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863" r:id="rId2"/>
    <p:sldId id="933" r:id="rId3"/>
    <p:sldId id="934" r:id="rId4"/>
    <p:sldId id="935" r:id="rId5"/>
    <p:sldId id="949" r:id="rId6"/>
    <p:sldId id="938" r:id="rId7"/>
    <p:sldId id="939" r:id="rId8"/>
    <p:sldId id="941" r:id="rId9"/>
    <p:sldId id="942" r:id="rId10"/>
    <p:sldId id="944" r:id="rId11"/>
    <p:sldId id="945" r:id="rId12"/>
    <p:sldId id="946" r:id="rId13"/>
    <p:sldId id="947" r:id="rId14"/>
    <p:sldId id="948" r:id="rId15"/>
    <p:sldId id="441" r:id="rId16"/>
    <p:sldId id="950" r:id="rId1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5"/>
    <p:restoredTop sz="79195" autoAdjust="0"/>
  </p:normalViewPr>
  <p:slideViewPr>
    <p:cSldViewPr>
      <p:cViewPr>
        <p:scale>
          <a:sx n="64" d="100"/>
          <a:sy n="64" d="100"/>
        </p:scale>
        <p:origin x="3520" y="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A59D-70F8-D247-82DD-BA5A6D366B3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35223-E47F-1946-8A6D-4B121950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6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Melyik a legjobb</a:t>
            </a:r>
            <a:r>
              <a:rPr lang="en-GB" baseline="0"/>
              <a:t> tutorial? + Képlet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6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Kaggle.com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9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3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7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07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52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87" y="1149351"/>
            <a:ext cx="1959769" cy="317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149351"/>
            <a:ext cx="5822156" cy="317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793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86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1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5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4512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90" y="3530621"/>
            <a:ext cx="3890963" cy="793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95" y="3530621"/>
            <a:ext cx="3890963" cy="793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58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64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058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0672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0369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2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5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555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75" y="1149370"/>
            <a:ext cx="7839075" cy="23177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75" y="3530621"/>
            <a:ext cx="7839075" cy="7937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Ã©ptalÃ¡lat a kÃ¶vetkezÅre: âsony robot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4" y="1100327"/>
            <a:ext cx="6906321" cy="46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-620306" y="-27384"/>
            <a:ext cx="9799500" cy="271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8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  <a:t>Nevelési tanácsok </a:t>
            </a:r>
            <a:r>
              <a:rPr lang="en-US" sz="480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</a:rPr>
              <a:t>Gépi tanulóknak </a:t>
            </a:r>
            <a:r>
              <a:rPr lang="en-US" sz="48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  <a:t/>
            </a:r>
            <a:br>
              <a:rPr lang="en-US" sz="48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</a:br>
            <a:r>
              <a:rPr lang="en-US" sz="48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  <a:t> 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ＭＳ Ｐゴシック" charset="0"/>
                <a:cs typeface="Bebas Neue" charset="0"/>
              </a:rPr>
              <a:t/>
            </a:r>
            <a:b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ＭＳ Ｐゴシック" charset="0"/>
                <a:cs typeface="Bebas Neue" charset="0"/>
              </a:rPr>
            </a:br>
            <a:endParaRPr lang="en-US" sz="4800" dirty="0">
              <a:solidFill>
                <a:srgbClr val="FF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1441" y="5039885"/>
            <a:ext cx="42484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  <a:latin typeface="Lato Regular"/>
                <a:cs typeface="Lato Regular"/>
              </a:rPr>
              <a:t>G</a:t>
            </a:r>
            <a:r>
              <a:rPr lang="hu-HU" sz="2800" dirty="0" smtClean="0">
                <a:latin typeface="Lato Regular"/>
                <a:cs typeface="Lato Regular"/>
              </a:rPr>
              <a:t>áspár Csab</a:t>
            </a:r>
            <a:r>
              <a:rPr lang="hu-HU" sz="2800" dirty="0" smtClean="0">
                <a:solidFill>
                  <a:srgbClr val="FF0000"/>
                </a:solidFill>
                <a:latin typeface="Lato Regular"/>
                <a:cs typeface="Lato Regular"/>
              </a:rPr>
              <a:t>a</a:t>
            </a:r>
          </a:p>
          <a:p>
            <a:r>
              <a:rPr lang="en-US" sz="1800" dirty="0">
                <a:latin typeface="Lato Regular"/>
                <a:cs typeface="Lato Regular"/>
              </a:rPr>
              <a:t>d</a:t>
            </a:r>
            <a:r>
              <a:rPr lang="hu-HU" sz="1800" dirty="0">
                <a:latin typeface="Lato Regular"/>
                <a:cs typeface="Lato Regular"/>
              </a:rPr>
              <a:t>ata scientist, CEO</a:t>
            </a:r>
            <a:endParaRPr lang="hu-HU" sz="2800" dirty="0">
              <a:solidFill>
                <a:schemeClr val="accent2"/>
              </a:solidFill>
              <a:latin typeface="Lato Regular"/>
              <a:cs typeface="Lato Regular"/>
            </a:endParaRPr>
          </a:p>
          <a:p>
            <a:endParaRPr lang="hu-HU" sz="4000" dirty="0">
              <a:solidFill>
                <a:schemeClr val="tx1">
                  <a:lumMod val="75000"/>
                  <a:lumOff val="25000"/>
                </a:schemeClr>
              </a:solidFill>
              <a:latin typeface="Bebas Neue" charset="0"/>
              <a:ea typeface="ＭＳ Ｐゴシック" charset="0"/>
              <a:cs typeface="Bebas Neue" charset="0"/>
            </a:endParaRPr>
          </a:p>
          <a:p>
            <a:endParaRPr lang="hu-HU" sz="2800" dirty="0" smtClean="0">
              <a:solidFill>
                <a:schemeClr val="accent2"/>
              </a:solidFill>
              <a:latin typeface="Lato Regular"/>
              <a:cs typeface="Lato Regular"/>
            </a:endParaRPr>
          </a:p>
          <a:p>
            <a:r>
              <a:rPr lang="hu-HU" sz="2800" dirty="0" smtClean="0">
                <a:solidFill>
                  <a:schemeClr val="accent2"/>
                </a:solidFill>
                <a:latin typeface="Lato Regular"/>
                <a:cs typeface="Lato Regular"/>
              </a:rPr>
              <a:t>.</a:t>
            </a:r>
            <a:endParaRPr lang="hu-HU" sz="2800" dirty="0">
              <a:solidFill>
                <a:schemeClr val="accent2"/>
              </a:solidFill>
              <a:latin typeface="Lato Regular"/>
              <a:cs typeface="Lato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1" y="5968258"/>
            <a:ext cx="2702072" cy="653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179160" y="2911907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  <a:t>így tanítsd az </a:t>
            </a:r>
            <a:r>
              <a:rPr lang="en-US" sz="540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</a:rPr>
              <a:t>AI</a:t>
            </a:r>
            <a:r>
              <a:rPr lang="en-US" sz="540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</a:rPr>
              <a:t>-od</a:t>
            </a:r>
            <a:endParaRPr lang="en-GB" sz="4800"/>
          </a:p>
        </p:txBody>
      </p:sp>
      <p:sp>
        <p:nvSpPr>
          <p:cNvPr id="18" name="Teardrop 17"/>
          <p:cNvSpPr/>
          <p:nvPr/>
        </p:nvSpPr>
        <p:spPr bwMode="auto">
          <a:xfrm rot="10800000">
            <a:off x="8388424" y="404664"/>
            <a:ext cx="360040" cy="360040"/>
          </a:xfrm>
          <a:prstGeom prst="teardrop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5600" b="1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reeform 1"/>
          <p:cNvSpPr>
            <a:spLocks/>
          </p:cNvSpPr>
          <p:nvPr/>
        </p:nvSpPr>
        <p:spPr bwMode="auto">
          <a:xfrm flipH="1">
            <a:off x="-41672" y="-10318"/>
            <a:ext cx="8414742" cy="6888956"/>
          </a:xfrm>
          <a:custGeom>
            <a:avLst/>
            <a:gdLst>
              <a:gd name="T0" fmla="*/ 4503 w 21600"/>
              <a:gd name="T1" fmla="*/ 0 h 21600"/>
              <a:gd name="T2" fmla="*/ 0 w 21600"/>
              <a:gd name="T3" fmla="*/ 0 h 21600"/>
              <a:gd name="T4" fmla="*/ 17092 w 21600"/>
              <a:gd name="T5" fmla="*/ 21600 h 21600"/>
              <a:gd name="T6" fmla="*/ 21600 w 21600"/>
              <a:gd name="T7" fmla="*/ 21600 h 21600"/>
              <a:gd name="T8" fmla="*/ 4503 w 21600"/>
              <a:gd name="T9" fmla="*/ 0 h 21600"/>
              <a:gd name="T10" fmla="*/ 4503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4503" y="0"/>
                </a:moveTo>
                <a:lnTo>
                  <a:pt x="0" y="0"/>
                </a:lnTo>
                <a:lnTo>
                  <a:pt x="17092" y="21600"/>
                </a:lnTo>
                <a:lnTo>
                  <a:pt x="21600" y="21600"/>
                </a:lnTo>
                <a:lnTo>
                  <a:pt x="4503" y="0"/>
                </a:lnTo>
                <a:close/>
                <a:moveTo>
                  <a:pt x="4503" y="0"/>
                </a:move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65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957411"/>
            <a:ext cx="2628900" cy="492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353852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7112" y="1854815"/>
            <a:ext cx="11272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</a:t>
            </a:r>
          </a:p>
          <a:p>
            <a:r>
              <a:rPr lang="en-US"/>
              <a:t>Engineer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3964384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5277" y="1854815"/>
            <a:ext cx="10919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</a:t>
            </a:r>
          </a:p>
          <a:p>
            <a:r>
              <a:rPr lang="en-US"/>
              <a:t>Scientist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5568856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02536" y="1854815"/>
            <a:ext cx="11063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Business</a:t>
            </a:r>
          </a:p>
          <a:p>
            <a:r>
              <a:rPr lang="en-US"/>
              <a:t>Analyst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7173328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13801" y="2177981"/>
            <a:ext cx="9207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Vezető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763" y="4277898"/>
            <a:ext cx="1603251" cy="1455358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20" y="4797152"/>
            <a:ext cx="1600464" cy="1458074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6" y="4347513"/>
            <a:ext cx="1611398" cy="1457751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559" y="4347190"/>
            <a:ext cx="1647989" cy="1440483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2" name="Rounded Rectangle 1"/>
          <p:cNvSpPr/>
          <p:nvPr/>
        </p:nvSpPr>
        <p:spPr bwMode="auto">
          <a:xfrm>
            <a:off x="179512" y="1324608"/>
            <a:ext cx="8712968" cy="5200736"/>
          </a:xfrm>
          <a:prstGeom prst="roundRect">
            <a:avLst>
              <a:gd name="adj" fmla="val 4818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2292" y="1418268"/>
            <a:ext cx="5067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Bebas Neue" charset="0"/>
                <a:ea typeface="Bebas Neue" charset="0"/>
                <a:cs typeface="Bebas Neue" charset="0"/>
              </a:rPr>
              <a:t>Churn / elvándorlás előrejelzése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4158" y="1943221"/>
            <a:ext cx="3454793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Havonta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 1%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elvándorol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.</a:t>
            </a:r>
          </a:p>
          <a:p>
            <a:r>
              <a:rPr lang="en-US" sz="1800" dirty="0" err="1" smtClean="0">
                <a:latin typeface="Lato" charset="0"/>
                <a:ea typeface="Lato" charset="0"/>
                <a:cs typeface="Lato" charset="0"/>
              </a:rPr>
              <a:t>Mond</a:t>
            </a:r>
            <a:r>
              <a:rPr lang="hu-HU" sz="1800" dirty="0" smtClean="0">
                <a:latin typeface="Lato" charset="0"/>
                <a:ea typeface="Lato" charset="0"/>
                <a:cs typeface="Lato" charset="0"/>
              </a:rPr>
              <a:t>d</a:t>
            </a:r>
            <a:r>
              <a:rPr lang="en-US" sz="1800" dirty="0" smtClean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meg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ki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 fog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elvándorolni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1019" y="2073622"/>
            <a:ext cx="4641223" cy="923330"/>
            <a:chOff x="331019" y="1065510"/>
            <a:chExt cx="4641223" cy="923330"/>
          </a:xfrm>
        </p:grpSpPr>
        <p:sp>
          <p:nvSpPr>
            <p:cNvPr id="24" name="TextBox 23"/>
            <p:cNvSpPr txBox="1"/>
            <p:nvPr/>
          </p:nvSpPr>
          <p:spPr>
            <a:xfrm>
              <a:off x="331019" y="1065510"/>
              <a:ext cx="3464858" cy="92333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Minden felhasználóra: Igen/Nem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Modell pontossága 99%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Mindenkire azt mondja: Nem</a:t>
              </a:r>
            </a:p>
          </p:txBody>
        </p:sp>
        <p:sp>
          <p:nvSpPr>
            <p:cNvPr id="66566" name="Left Arrow 66565"/>
            <p:cNvSpPr/>
            <p:nvPr/>
          </p:nvSpPr>
          <p:spPr bwMode="auto">
            <a:xfrm rot="20721650">
              <a:off x="4150074" y="1169869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90421" y="2749557"/>
            <a:ext cx="4263329" cy="893726"/>
            <a:chOff x="4190421" y="1741445"/>
            <a:chExt cx="4263329" cy="893726"/>
          </a:xfrm>
        </p:grpSpPr>
        <p:sp>
          <p:nvSpPr>
            <p:cNvPr id="25" name="TextBox 24"/>
            <p:cNvSpPr txBox="1"/>
            <p:nvPr/>
          </p:nvSpPr>
          <p:spPr>
            <a:xfrm>
              <a:off x="5293911" y="1988840"/>
              <a:ext cx="3159839" cy="64633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Lato" charset="0"/>
                  <a:ea typeface="Lato" charset="0"/>
                  <a:cs typeface="Lato" charset="0"/>
                </a:rPr>
                <a:t>Mond</a:t>
              </a:r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d</a:t>
              </a:r>
              <a:r>
                <a:rPr lang="en-US" sz="1800" dirty="0" smtClean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meg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ki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mekkora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800" dirty="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valószínűséggel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vándorol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el!</a:t>
              </a:r>
            </a:p>
          </p:txBody>
        </p:sp>
        <p:sp>
          <p:nvSpPr>
            <p:cNvPr id="109" name="Left Arrow 108"/>
            <p:cNvSpPr/>
            <p:nvPr/>
          </p:nvSpPr>
          <p:spPr bwMode="auto">
            <a:xfrm rot="11858432">
              <a:off x="4190421" y="1741445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397" y="3245830"/>
            <a:ext cx="4531526" cy="685485"/>
            <a:chOff x="464397" y="2237718"/>
            <a:chExt cx="4531526" cy="685485"/>
          </a:xfrm>
        </p:grpSpPr>
        <p:sp>
          <p:nvSpPr>
            <p:cNvPr id="26" name="TextBox 25"/>
            <p:cNvSpPr txBox="1"/>
            <p:nvPr/>
          </p:nvSpPr>
          <p:spPr>
            <a:xfrm>
              <a:off x="464397" y="2276872"/>
              <a:ext cx="3211136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Sorrendezés</a:t>
              </a:r>
            </a:p>
            <a:p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Elöl a </a:t>
              </a:r>
              <a:r>
                <a:rPr lang="hu-HU" sz="1800" dirty="0" err="1" smtClean="0">
                  <a:latin typeface="Lato" charset="0"/>
                  <a:ea typeface="Lato" charset="0"/>
                  <a:cs typeface="Lato" charset="0"/>
                </a:rPr>
                <a:t>legveszélyeztettebbek</a:t>
              </a:r>
              <a:endParaRPr lang="hu-HU" sz="1800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1" name="Left Arrow 110"/>
            <p:cNvSpPr/>
            <p:nvPr/>
          </p:nvSpPr>
          <p:spPr bwMode="auto">
            <a:xfrm rot="20721650">
              <a:off x="4173755" y="223771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76616" y="3836547"/>
            <a:ext cx="4044411" cy="888597"/>
            <a:chOff x="4176616" y="2828435"/>
            <a:chExt cx="4044411" cy="888597"/>
          </a:xfrm>
        </p:grpSpPr>
        <p:sp>
          <p:nvSpPr>
            <p:cNvPr id="27" name="TextBox 26"/>
            <p:cNvSpPr txBox="1"/>
            <p:nvPr/>
          </p:nvSpPr>
          <p:spPr>
            <a:xfrm>
              <a:off x="5526635" y="3070701"/>
              <a:ext cx="2694392" cy="64633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Költség – bevétel modell,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 az ideális megkeresés</a:t>
              </a:r>
            </a:p>
          </p:txBody>
        </p:sp>
        <p:sp>
          <p:nvSpPr>
            <p:cNvPr id="113" name="Left Arrow 112"/>
            <p:cNvSpPr/>
            <p:nvPr/>
          </p:nvSpPr>
          <p:spPr bwMode="auto">
            <a:xfrm rot="11858432">
              <a:off x="4176616" y="2828435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81255" y="5043750"/>
            <a:ext cx="3970202" cy="1088630"/>
            <a:chOff x="4181255" y="4035638"/>
            <a:chExt cx="3970202" cy="1088630"/>
          </a:xfrm>
        </p:grpSpPr>
        <p:sp>
          <p:nvSpPr>
            <p:cNvPr id="39" name="TextBox 38"/>
            <p:cNvSpPr txBox="1"/>
            <p:nvPr/>
          </p:nvSpPr>
          <p:spPr>
            <a:xfrm>
              <a:off x="5564403" y="4200938"/>
              <a:ext cx="2587054" cy="92333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Van szegmens, aki</a:t>
              </a:r>
              <a:br>
                <a:rPr lang="en-US" sz="180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a megkereséstől jobban </a:t>
              </a:r>
              <a:br>
                <a:rPr lang="en-US" sz="180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elvándorolt</a:t>
              </a:r>
              <a:r>
                <a:rPr lang="is-IS" sz="1800">
                  <a:latin typeface="Lato" charset="0"/>
                  <a:ea typeface="Lato" charset="0"/>
                  <a:cs typeface="Lato" charset="0"/>
                </a:rPr>
                <a:t>…</a:t>
              </a:r>
              <a:endParaRPr lang="en-US" sz="180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4" name="Left Arrow 113"/>
            <p:cNvSpPr/>
            <p:nvPr/>
          </p:nvSpPr>
          <p:spPr bwMode="auto">
            <a:xfrm rot="11858432">
              <a:off x="4181255" y="403563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4789" y="4275505"/>
            <a:ext cx="4491740" cy="1567016"/>
            <a:chOff x="474789" y="3267393"/>
            <a:chExt cx="4491740" cy="1567016"/>
          </a:xfrm>
        </p:grpSpPr>
        <p:grpSp>
          <p:nvGrpSpPr>
            <p:cNvPr id="5" name="Group 4"/>
            <p:cNvGrpSpPr/>
            <p:nvPr/>
          </p:nvGrpSpPr>
          <p:grpSpPr>
            <a:xfrm>
              <a:off x="474789" y="3267393"/>
              <a:ext cx="3161107" cy="1567016"/>
              <a:chOff x="474789" y="3267393"/>
              <a:chExt cx="3161107" cy="1567016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935526" y="3411409"/>
                <a:ext cx="0" cy="1215771"/>
              </a:xfrm>
              <a:prstGeom prst="line">
                <a:avLst/>
              </a:prstGeom>
              <a:blipFill dpi="0" rotWithShape="0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H="1">
                <a:off x="830339" y="4042321"/>
                <a:ext cx="2565625" cy="0"/>
              </a:xfrm>
              <a:prstGeom prst="line">
                <a:avLst/>
              </a:prstGeom>
              <a:blipFill dpi="0" rotWithShape="0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Freeform 13"/>
              <p:cNvSpPr/>
              <p:nvPr/>
            </p:nvSpPr>
            <p:spPr bwMode="auto">
              <a:xfrm>
                <a:off x="935527" y="3655419"/>
                <a:ext cx="2460438" cy="1034974"/>
              </a:xfrm>
              <a:custGeom>
                <a:avLst/>
                <a:gdLst>
                  <a:gd name="connsiteX0" fmla="*/ 0 w 2617076"/>
                  <a:gd name="connsiteY0" fmla="*/ 704193 h 1786759"/>
                  <a:gd name="connsiteX1" fmla="*/ 73573 w 2617076"/>
                  <a:gd name="connsiteY1" fmla="*/ 588580 h 1786759"/>
                  <a:gd name="connsiteX2" fmla="*/ 115614 w 2617076"/>
                  <a:gd name="connsiteY2" fmla="*/ 525518 h 1786759"/>
                  <a:gd name="connsiteX3" fmla="*/ 189187 w 2617076"/>
                  <a:gd name="connsiteY3" fmla="*/ 451945 h 1786759"/>
                  <a:gd name="connsiteX4" fmla="*/ 220718 w 2617076"/>
                  <a:gd name="connsiteY4" fmla="*/ 430924 h 1786759"/>
                  <a:gd name="connsiteX5" fmla="*/ 252249 w 2617076"/>
                  <a:gd name="connsiteY5" fmla="*/ 399393 h 1786759"/>
                  <a:gd name="connsiteX6" fmla="*/ 294290 w 2617076"/>
                  <a:gd name="connsiteY6" fmla="*/ 367862 h 1786759"/>
                  <a:gd name="connsiteX7" fmla="*/ 346842 w 2617076"/>
                  <a:gd name="connsiteY7" fmla="*/ 304800 h 1786759"/>
                  <a:gd name="connsiteX8" fmla="*/ 409904 w 2617076"/>
                  <a:gd name="connsiteY8" fmla="*/ 241738 h 1786759"/>
                  <a:gd name="connsiteX9" fmla="*/ 620111 w 2617076"/>
                  <a:gd name="connsiteY9" fmla="*/ 52552 h 1786759"/>
                  <a:gd name="connsiteX10" fmla="*/ 714704 w 2617076"/>
                  <a:gd name="connsiteY10" fmla="*/ 10511 h 1786759"/>
                  <a:gd name="connsiteX11" fmla="*/ 746235 w 2617076"/>
                  <a:gd name="connsiteY11" fmla="*/ 0 h 1786759"/>
                  <a:gd name="connsiteX12" fmla="*/ 861849 w 2617076"/>
                  <a:gd name="connsiteY12" fmla="*/ 21021 h 1786759"/>
                  <a:gd name="connsiteX13" fmla="*/ 966952 w 2617076"/>
                  <a:gd name="connsiteY13" fmla="*/ 84083 h 1786759"/>
                  <a:gd name="connsiteX14" fmla="*/ 1008993 w 2617076"/>
                  <a:gd name="connsiteY14" fmla="*/ 115614 h 1786759"/>
                  <a:gd name="connsiteX15" fmla="*/ 1040525 w 2617076"/>
                  <a:gd name="connsiteY15" fmla="*/ 147145 h 1786759"/>
                  <a:gd name="connsiteX16" fmla="*/ 1082566 w 2617076"/>
                  <a:gd name="connsiteY16" fmla="*/ 178676 h 1786759"/>
                  <a:gd name="connsiteX17" fmla="*/ 1156138 w 2617076"/>
                  <a:gd name="connsiteY17" fmla="*/ 252249 h 1786759"/>
                  <a:gd name="connsiteX18" fmla="*/ 1187669 w 2617076"/>
                  <a:gd name="connsiteY18" fmla="*/ 283780 h 1786759"/>
                  <a:gd name="connsiteX19" fmla="*/ 1240221 w 2617076"/>
                  <a:gd name="connsiteY19" fmla="*/ 336331 h 1786759"/>
                  <a:gd name="connsiteX20" fmla="*/ 1282262 w 2617076"/>
                  <a:gd name="connsiteY20" fmla="*/ 378373 h 1786759"/>
                  <a:gd name="connsiteX21" fmla="*/ 1313793 w 2617076"/>
                  <a:gd name="connsiteY21" fmla="*/ 399393 h 1786759"/>
                  <a:gd name="connsiteX22" fmla="*/ 1387366 w 2617076"/>
                  <a:gd name="connsiteY22" fmla="*/ 472966 h 1786759"/>
                  <a:gd name="connsiteX23" fmla="*/ 1408387 w 2617076"/>
                  <a:gd name="connsiteY23" fmla="*/ 504497 h 1786759"/>
                  <a:gd name="connsiteX24" fmla="*/ 1439918 w 2617076"/>
                  <a:gd name="connsiteY24" fmla="*/ 536028 h 1786759"/>
                  <a:gd name="connsiteX25" fmla="*/ 1492469 w 2617076"/>
                  <a:gd name="connsiteY25" fmla="*/ 609600 h 1786759"/>
                  <a:gd name="connsiteX26" fmla="*/ 1566042 w 2617076"/>
                  <a:gd name="connsiteY26" fmla="*/ 693683 h 1786759"/>
                  <a:gd name="connsiteX27" fmla="*/ 1639614 w 2617076"/>
                  <a:gd name="connsiteY27" fmla="*/ 819807 h 1786759"/>
                  <a:gd name="connsiteX28" fmla="*/ 1692166 w 2617076"/>
                  <a:gd name="connsiteY28" fmla="*/ 872359 h 1786759"/>
                  <a:gd name="connsiteX29" fmla="*/ 1723697 w 2617076"/>
                  <a:gd name="connsiteY29" fmla="*/ 914400 h 1786759"/>
                  <a:gd name="connsiteX30" fmla="*/ 1807780 w 2617076"/>
                  <a:gd name="connsiteY30" fmla="*/ 987973 h 1786759"/>
                  <a:gd name="connsiteX31" fmla="*/ 1870842 w 2617076"/>
                  <a:gd name="connsiteY31" fmla="*/ 1051035 h 1786759"/>
                  <a:gd name="connsiteX32" fmla="*/ 1902373 w 2617076"/>
                  <a:gd name="connsiteY32" fmla="*/ 1093076 h 1786759"/>
                  <a:gd name="connsiteX33" fmla="*/ 1965435 w 2617076"/>
                  <a:gd name="connsiteY33" fmla="*/ 1156138 h 1786759"/>
                  <a:gd name="connsiteX34" fmla="*/ 1996966 w 2617076"/>
                  <a:gd name="connsiteY34" fmla="*/ 1198180 h 1786759"/>
                  <a:gd name="connsiteX35" fmla="*/ 2081049 w 2617076"/>
                  <a:gd name="connsiteY35" fmla="*/ 1282262 h 1786759"/>
                  <a:gd name="connsiteX36" fmla="*/ 2133600 w 2617076"/>
                  <a:gd name="connsiteY36" fmla="*/ 1355835 h 1786759"/>
                  <a:gd name="connsiteX37" fmla="*/ 2186152 w 2617076"/>
                  <a:gd name="connsiteY37" fmla="*/ 1408387 h 1786759"/>
                  <a:gd name="connsiteX38" fmla="*/ 2207173 w 2617076"/>
                  <a:gd name="connsiteY38" fmla="*/ 1450428 h 1786759"/>
                  <a:gd name="connsiteX39" fmla="*/ 2270235 w 2617076"/>
                  <a:gd name="connsiteY39" fmla="*/ 1492469 h 1786759"/>
                  <a:gd name="connsiteX40" fmla="*/ 2333297 w 2617076"/>
                  <a:gd name="connsiteY40" fmla="*/ 1534511 h 1786759"/>
                  <a:gd name="connsiteX41" fmla="*/ 2396359 w 2617076"/>
                  <a:gd name="connsiteY41" fmla="*/ 1576552 h 1786759"/>
                  <a:gd name="connsiteX42" fmla="*/ 2490952 w 2617076"/>
                  <a:gd name="connsiteY42" fmla="*/ 1671145 h 1786759"/>
                  <a:gd name="connsiteX43" fmla="*/ 2522483 w 2617076"/>
                  <a:gd name="connsiteY43" fmla="*/ 1702676 h 1786759"/>
                  <a:gd name="connsiteX44" fmla="*/ 2554014 w 2617076"/>
                  <a:gd name="connsiteY44" fmla="*/ 1723697 h 1786759"/>
                  <a:gd name="connsiteX45" fmla="*/ 2575035 w 2617076"/>
                  <a:gd name="connsiteY45" fmla="*/ 1755228 h 1786759"/>
                  <a:gd name="connsiteX46" fmla="*/ 2606566 w 2617076"/>
                  <a:gd name="connsiteY46" fmla="*/ 1776249 h 1786759"/>
                  <a:gd name="connsiteX47" fmla="*/ 2617076 w 2617076"/>
                  <a:gd name="connsiteY47" fmla="*/ 1786759 h 178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17076" h="1786759">
                    <a:moveTo>
                      <a:pt x="0" y="704193"/>
                    </a:moveTo>
                    <a:cubicBezTo>
                      <a:pt x="44535" y="629968"/>
                      <a:pt x="20192" y="668652"/>
                      <a:pt x="73573" y="588580"/>
                    </a:cubicBezTo>
                    <a:lnTo>
                      <a:pt x="115614" y="525518"/>
                    </a:lnTo>
                    <a:cubicBezTo>
                      <a:pt x="227720" y="441440"/>
                      <a:pt x="91096" y="550038"/>
                      <a:pt x="189187" y="451945"/>
                    </a:cubicBezTo>
                    <a:cubicBezTo>
                      <a:pt x="198119" y="443013"/>
                      <a:pt x="211014" y="439011"/>
                      <a:pt x="220718" y="430924"/>
                    </a:cubicBezTo>
                    <a:cubicBezTo>
                      <a:pt x="232137" y="421408"/>
                      <a:pt x="240964" y="409066"/>
                      <a:pt x="252249" y="399393"/>
                    </a:cubicBezTo>
                    <a:cubicBezTo>
                      <a:pt x="265549" y="387993"/>
                      <a:pt x="280990" y="379262"/>
                      <a:pt x="294290" y="367862"/>
                    </a:cubicBezTo>
                    <a:cubicBezTo>
                      <a:pt x="361384" y="310353"/>
                      <a:pt x="294944" y="363185"/>
                      <a:pt x="346842" y="304800"/>
                    </a:cubicBezTo>
                    <a:cubicBezTo>
                      <a:pt x="366592" y="282581"/>
                      <a:pt x="387808" y="261625"/>
                      <a:pt x="409904" y="241738"/>
                    </a:cubicBezTo>
                    <a:cubicBezTo>
                      <a:pt x="479973" y="178676"/>
                      <a:pt x="548976" y="114409"/>
                      <a:pt x="620111" y="52552"/>
                    </a:cubicBezTo>
                    <a:cubicBezTo>
                      <a:pt x="651174" y="25541"/>
                      <a:pt x="672819" y="24473"/>
                      <a:pt x="714704" y="10511"/>
                    </a:cubicBezTo>
                    <a:lnTo>
                      <a:pt x="746235" y="0"/>
                    </a:lnTo>
                    <a:cubicBezTo>
                      <a:pt x="794651" y="6052"/>
                      <a:pt x="821823" y="3867"/>
                      <a:pt x="861849" y="21021"/>
                    </a:cubicBezTo>
                    <a:cubicBezTo>
                      <a:pt x="899884" y="37322"/>
                      <a:pt x="933749" y="59181"/>
                      <a:pt x="966952" y="84083"/>
                    </a:cubicBezTo>
                    <a:cubicBezTo>
                      <a:pt x="980966" y="94593"/>
                      <a:pt x="995693" y="104214"/>
                      <a:pt x="1008993" y="115614"/>
                    </a:cubicBezTo>
                    <a:cubicBezTo>
                      <a:pt x="1020279" y="125287"/>
                      <a:pt x="1029239" y="137472"/>
                      <a:pt x="1040525" y="147145"/>
                    </a:cubicBezTo>
                    <a:cubicBezTo>
                      <a:pt x="1053825" y="158545"/>
                      <a:pt x="1069604" y="166893"/>
                      <a:pt x="1082566" y="178676"/>
                    </a:cubicBezTo>
                    <a:cubicBezTo>
                      <a:pt x="1108229" y="202006"/>
                      <a:pt x="1131614" y="227725"/>
                      <a:pt x="1156138" y="252249"/>
                    </a:cubicBezTo>
                    <a:lnTo>
                      <a:pt x="1187669" y="283780"/>
                    </a:lnTo>
                    <a:lnTo>
                      <a:pt x="1240221" y="336331"/>
                    </a:lnTo>
                    <a:cubicBezTo>
                      <a:pt x="1254235" y="350345"/>
                      <a:pt x="1265772" y="367380"/>
                      <a:pt x="1282262" y="378373"/>
                    </a:cubicBezTo>
                    <a:lnTo>
                      <a:pt x="1313793" y="399393"/>
                    </a:lnTo>
                    <a:cubicBezTo>
                      <a:pt x="1361316" y="470677"/>
                      <a:pt x="1299984" y="385584"/>
                      <a:pt x="1387366" y="472966"/>
                    </a:cubicBezTo>
                    <a:cubicBezTo>
                      <a:pt x="1396298" y="481898"/>
                      <a:pt x="1400300" y="494793"/>
                      <a:pt x="1408387" y="504497"/>
                    </a:cubicBezTo>
                    <a:cubicBezTo>
                      <a:pt x="1417903" y="515916"/>
                      <a:pt x="1429408" y="525518"/>
                      <a:pt x="1439918" y="536028"/>
                    </a:cubicBezTo>
                    <a:cubicBezTo>
                      <a:pt x="1476568" y="609330"/>
                      <a:pt x="1441337" y="549946"/>
                      <a:pt x="1492469" y="609600"/>
                    </a:cubicBezTo>
                    <a:cubicBezTo>
                      <a:pt x="1579307" y="710912"/>
                      <a:pt x="1462494" y="590138"/>
                      <a:pt x="1566042" y="693683"/>
                    </a:cubicBezTo>
                    <a:cubicBezTo>
                      <a:pt x="1594480" y="750561"/>
                      <a:pt x="1601265" y="776664"/>
                      <a:pt x="1639614" y="819807"/>
                    </a:cubicBezTo>
                    <a:cubicBezTo>
                      <a:pt x="1656072" y="838323"/>
                      <a:pt x="1675708" y="853843"/>
                      <a:pt x="1692166" y="872359"/>
                    </a:cubicBezTo>
                    <a:cubicBezTo>
                      <a:pt x="1703804" y="885451"/>
                      <a:pt x="1712059" y="901308"/>
                      <a:pt x="1723697" y="914400"/>
                    </a:cubicBezTo>
                    <a:cubicBezTo>
                      <a:pt x="1768413" y="964705"/>
                      <a:pt x="1764187" y="958910"/>
                      <a:pt x="1807780" y="987973"/>
                    </a:cubicBezTo>
                    <a:cubicBezTo>
                      <a:pt x="1857316" y="1062279"/>
                      <a:pt x="1792624" y="972818"/>
                      <a:pt x="1870842" y="1051035"/>
                    </a:cubicBezTo>
                    <a:cubicBezTo>
                      <a:pt x="1883229" y="1063421"/>
                      <a:pt x="1890655" y="1080056"/>
                      <a:pt x="1902373" y="1093076"/>
                    </a:cubicBezTo>
                    <a:cubicBezTo>
                      <a:pt x="1922260" y="1115172"/>
                      <a:pt x="1945548" y="1134042"/>
                      <a:pt x="1965435" y="1156138"/>
                    </a:cubicBezTo>
                    <a:cubicBezTo>
                      <a:pt x="1977153" y="1169159"/>
                      <a:pt x="1984579" y="1185793"/>
                      <a:pt x="1996966" y="1198180"/>
                    </a:cubicBezTo>
                    <a:cubicBezTo>
                      <a:pt x="2091601" y="1292816"/>
                      <a:pt x="1983693" y="1152455"/>
                      <a:pt x="2081049" y="1282262"/>
                    </a:cubicBezTo>
                    <a:cubicBezTo>
                      <a:pt x="2108179" y="1318436"/>
                      <a:pt x="2099491" y="1317462"/>
                      <a:pt x="2133600" y="1355835"/>
                    </a:cubicBezTo>
                    <a:cubicBezTo>
                      <a:pt x="2150058" y="1374351"/>
                      <a:pt x="2170943" y="1388832"/>
                      <a:pt x="2186152" y="1408387"/>
                    </a:cubicBezTo>
                    <a:cubicBezTo>
                      <a:pt x="2195771" y="1420754"/>
                      <a:pt x="2198066" y="1437679"/>
                      <a:pt x="2207173" y="1450428"/>
                    </a:cubicBezTo>
                    <a:cubicBezTo>
                      <a:pt x="2231777" y="1484873"/>
                      <a:pt x="2235605" y="1480926"/>
                      <a:pt x="2270235" y="1492469"/>
                    </a:cubicBezTo>
                    <a:cubicBezTo>
                      <a:pt x="2291256" y="1506483"/>
                      <a:pt x="2315433" y="1516647"/>
                      <a:pt x="2333297" y="1534511"/>
                    </a:cubicBezTo>
                    <a:cubicBezTo>
                      <a:pt x="2372662" y="1573876"/>
                      <a:pt x="2350727" y="1561342"/>
                      <a:pt x="2396359" y="1576552"/>
                    </a:cubicBezTo>
                    <a:lnTo>
                      <a:pt x="2490952" y="1671145"/>
                    </a:lnTo>
                    <a:cubicBezTo>
                      <a:pt x="2501462" y="1681655"/>
                      <a:pt x="2510116" y="1694431"/>
                      <a:pt x="2522483" y="1702676"/>
                    </a:cubicBezTo>
                    <a:lnTo>
                      <a:pt x="2554014" y="1723697"/>
                    </a:lnTo>
                    <a:cubicBezTo>
                      <a:pt x="2561021" y="1734207"/>
                      <a:pt x="2566103" y="1746296"/>
                      <a:pt x="2575035" y="1755228"/>
                    </a:cubicBezTo>
                    <a:cubicBezTo>
                      <a:pt x="2583967" y="1764160"/>
                      <a:pt x="2596461" y="1768670"/>
                      <a:pt x="2606566" y="1776249"/>
                    </a:cubicBezTo>
                    <a:cubicBezTo>
                      <a:pt x="2610530" y="1779222"/>
                      <a:pt x="2613573" y="1783256"/>
                      <a:pt x="2617076" y="1786759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4789" y="3859757"/>
                <a:ext cx="457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Lato" charset="0"/>
                    <a:ea typeface="Lato" charset="0"/>
                    <a:cs typeface="Lato" charset="0"/>
                  </a:rPr>
                  <a:t>0Ft</a:t>
                </a:r>
                <a:endParaRPr lang="en-US"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547664" y="3563139"/>
                <a:ext cx="162322" cy="191150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39552" y="3322241"/>
                <a:ext cx="3096344" cy="1512168"/>
              </a:xfrm>
              <a:prstGeom prst="rect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86234" y="3267393"/>
                <a:ext cx="5930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Profit</a:t>
                </a:r>
                <a:endParaRPr lang="en-US" i="1"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556819" y="3754289"/>
                <a:ext cx="1079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Megkeresési</a:t>
                </a:r>
                <a:br>
                  <a:rPr lang="en-US" sz="1400" i="1">
                    <a:latin typeface="Lato" charset="0"/>
                    <a:ea typeface="Lato" charset="0"/>
                    <a:cs typeface="Lato" charset="0"/>
                  </a:rPr>
                </a:br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arány</a:t>
                </a:r>
              </a:p>
            </p:txBody>
          </p:sp>
        </p:grpSp>
        <p:sp>
          <p:nvSpPr>
            <p:cNvPr id="115" name="Left Arrow 114"/>
            <p:cNvSpPr/>
            <p:nvPr/>
          </p:nvSpPr>
          <p:spPr bwMode="auto">
            <a:xfrm rot="20721650">
              <a:off x="4144361" y="340564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918482" y="6546830"/>
            <a:ext cx="2190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Lato" charset="0"/>
                <a:ea typeface="Lato" charset="0"/>
                <a:cs typeface="Lato" charset="0"/>
              </a:rPr>
              <a:t>Gáspár Csaba @dmlab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4</a:t>
            </a:r>
          </a:p>
        </p:txBody>
      </p:sp>
      <p:sp>
        <p:nvSpPr>
          <p:cNvPr id="51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Célváltozó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Az igazi célhoz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20" y="3383478"/>
            <a:ext cx="1600464" cy="1458074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68" name="Rounded Rectangle 67"/>
          <p:cNvSpPr/>
          <p:nvPr/>
        </p:nvSpPr>
        <p:spPr bwMode="auto">
          <a:xfrm>
            <a:off x="2122270" y="2053452"/>
            <a:ext cx="5091100" cy="3105082"/>
          </a:xfrm>
          <a:prstGeom prst="roundRect">
            <a:avLst>
              <a:gd name="adj" fmla="val 4818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3811155" y="2735176"/>
            <a:ext cx="8007" cy="1900097"/>
          </a:xfrm>
          <a:prstGeom prst="line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0" name="TextBox 69"/>
          <p:cNvSpPr txBox="1"/>
          <p:nvPr/>
        </p:nvSpPr>
        <p:spPr>
          <a:xfrm>
            <a:off x="2828957" y="2893474"/>
            <a:ext cx="103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Lato" charset="0"/>
                <a:ea typeface="Lato" charset="0"/>
                <a:cs typeface="Lato" charset="0"/>
              </a:rPr>
              <a:t>P(elmegy)</a:t>
            </a:r>
            <a:br>
              <a:rPr lang="en-US" sz="1400" i="1">
                <a:latin typeface="Lato" charset="0"/>
                <a:ea typeface="Lato" charset="0"/>
                <a:cs typeface="Lato" charset="0"/>
              </a:rPr>
            </a:br>
            <a:r>
              <a:rPr lang="en-US" sz="1400" i="1">
                <a:latin typeface="Lato" charset="0"/>
                <a:ea typeface="Lato" charset="0"/>
                <a:cs typeface="Lato" charset="0"/>
              </a:rPr>
              <a:t>ha felhívom</a:t>
            </a:r>
          </a:p>
        </p:txBody>
      </p:sp>
      <p:cxnSp>
        <p:nvCxnSpPr>
          <p:cNvPr id="71" name="Straight Connector 70"/>
          <p:cNvCxnSpPr/>
          <p:nvPr/>
        </p:nvCxnSpPr>
        <p:spPr bwMode="auto">
          <a:xfrm flipH="1">
            <a:off x="3696589" y="4516443"/>
            <a:ext cx="2225458" cy="6988"/>
          </a:xfrm>
          <a:prstGeom prst="line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2" name="TextBox 71"/>
          <p:cNvSpPr txBox="1"/>
          <p:nvPr/>
        </p:nvSpPr>
        <p:spPr>
          <a:xfrm>
            <a:off x="5016697" y="4228410"/>
            <a:ext cx="1211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Lato" charset="0"/>
                <a:ea typeface="Lato" charset="0"/>
                <a:cs typeface="Lato" charset="0"/>
              </a:rPr>
              <a:t>P(elmegy)</a:t>
            </a:r>
            <a:br>
              <a:rPr lang="en-US" sz="1400" i="1">
                <a:latin typeface="Lato" charset="0"/>
                <a:ea typeface="Lato" charset="0"/>
                <a:cs typeface="Lato" charset="0"/>
              </a:rPr>
            </a:br>
            <a:r>
              <a:rPr lang="en-US" sz="1400" i="1">
                <a:latin typeface="Lato" charset="0"/>
                <a:ea typeface="Lato" charset="0"/>
                <a:cs typeface="Lato" charset="0"/>
              </a:rPr>
              <a:t>ha nem hívom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797391" y="2843868"/>
            <a:ext cx="2074139" cy="1705677"/>
            <a:chOff x="3797391" y="2843868"/>
            <a:chExt cx="2074139" cy="1705677"/>
          </a:xfrm>
        </p:grpSpPr>
        <p:cxnSp>
          <p:nvCxnSpPr>
            <p:cNvPr id="74" name="Straight Connector 73"/>
            <p:cNvCxnSpPr/>
            <p:nvPr/>
          </p:nvCxnSpPr>
          <p:spPr bwMode="auto">
            <a:xfrm flipH="1">
              <a:off x="3797391" y="2843868"/>
              <a:ext cx="1174521" cy="977998"/>
            </a:xfrm>
            <a:prstGeom prst="line">
              <a:avLst/>
            </a:pr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 flipH="1">
              <a:off x="4697009" y="3571547"/>
              <a:ext cx="1174521" cy="977998"/>
            </a:xfrm>
            <a:prstGeom prst="line">
              <a:avLst/>
            </a:pr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4462097" y="3304476"/>
              <a:ext cx="728263" cy="795208"/>
            </a:xfrm>
            <a:prstGeom prst="line">
              <a:avLst/>
            </a:pr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7" name="Group 76"/>
          <p:cNvGrpSpPr/>
          <p:nvPr/>
        </p:nvGrpSpPr>
        <p:grpSpPr>
          <a:xfrm>
            <a:off x="4141001" y="3645390"/>
            <a:ext cx="593708" cy="595362"/>
            <a:chOff x="3725810" y="5319437"/>
            <a:chExt cx="593708" cy="595362"/>
          </a:xfrm>
        </p:grpSpPr>
        <p:sp>
          <p:nvSpPr>
            <p:cNvPr id="78" name="Oval 77"/>
            <p:cNvSpPr/>
            <p:nvPr/>
          </p:nvSpPr>
          <p:spPr bwMode="auto">
            <a:xfrm>
              <a:off x="3767581" y="5501704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3919981" y="5654104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4077280" y="5319437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229680" y="5471837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725810" y="5669913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878210" y="5822313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035509" y="5487646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4187909" y="5640046"/>
              <a:ext cx="89838" cy="9248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593233" y="3718996"/>
            <a:ext cx="593708" cy="595362"/>
            <a:chOff x="3583156" y="4323592"/>
            <a:chExt cx="593708" cy="595362"/>
          </a:xfrm>
        </p:grpSpPr>
        <p:sp>
          <p:nvSpPr>
            <p:cNvPr id="87" name="Oval 86"/>
            <p:cNvSpPr/>
            <p:nvPr/>
          </p:nvSpPr>
          <p:spPr bwMode="auto">
            <a:xfrm>
              <a:off x="3624927" y="4505859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3777327" y="4658259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3934626" y="4323592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4087026" y="4475992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583156" y="4674068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3735556" y="4826468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3892855" y="4491801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4045255" y="4644201"/>
              <a:ext cx="89838" cy="9248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960438" y="2708920"/>
            <a:ext cx="593708" cy="595362"/>
            <a:chOff x="4493906" y="4707920"/>
            <a:chExt cx="593708" cy="595362"/>
          </a:xfrm>
        </p:grpSpPr>
        <p:sp>
          <p:nvSpPr>
            <p:cNvPr id="96" name="Oval 95"/>
            <p:cNvSpPr/>
            <p:nvPr/>
          </p:nvSpPr>
          <p:spPr bwMode="auto">
            <a:xfrm>
              <a:off x="4535677" y="4890187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4688077" y="5042587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845376" y="4707920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4997776" y="4860320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4493906" y="5058396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4646306" y="5210796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4803605" y="4876129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4956005" y="5028529"/>
              <a:ext cx="89838" cy="92486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938009" y="3027312"/>
            <a:ext cx="593708" cy="595362"/>
            <a:chOff x="5088410" y="5392821"/>
            <a:chExt cx="593708" cy="595362"/>
          </a:xfrm>
        </p:grpSpPr>
        <p:sp>
          <p:nvSpPr>
            <p:cNvPr id="105" name="Oval 104"/>
            <p:cNvSpPr/>
            <p:nvPr/>
          </p:nvSpPr>
          <p:spPr bwMode="auto">
            <a:xfrm>
              <a:off x="5130181" y="5575088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282581" y="5727488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5439880" y="5392821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5592280" y="5545221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5088410" y="5743297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5240810" y="5895697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5398109" y="5561030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5550509" y="5713430"/>
              <a:ext cx="89838" cy="92486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9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5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827584" y="25030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Crisp-DM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Mint agilis megközelítés</a:t>
            </a:r>
            <a:endParaRPr lang="en-US" sz="32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050" name="Picture 2" descr="http://houstonana.cdn.geniem.com/content/uploads/2015/10/AGILE-CRISP-DM_EN-1024x5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29500"/>
          <a:stretch/>
        </p:blipFill>
        <p:spPr bwMode="auto">
          <a:xfrm>
            <a:off x="1618203" y="1772816"/>
            <a:ext cx="6876256" cy="48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5215" y="6446052"/>
            <a:ext cx="35187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Lato" charset="0"/>
                <a:ea typeface="Lato" charset="0"/>
                <a:cs typeface="Lato" charset="0"/>
              </a:rPr>
              <a:t>Forrás:  houston-analytics.com</a:t>
            </a:r>
          </a:p>
        </p:txBody>
      </p:sp>
    </p:spTree>
    <p:extLst>
      <p:ext uri="{BB962C8B-B14F-4D97-AF65-F5344CB8AC3E}">
        <p14:creationId xmlns:p14="http://schemas.microsoft.com/office/powerpoint/2010/main" val="612343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+1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827584" y="25030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Hibázz, </a:t>
            </a:r>
            <a:r>
              <a:rPr lang="en-US" sz="4400" dirty="0" err="1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Keresd a hiba okát</a:t>
            </a:r>
            <a:endParaRPr lang="en-US" sz="44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3074" name="Picture 2" descr="Ã©ptalÃ¡lat a kÃ¶vetkezÅre: âedison thousand ways that won't work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 bwMode="auto">
          <a:xfrm>
            <a:off x="0" y="1631226"/>
            <a:ext cx="9173210" cy="52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 rot="338034">
            <a:off x="4965297" y="5887273"/>
            <a:ext cx="3474640" cy="697768"/>
          </a:xfrm>
          <a:prstGeom prst="roundRect">
            <a:avLst>
              <a:gd name="adj" fmla="val 449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“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Try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 &amp; 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ERROR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” - Elv</a:t>
            </a:r>
          </a:p>
        </p:txBody>
      </p:sp>
    </p:spTree>
    <p:extLst>
      <p:ext uri="{BB962C8B-B14F-4D97-AF65-F5344CB8AC3E}">
        <p14:creationId xmlns:p14="http://schemas.microsoft.com/office/powerpoint/2010/main" val="482749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+2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827584" y="25030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ingtegrálj, </a:t>
            </a:r>
            <a:r>
              <a:rPr lang="en-US" sz="4400" dirty="0" err="1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Ne újra fejleszd</a:t>
            </a:r>
            <a:endParaRPr lang="en-US" sz="44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" name="AutoShape 8" descr="Ã©ptalÃ¡lat a kÃ¶vetkezÅre: âsuperman vs batmanâ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Ã©ptalÃ¡lat a kÃ¶vetkezÅre: âsuperman vs batmanâ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4" descr="Ã©ptalÃ¡lat a kÃ¶vetkezÅre: âpython logoâ"/>
          <p:cNvSpPr>
            <a:spLocks noChangeAspect="1" noChangeArrowheads="1"/>
          </p:cNvSpPr>
          <p:nvPr/>
        </p:nvSpPr>
        <p:spPr bwMode="auto">
          <a:xfrm>
            <a:off x="2173323" y="1228787"/>
            <a:ext cx="196229" cy="1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12" name="Picture 16" descr="Ã©ptalÃ¡lat a kÃ¶vetkezÅre: âpython logo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75" y="2259058"/>
            <a:ext cx="3037349" cy="10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Ã©ptalÃ¡lat a kÃ¶vetkezÅre: âr language logo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192981"/>
            <a:ext cx="941175" cy="7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.blog.hu/ha/hatso-sor-kozepe/image/2016-04-01-1459488050-1567099-bvs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9" y="3140968"/>
            <a:ext cx="9220571" cy="50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Ã©ptalÃ¡lat a kÃ¶vetkezÅre: âjava c# c++ logo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2"/>
          <a:stretch/>
        </p:blipFill>
        <p:spPr bwMode="auto">
          <a:xfrm>
            <a:off x="251520" y="1798908"/>
            <a:ext cx="1912352" cy="13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Ã©ptalÃ¡lat a kÃ¶vetkezÅre: âjava c# c++ logo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9" r="53185"/>
          <a:stretch/>
        </p:blipFill>
        <p:spPr bwMode="auto">
          <a:xfrm>
            <a:off x="2451742" y="1772816"/>
            <a:ext cx="1118878" cy="12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riped Right Arrow 8"/>
          <p:cNvSpPr/>
          <p:nvPr/>
        </p:nvSpPr>
        <p:spPr bwMode="auto">
          <a:xfrm>
            <a:off x="4028197" y="2144501"/>
            <a:ext cx="579676" cy="887179"/>
          </a:xfrm>
          <a:prstGeom prst="stripedRightArrow">
            <a:avLst/>
          </a:prstGeom>
          <a:solidFill>
            <a:srgbClr val="000000">
              <a:alpha val="84999"/>
            </a:srgbClr>
          </a:solidFill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7" name="Striped Right Arrow 16"/>
          <p:cNvSpPr/>
          <p:nvPr/>
        </p:nvSpPr>
        <p:spPr bwMode="auto">
          <a:xfrm rot="10800000">
            <a:off x="4635695" y="2163165"/>
            <a:ext cx="579676" cy="887179"/>
          </a:xfrm>
          <a:prstGeom prst="stripedRightArrow">
            <a:avLst/>
          </a:prstGeom>
          <a:solidFill>
            <a:srgbClr val="000000">
              <a:alpha val="84999"/>
            </a:srgbClr>
          </a:solidFill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1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+2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827584" y="25030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ingtegrálj, </a:t>
            </a:r>
            <a:r>
              <a:rPr lang="en-US" sz="4400" dirty="0" err="1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Ne újra fejleszd</a:t>
            </a:r>
            <a:endParaRPr lang="en-US" sz="44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" name="AutoShape 8" descr="Ã©ptalÃ¡lat a kÃ¶vetkezÅre: âsuperman vs batmanâ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Ã©ptalÃ¡lat a kÃ¶vetkezÅre: âsuperman vs batmanâ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4" descr="Ã©ptalÃ¡lat a kÃ¶vetkezÅre: âpython logoâ"/>
          <p:cNvSpPr>
            <a:spLocks noChangeAspect="1" noChangeArrowheads="1"/>
          </p:cNvSpPr>
          <p:nvPr/>
        </p:nvSpPr>
        <p:spPr bwMode="auto">
          <a:xfrm>
            <a:off x="2173323" y="1228787"/>
            <a:ext cx="196229" cy="1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12" name="Picture 16" descr="Ã©ptalÃ¡lat a kÃ¶vetkezÅre: âpython logo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75" y="2259058"/>
            <a:ext cx="3037349" cy="10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Ã©ptalÃ¡lat a kÃ¶vetkezÅre: âr language logo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192981"/>
            <a:ext cx="941175" cy="7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.blog.hu/ha/hatso-sor-kozepe/image/2016-04-01-1459488050-1567099-bvs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9" y="3140968"/>
            <a:ext cx="9220571" cy="50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Ã©ptalÃ¡lat a kÃ¶vetkezÅre: âjava c# c++ logo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2"/>
          <a:stretch/>
        </p:blipFill>
        <p:spPr bwMode="auto">
          <a:xfrm>
            <a:off x="251520" y="1798908"/>
            <a:ext cx="1912352" cy="13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Ã©ptalÃ¡lat a kÃ¶vetkezÅre: âjava c# c++ logo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9" r="53185"/>
          <a:stretch/>
        </p:blipFill>
        <p:spPr bwMode="auto">
          <a:xfrm>
            <a:off x="2451742" y="1772816"/>
            <a:ext cx="1118878" cy="12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 bwMode="auto">
          <a:xfrm>
            <a:off x="4080957" y="1945618"/>
            <a:ext cx="1211123" cy="1267358"/>
          </a:xfrm>
          <a:prstGeom prst="mathPlus">
            <a:avLst/>
          </a:prstGeom>
          <a:solidFill>
            <a:srgbClr val="000000">
              <a:alpha val="84999"/>
            </a:srgbClr>
          </a:solidFill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8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darpa.mil/uploadedImages/Content/NewsEvents/Releases/2012/cyber_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 rot="10800000" flipH="1">
            <a:off x="-19050" y="3467113"/>
            <a:ext cx="9186863" cy="3409951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 rot="10800000" flipH="1">
            <a:off x="-19050" y="908720"/>
            <a:ext cx="9186863" cy="2564732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2" name="Rectangle 6"/>
          <p:cNvSpPr>
            <a:spLocks/>
          </p:cNvSpPr>
          <p:nvPr/>
        </p:nvSpPr>
        <p:spPr bwMode="auto">
          <a:xfrm>
            <a:off x="976312" y="2711449"/>
            <a:ext cx="41290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900" dirty="0">
              <a:solidFill>
                <a:schemeClr val="tx1"/>
              </a:solidFill>
              <a:latin typeface="Lato Regular" charset="0"/>
              <a:ea typeface="ＭＳ Ｐゴシック" charset="0"/>
              <a:cs typeface="Lato Regular" charset="0"/>
              <a:sym typeface="Lato Regular" charset="0"/>
            </a:endParaRPr>
          </a:p>
        </p:txBody>
      </p:sp>
      <p:sp>
        <p:nvSpPr>
          <p:cNvPr id="33" name="Rectangle 5"/>
          <p:cNvSpPr>
            <a:spLocks/>
          </p:cNvSpPr>
          <p:nvPr/>
        </p:nvSpPr>
        <p:spPr bwMode="auto">
          <a:xfrm>
            <a:off x="323528" y="847856"/>
            <a:ext cx="6881292" cy="15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hu-HU" sz="6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Köszönöm a figyelmet!</a:t>
            </a:r>
            <a:endParaRPr lang="en-US" sz="6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748" y="3669150"/>
            <a:ext cx="275216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áspár Csab</a:t>
            </a:r>
            <a:r>
              <a:rPr lang="en-US" dirty="0">
                <a:solidFill>
                  <a:srgbClr val="FF0000"/>
                </a:solidFill>
              </a:rPr>
              <a:t>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hu-HU" dirty="0" smtClean="0">
                <a:solidFill>
                  <a:schemeClr val="bg1"/>
                </a:solidFill>
              </a:rPr>
              <a:t>datbanyaszat.blo</a:t>
            </a:r>
            <a:r>
              <a:rPr lang="hu-HU" dirty="0" smtClean="0">
                <a:solidFill>
                  <a:srgbClr val="FF0000"/>
                </a:solidFill>
              </a:rPr>
              <a:t>g</a:t>
            </a:r>
            <a:r>
              <a:rPr lang="hu-HU" dirty="0" smtClean="0">
                <a:solidFill>
                  <a:schemeClr val="bg1"/>
                </a:solidFill>
              </a:rPr>
              <a:t>.hu</a:t>
            </a:r>
          </a:p>
          <a:p>
            <a:pPr algn="l"/>
            <a:r>
              <a:rPr lang="hu-HU" dirty="0" smtClean="0">
                <a:solidFill>
                  <a:srgbClr val="FF0000"/>
                </a:solidFill>
              </a:rPr>
              <a:t>d</a:t>
            </a:r>
            <a:r>
              <a:rPr lang="hu-HU" dirty="0">
                <a:solidFill>
                  <a:schemeClr val="bg1"/>
                </a:solidFill>
              </a:rPr>
              <a:t>mla</a:t>
            </a:r>
            <a:r>
              <a:rPr lang="hu-HU" dirty="0">
                <a:solidFill>
                  <a:srgbClr val="FF0000"/>
                </a:solidFill>
              </a:rPr>
              <a:t>b</a:t>
            </a:r>
            <a:r>
              <a:rPr lang="hu-HU" dirty="0">
                <a:solidFill>
                  <a:schemeClr val="bg1"/>
                </a:solidFill>
              </a:rPr>
              <a:t>.hu</a:t>
            </a:r>
          </a:p>
          <a:p>
            <a:pPr algn="l"/>
            <a:r>
              <a:rPr lang="hu-HU" dirty="0">
                <a:solidFill>
                  <a:schemeClr val="bg1"/>
                </a:solidFill>
              </a:rPr>
              <a:t>@GasparCsab</a:t>
            </a:r>
          </a:p>
          <a:p>
            <a:pPr algn="l"/>
            <a:endParaRPr lang="hu-HU" dirty="0">
              <a:solidFill>
                <a:schemeClr val="bg1"/>
              </a:solidFill>
            </a:endParaRPr>
          </a:p>
          <a:p>
            <a:pPr algn="l"/>
            <a:r>
              <a:rPr lang="hu-HU" dirty="0" smtClean="0">
                <a:solidFill>
                  <a:schemeClr val="bg1"/>
                </a:solidFill>
              </a:rPr>
              <a:t>gaspar.csaba@dmlab.hu</a:t>
            </a:r>
          </a:p>
          <a:p>
            <a:pPr algn="l"/>
            <a:r>
              <a:rPr lang="hu-HU" dirty="0" smtClean="0">
                <a:solidFill>
                  <a:schemeClr val="bg1"/>
                </a:solidFill>
              </a:rPr>
              <a:t>+36 20 </a:t>
            </a:r>
            <a:r>
              <a:rPr lang="hu-HU" dirty="0" smtClean="0">
                <a:solidFill>
                  <a:srgbClr val="FF0000"/>
                </a:solidFill>
              </a:rPr>
              <a:t>8</a:t>
            </a:r>
            <a:r>
              <a:rPr lang="hu-HU" dirty="0" smtClean="0">
                <a:solidFill>
                  <a:schemeClr val="bg1"/>
                </a:solidFill>
              </a:rPr>
              <a:t>234 154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94" y="3501008"/>
            <a:ext cx="4781806" cy="334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106" y="2082811"/>
            <a:ext cx="8777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/>
              <a:t>előadás:   bit.ly/igy</a:t>
            </a:r>
            <a:r>
              <a:rPr lang="en-GB" sz="3600">
                <a:solidFill>
                  <a:srgbClr val="FF0000"/>
                </a:solidFill>
              </a:rPr>
              <a:t>tanitsd</a:t>
            </a:r>
            <a:r>
              <a:rPr lang="en-GB" sz="3600"/>
              <a:t>az</a:t>
            </a:r>
            <a:r>
              <a:rPr lang="en-GB" sz="3600">
                <a:solidFill>
                  <a:srgbClr val="FF0000"/>
                </a:solidFill>
              </a:rPr>
              <a:t>AI</a:t>
            </a:r>
            <a:r>
              <a:rPr lang="en-GB" sz="3600"/>
              <a:t>od</a:t>
            </a:r>
          </a:p>
          <a:p>
            <a:pPr algn="l"/>
            <a:r>
              <a:rPr lang="en-GB" sz="3600"/>
              <a:t>előadó:    www.linkedin.com/in/gaspar</a:t>
            </a:r>
            <a:r>
              <a:rPr lang="en-GB" sz="3600">
                <a:solidFill>
                  <a:srgbClr val="FF0000"/>
                </a:solidFill>
              </a:rPr>
              <a:t>csaba</a:t>
            </a:r>
            <a:r>
              <a:rPr lang="en-GB" sz="3600"/>
              <a:t>hu/</a:t>
            </a:r>
          </a:p>
        </p:txBody>
      </p:sp>
    </p:spTree>
    <p:extLst>
      <p:ext uri="{BB962C8B-B14F-4D97-AF65-F5344CB8AC3E}">
        <p14:creationId xmlns:p14="http://schemas.microsoft.com/office/powerpoint/2010/main" val="19405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darpa.mil/uploadedImages/Content/NewsEvents/Releases/2012/cyber_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1"/>
          <a:stretch/>
        </p:blipFill>
        <p:spPr bwMode="auto">
          <a:xfrm>
            <a:off x="0" y="85725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Rectangle 2"/>
          <p:cNvSpPr>
            <a:spLocks/>
          </p:cNvSpPr>
          <p:nvPr/>
        </p:nvSpPr>
        <p:spPr bwMode="auto">
          <a:xfrm>
            <a:off x="851" y="0"/>
            <a:ext cx="914315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1985962" y="2681313"/>
            <a:ext cx="51958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hu-HU" sz="56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Jogi </a:t>
            </a:r>
            <a:r>
              <a:rPr lang="hu-HU" sz="5600" dirty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Nyilatkozat</a:t>
            </a:r>
            <a:endParaRPr lang="en-US" sz="56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998935" y="3576662"/>
            <a:ext cx="7164586" cy="1607220"/>
            <a:chOff x="0" y="0"/>
            <a:chExt cx="12034" cy="759"/>
          </a:xfrm>
        </p:grpSpPr>
        <p:sp>
          <p:nvSpPr>
            <p:cNvPr id="44037" name="Rectangle 5"/>
            <p:cNvSpPr>
              <a:spLocks/>
            </p:cNvSpPr>
            <p:nvPr/>
          </p:nvSpPr>
          <p:spPr bwMode="auto">
            <a:xfrm>
              <a:off x="2161" y="45"/>
              <a:ext cx="770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hu-HU" sz="1400" dirty="0">
                  <a:solidFill>
                    <a:srgbClr val="FFFFFF"/>
                  </a:solidFill>
                  <a:latin typeface="Bebas Neue" panose="020B0606020202050201" pitchFamily="34" charset="-18"/>
                  <a:ea typeface="ＭＳ Ｐゴシック" charset="0"/>
                  <a:cs typeface="Lato Light" charset="0"/>
                  <a:sym typeface="Lato Light" charset="0"/>
                </a:rPr>
                <a:t>Jelen diasor a HWSW MOBIL! KONFERENCIÁN 2018. NOVEMBER 21-án tartott előadásához készült.</a:t>
              </a:r>
            </a:p>
            <a:p>
              <a:endParaRPr lang="hu-HU" sz="1400" dirty="0">
                <a:solidFill>
                  <a:srgbClr val="FFFFFF"/>
                </a:solidFill>
                <a:latin typeface="Bebas Neue" panose="020B0606020202050201" pitchFamily="34" charset="-18"/>
                <a:ea typeface="ＭＳ Ｐゴシック" charset="0"/>
                <a:cs typeface="Lato Light" charset="0"/>
                <a:sym typeface="Lato Light" charset="0"/>
              </a:endParaRPr>
            </a:p>
            <a:p>
              <a:r>
                <a:rPr lang="hu-HU" sz="1400" dirty="0">
                  <a:solidFill>
                    <a:srgbClr val="FFFFFF"/>
                  </a:solidFill>
                  <a:latin typeface="Bebas Neue" panose="020B0606020202050201" pitchFamily="34" charset="-18"/>
                  <a:ea typeface="ＭＳ Ｐゴシック" charset="0"/>
                  <a:cs typeface="Lato Light" charset="0"/>
                  <a:sym typeface="Lato Light" charset="0"/>
                </a:rPr>
                <a:t>Az előadás diái a szerzői jog védelme alatt állnak. Az előadás diáinak vagy bármilyen részének újrafelhasználása, terjesztése, megjelenítése csak a szerző írásbeli beleegyezése esetén megengedett. Ez alól kivételt képeznek azok a diák, amelyeken külső forrás külön fel van tüntetve.</a:t>
              </a:r>
            </a:p>
          </p:txBody>
        </p:sp>
        <p:sp>
          <p:nvSpPr>
            <p:cNvPr id="44038" name="Line 6"/>
            <p:cNvSpPr>
              <a:spLocks noChangeShapeType="1"/>
            </p:cNvSpPr>
            <p:nvPr/>
          </p:nvSpPr>
          <p:spPr bwMode="auto">
            <a:xfrm>
              <a:off x="0" y="0"/>
              <a:ext cx="12034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628800"/>
            <a:ext cx="88344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9609969">
            <a:off x="6451366" y="5035606"/>
            <a:ext cx="2794948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/>
              <a:t>Nem szivatni akarunk, egyszerűen szólj ha felhasználnád az anyagokat</a:t>
            </a:r>
          </a:p>
        </p:txBody>
      </p:sp>
    </p:spTree>
    <p:extLst>
      <p:ext uri="{BB962C8B-B14F-4D97-AF65-F5344CB8AC3E}">
        <p14:creationId xmlns:p14="http://schemas.microsoft.com/office/powerpoint/2010/main" val="10977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Melyik </a:t>
            </a:r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 legjobb </a:t>
            </a:r>
            <a:r>
              <a:rPr lang="en-US" sz="5400" dirty="0" err="1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Tutorial?</a:t>
            </a:r>
            <a:endParaRPr lang="en-US" sz="4000" dirty="0">
              <a:solidFill>
                <a:srgbClr val="FF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026" name="Picture 2" descr="Ã©ptalÃ¡lat a kÃ¶vetkezÅre: âcrossroads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2736"/>
            <a:ext cx="928842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©ptalÃ¡lat a kÃ¶vetkezÅre: âbarabÃ¡si a kÃ©plet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20">
            <a:off x="5568220" y="2129004"/>
            <a:ext cx="2645527" cy="41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 rot="20568340">
            <a:off x="2750015" y="5043663"/>
            <a:ext cx="2851287" cy="1383386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</a:rPr>
              <a:t>4. Fejezet</a:t>
            </a:r>
          </a:p>
          <a:p>
            <a:r>
              <a:rPr lang="en-GB" sz="2000">
                <a:latin typeface="Bebas Neue" charset="0"/>
                <a:ea typeface="Bebas Neue" charset="0"/>
                <a:cs typeface="Bebas Neue" charset="0"/>
              </a:rPr>
              <a:t>Mennyit ér egy üveg bor?</a:t>
            </a:r>
          </a:p>
          <a:p>
            <a:r>
              <a:rPr lang="en-GB" sz="2000" i="1">
                <a:latin typeface="Bebas Neue" charset="0"/>
                <a:ea typeface="Bebas Neue" charset="0"/>
                <a:cs typeface="Bebas Neue" charset="0"/>
              </a:rPr>
              <a:t>Hogyan döntünk, ha nem tudunk dönteni</a:t>
            </a:r>
          </a:p>
        </p:txBody>
      </p:sp>
    </p:spTree>
    <p:extLst>
      <p:ext uri="{BB962C8B-B14F-4D97-AF65-F5344CB8AC3E}">
        <p14:creationId xmlns:p14="http://schemas.microsoft.com/office/powerpoint/2010/main" val="1217336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Kaggle </a:t>
            </a:r>
            <a:r>
              <a:rPr lang="mr-IN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–</a:t>
            </a:r>
            <a:r>
              <a:rPr lang="en-US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Adatbányászati </a:t>
            </a:r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verseny</a:t>
            </a:r>
            <a:endParaRPr lang="en-US" sz="4000" dirty="0">
              <a:solidFill>
                <a:srgbClr val="FF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050" name="Picture 2" descr="Ã©ptalÃ¡lat a kÃ¶vetkezÅre: âkaggl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1232393"/>
            <a:ext cx="8856984" cy="54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©ptalÃ¡lat a kÃ¶vetkezÅre: âkaggle leaderboard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2" y="1340767"/>
            <a:ext cx="5316118" cy="49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1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Ã©ptalÃ¡lat a kÃ¶vetkezÅre: âiris clusterin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" y="1340768"/>
            <a:ext cx="7912407" cy="527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1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hu-HU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Csak </a:t>
            </a:r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vALÓS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Adat és Feladat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9573731">
            <a:off x="480364" y="2092068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trike="sngStrike">
                <a:latin typeface="Lato" charset="0"/>
                <a:ea typeface="Lato" charset="0"/>
                <a:cs typeface="Lato" charset="0"/>
              </a:rPr>
              <a:t>IRIS adathalmaz</a:t>
            </a:r>
          </a:p>
        </p:txBody>
      </p:sp>
    </p:spTree>
    <p:extLst>
      <p:ext uri="{BB962C8B-B14F-4D97-AF65-F5344CB8AC3E}">
        <p14:creationId xmlns:p14="http://schemas.microsoft.com/office/powerpoint/2010/main" val="105143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2" y="1385869"/>
            <a:ext cx="7741771" cy="520150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1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hu-HU" sz="54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Csak </a:t>
            </a:r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vALÓS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Adat és Feladat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21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2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Életszerű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Mintavételezés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098" name="Picture 2" descr="Ã©ptalÃ¡lat a kÃ¶vetkezÅre: âtitanic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54" y="1355472"/>
            <a:ext cx="7101816" cy="51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573731">
            <a:off x="-196900" y="2033139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trike="sngStrike">
                <a:latin typeface="Lato" charset="0"/>
                <a:ea typeface="Lato" charset="0"/>
                <a:cs typeface="Lato" charset="0"/>
              </a:rPr>
              <a:t>TITANIC adathalmaz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74134" y="2816931"/>
            <a:ext cx="3461962" cy="2310893"/>
            <a:chOff x="4926462" y="2819004"/>
            <a:chExt cx="3461962" cy="2310893"/>
          </a:xfrm>
        </p:grpSpPr>
        <p:pic>
          <p:nvPicPr>
            <p:cNvPr id="11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244" y="3399423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462" y="3975278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308" y="4551551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014" y="2819004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078" y="3397350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973205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961009" y="2819004"/>
            <a:ext cx="3461962" cy="2312966"/>
            <a:chOff x="1961009" y="2819004"/>
            <a:chExt cx="3461962" cy="2312966"/>
          </a:xfrm>
        </p:grpSpPr>
        <p:pic>
          <p:nvPicPr>
            <p:cNvPr id="4100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009" y="2823150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009" y="3401496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91" y="2821077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855" y="2821077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855" y="3399423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009" y="4553624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91" y="3973205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91" y="4551551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855" y="3973205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779" y="2821077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779" y="3399423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561" y="3397350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625" y="2819004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779" y="4551551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561" y="3971132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561" y="4549478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625" y="3971132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pcsolÃ³dÃ³ kÃ©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625" y="4549478"/>
              <a:ext cx="578346" cy="57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8248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36892 0.2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10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26 -0.19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2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Életszerű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Mintavételezés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028" name="Picture 4" descr="Ã©ptalÃ¡lat a kÃ¶vetkezÅre: âback to the futur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5" y="1772816"/>
            <a:ext cx="8787773" cy="49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 bwMode="auto">
          <a:xfrm>
            <a:off x="1094622" y="4661249"/>
            <a:ext cx="3168352" cy="648072"/>
          </a:xfrm>
          <a:prstGeom prst="roundRect">
            <a:avLst>
              <a:gd name="adj" fmla="val 449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Tanuló időszak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074381" y="4661249"/>
            <a:ext cx="3168352" cy="648072"/>
          </a:xfrm>
          <a:prstGeom prst="roundRect">
            <a:avLst>
              <a:gd name="adj" fmla="val 449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Test időszak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64044" y="5301208"/>
            <a:ext cx="815642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6246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3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Előkészített</a:t>
            </a:r>
            <a:r>
              <a:rPr lang="en-US" sz="5400" dirty="0" err="1" smtClean="0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Adatok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1" r="4494" b="24540"/>
          <a:stretch/>
        </p:blipFill>
        <p:spPr>
          <a:xfrm>
            <a:off x="-36512" y="1844824"/>
            <a:ext cx="9180512" cy="5013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t="33301" r="12157"/>
          <a:stretch/>
        </p:blipFill>
        <p:spPr>
          <a:xfrm>
            <a:off x="4427984" y="1844824"/>
            <a:ext cx="4716016" cy="50405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969568" y="4027376"/>
            <a:ext cx="3168352" cy="648072"/>
          </a:xfrm>
          <a:prstGeom prst="roundRect">
            <a:avLst>
              <a:gd name="adj" fmla="val 4492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+36 20 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9</a:t>
            </a:r>
            <a:r>
              <a:rPr kumimoji="0" lang="en-US" sz="36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bas Neue" charset="0"/>
                <a:ea typeface="Bebas Neue" charset="0"/>
                <a:cs typeface="Bebas Neue" charset="0"/>
                <a:sym typeface="Gill Sans" charset="0"/>
              </a:rPr>
              <a:t>123456</a:t>
            </a:r>
          </a:p>
        </p:txBody>
      </p:sp>
    </p:spTree>
    <p:extLst>
      <p:ext uri="{BB962C8B-B14F-4D97-AF65-F5344CB8AC3E}">
        <p14:creationId xmlns:p14="http://schemas.microsoft.com/office/powerpoint/2010/main" val="1979425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reeform 1"/>
          <p:cNvSpPr>
            <a:spLocks/>
          </p:cNvSpPr>
          <p:nvPr/>
        </p:nvSpPr>
        <p:spPr bwMode="auto">
          <a:xfrm flipH="1">
            <a:off x="-41672" y="-10318"/>
            <a:ext cx="8414742" cy="6888956"/>
          </a:xfrm>
          <a:custGeom>
            <a:avLst/>
            <a:gdLst>
              <a:gd name="T0" fmla="*/ 4503 w 21600"/>
              <a:gd name="T1" fmla="*/ 0 h 21600"/>
              <a:gd name="T2" fmla="*/ 0 w 21600"/>
              <a:gd name="T3" fmla="*/ 0 h 21600"/>
              <a:gd name="T4" fmla="*/ 17092 w 21600"/>
              <a:gd name="T5" fmla="*/ 21600 h 21600"/>
              <a:gd name="T6" fmla="*/ 21600 w 21600"/>
              <a:gd name="T7" fmla="*/ 21600 h 21600"/>
              <a:gd name="T8" fmla="*/ 4503 w 21600"/>
              <a:gd name="T9" fmla="*/ 0 h 21600"/>
              <a:gd name="T10" fmla="*/ 4503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4503" y="0"/>
                </a:moveTo>
                <a:lnTo>
                  <a:pt x="0" y="0"/>
                </a:lnTo>
                <a:lnTo>
                  <a:pt x="17092" y="21600"/>
                </a:lnTo>
                <a:lnTo>
                  <a:pt x="21600" y="21600"/>
                </a:lnTo>
                <a:lnTo>
                  <a:pt x="4503" y="0"/>
                </a:lnTo>
                <a:close/>
                <a:moveTo>
                  <a:pt x="4503" y="0"/>
                </a:move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65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957411"/>
            <a:ext cx="2628900" cy="492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353852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7112" y="1854815"/>
            <a:ext cx="11272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</a:t>
            </a:r>
          </a:p>
          <a:p>
            <a:r>
              <a:rPr lang="en-US"/>
              <a:t>Engineer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3964384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5277" y="1854815"/>
            <a:ext cx="10919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</a:t>
            </a:r>
          </a:p>
          <a:p>
            <a:r>
              <a:rPr lang="en-US"/>
              <a:t>Scientist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5568856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02536" y="1854815"/>
            <a:ext cx="11063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Business</a:t>
            </a:r>
          </a:p>
          <a:p>
            <a:r>
              <a:rPr lang="en-US"/>
              <a:t>Analyst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7173328" y="1700808"/>
            <a:ext cx="1359112" cy="3826416"/>
          </a:xfrm>
          <a:prstGeom prst="roundRect">
            <a:avLst>
              <a:gd name="adj" fmla="val 6936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13801" y="2177981"/>
            <a:ext cx="9207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Vezető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763" y="4277898"/>
            <a:ext cx="1603251" cy="1455358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20" y="4797152"/>
            <a:ext cx="1600464" cy="1458074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6" y="4347513"/>
            <a:ext cx="1611398" cy="1457751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559" y="4347190"/>
            <a:ext cx="1647989" cy="1440483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2" name="Rounded Rectangle 1"/>
          <p:cNvSpPr/>
          <p:nvPr/>
        </p:nvSpPr>
        <p:spPr bwMode="auto">
          <a:xfrm>
            <a:off x="179512" y="1324608"/>
            <a:ext cx="8712968" cy="5200736"/>
          </a:xfrm>
          <a:prstGeom prst="roundRect">
            <a:avLst>
              <a:gd name="adj" fmla="val 4818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2292" y="1418268"/>
            <a:ext cx="5067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Bebas Neue" charset="0"/>
                <a:ea typeface="Bebas Neue" charset="0"/>
                <a:cs typeface="Bebas Neue" charset="0"/>
              </a:rPr>
              <a:t>Churn / elvándorlás előrejelzése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4158" y="1943221"/>
            <a:ext cx="3454793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Havonta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 1%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elvándorol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.</a:t>
            </a:r>
          </a:p>
          <a:p>
            <a:r>
              <a:rPr lang="en-US" sz="1800" dirty="0" err="1" smtClean="0">
                <a:latin typeface="Lato" charset="0"/>
                <a:ea typeface="Lato" charset="0"/>
                <a:cs typeface="Lato" charset="0"/>
              </a:rPr>
              <a:t>Mond</a:t>
            </a:r>
            <a:r>
              <a:rPr lang="hu-HU" sz="1800" dirty="0" smtClean="0">
                <a:latin typeface="Lato" charset="0"/>
                <a:ea typeface="Lato" charset="0"/>
                <a:cs typeface="Lato" charset="0"/>
              </a:rPr>
              <a:t>d</a:t>
            </a:r>
            <a:r>
              <a:rPr lang="en-US" sz="1800" dirty="0" smtClean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meg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ki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 fog </a:t>
            </a:r>
            <a:r>
              <a:rPr lang="en-US" sz="1800" dirty="0" err="1">
                <a:latin typeface="Lato" charset="0"/>
                <a:ea typeface="Lato" charset="0"/>
                <a:cs typeface="Lato" charset="0"/>
              </a:rPr>
              <a:t>elvándorolni</a:t>
            </a:r>
            <a:r>
              <a:rPr lang="en-US" sz="1800" dirty="0"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1019" y="2073622"/>
            <a:ext cx="4641223" cy="923330"/>
            <a:chOff x="331019" y="1065510"/>
            <a:chExt cx="4641223" cy="923330"/>
          </a:xfrm>
        </p:grpSpPr>
        <p:sp>
          <p:nvSpPr>
            <p:cNvPr id="24" name="TextBox 23"/>
            <p:cNvSpPr txBox="1"/>
            <p:nvPr/>
          </p:nvSpPr>
          <p:spPr>
            <a:xfrm>
              <a:off x="331019" y="1065510"/>
              <a:ext cx="3464858" cy="92333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Minden felhasználóra: Igen/Nem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Modell pontossága 99%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Mindenkire azt mondja: Nem</a:t>
              </a:r>
            </a:p>
          </p:txBody>
        </p:sp>
        <p:sp>
          <p:nvSpPr>
            <p:cNvPr id="66566" name="Left Arrow 66565"/>
            <p:cNvSpPr/>
            <p:nvPr/>
          </p:nvSpPr>
          <p:spPr bwMode="auto">
            <a:xfrm rot="20721650">
              <a:off x="4150074" y="1169869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90421" y="2749557"/>
            <a:ext cx="4263329" cy="893726"/>
            <a:chOff x="4190421" y="1741445"/>
            <a:chExt cx="4263329" cy="893726"/>
          </a:xfrm>
        </p:grpSpPr>
        <p:sp>
          <p:nvSpPr>
            <p:cNvPr id="25" name="TextBox 24"/>
            <p:cNvSpPr txBox="1"/>
            <p:nvPr/>
          </p:nvSpPr>
          <p:spPr>
            <a:xfrm>
              <a:off x="5293911" y="1988840"/>
              <a:ext cx="3159839" cy="64633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Lato" charset="0"/>
                  <a:ea typeface="Lato" charset="0"/>
                  <a:cs typeface="Lato" charset="0"/>
                </a:rPr>
                <a:t>Mond</a:t>
              </a:r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d</a:t>
              </a:r>
              <a:r>
                <a:rPr lang="en-US" sz="1800" dirty="0" smtClean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meg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ki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mekkora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800" dirty="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valószínűséggel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800" dirty="0" err="1">
                  <a:latin typeface="Lato" charset="0"/>
                  <a:ea typeface="Lato" charset="0"/>
                  <a:cs typeface="Lato" charset="0"/>
                </a:rPr>
                <a:t>vándorol</a:t>
              </a:r>
              <a:r>
                <a:rPr lang="en-US" sz="1800" dirty="0">
                  <a:latin typeface="Lato" charset="0"/>
                  <a:ea typeface="Lato" charset="0"/>
                  <a:cs typeface="Lato" charset="0"/>
                </a:rPr>
                <a:t> el!</a:t>
              </a:r>
            </a:p>
          </p:txBody>
        </p:sp>
        <p:sp>
          <p:nvSpPr>
            <p:cNvPr id="109" name="Left Arrow 108"/>
            <p:cNvSpPr/>
            <p:nvPr/>
          </p:nvSpPr>
          <p:spPr bwMode="auto">
            <a:xfrm rot="11858432">
              <a:off x="4190421" y="1741445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397" y="3245830"/>
            <a:ext cx="4531526" cy="685485"/>
            <a:chOff x="464397" y="2237718"/>
            <a:chExt cx="4531526" cy="685485"/>
          </a:xfrm>
        </p:grpSpPr>
        <p:sp>
          <p:nvSpPr>
            <p:cNvPr id="26" name="TextBox 25"/>
            <p:cNvSpPr txBox="1"/>
            <p:nvPr/>
          </p:nvSpPr>
          <p:spPr>
            <a:xfrm>
              <a:off x="464397" y="2276872"/>
              <a:ext cx="3211136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Sorrendezés</a:t>
              </a:r>
            </a:p>
            <a:p>
              <a:r>
                <a:rPr lang="hu-HU" sz="1800" dirty="0" smtClean="0">
                  <a:latin typeface="Lato" charset="0"/>
                  <a:ea typeface="Lato" charset="0"/>
                  <a:cs typeface="Lato" charset="0"/>
                </a:rPr>
                <a:t>Elöl a </a:t>
              </a:r>
              <a:r>
                <a:rPr lang="hu-HU" sz="1800" dirty="0" err="1" smtClean="0">
                  <a:latin typeface="Lato" charset="0"/>
                  <a:ea typeface="Lato" charset="0"/>
                  <a:cs typeface="Lato" charset="0"/>
                </a:rPr>
                <a:t>legveszélyeztettebbek</a:t>
              </a:r>
              <a:endParaRPr lang="hu-HU" sz="1800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1" name="Left Arrow 110"/>
            <p:cNvSpPr/>
            <p:nvPr/>
          </p:nvSpPr>
          <p:spPr bwMode="auto">
            <a:xfrm rot="20721650">
              <a:off x="4173755" y="223771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76616" y="3836547"/>
            <a:ext cx="4044411" cy="888597"/>
            <a:chOff x="4176616" y="2828435"/>
            <a:chExt cx="4044411" cy="888597"/>
          </a:xfrm>
        </p:grpSpPr>
        <p:sp>
          <p:nvSpPr>
            <p:cNvPr id="27" name="TextBox 26"/>
            <p:cNvSpPr txBox="1"/>
            <p:nvPr/>
          </p:nvSpPr>
          <p:spPr>
            <a:xfrm>
              <a:off x="5526635" y="3070701"/>
              <a:ext cx="2694392" cy="64633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Költség – bevétel modell,</a:t>
              </a:r>
            </a:p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Mi az ideális megkeresés</a:t>
              </a:r>
            </a:p>
          </p:txBody>
        </p:sp>
        <p:sp>
          <p:nvSpPr>
            <p:cNvPr id="113" name="Left Arrow 112"/>
            <p:cNvSpPr/>
            <p:nvPr/>
          </p:nvSpPr>
          <p:spPr bwMode="auto">
            <a:xfrm rot="11858432">
              <a:off x="4176616" y="2828435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81255" y="5043750"/>
            <a:ext cx="3970202" cy="1088630"/>
            <a:chOff x="4181255" y="4035638"/>
            <a:chExt cx="3970202" cy="1088630"/>
          </a:xfrm>
        </p:grpSpPr>
        <p:sp>
          <p:nvSpPr>
            <p:cNvPr id="39" name="TextBox 38"/>
            <p:cNvSpPr txBox="1"/>
            <p:nvPr/>
          </p:nvSpPr>
          <p:spPr>
            <a:xfrm>
              <a:off x="5564403" y="4200938"/>
              <a:ext cx="2587054" cy="92333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Van szegmens, aki</a:t>
              </a:r>
              <a:br>
                <a:rPr lang="en-US" sz="180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a megkereséstől jobban </a:t>
              </a:r>
              <a:br>
                <a:rPr lang="en-US" sz="1800">
                  <a:latin typeface="Lato" charset="0"/>
                  <a:ea typeface="Lato" charset="0"/>
                  <a:cs typeface="Lato" charset="0"/>
                </a:rPr>
              </a:br>
              <a:r>
                <a:rPr lang="en-US" sz="1800">
                  <a:latin typeface="Lato" charset="0"/>
                  <a:ea typeface="Lato" charset="0"/>
                  <a:cs typeface="Lato" charset="0"/>
                </a:rPr>
                <a:t>elvándorolt</a:t>
              </a:r>
              <a:r>
                <a:rPr lang="is-IS" sz="1800">
                  <a:latin typeface="Lato" charset="0"/>
                  <a:ea typeface="Lato" charset="0"/>
                  <a:cs typeface="Lato" charset="0"/>
                </a:rPr>
                <a:t>…</a:t>
              </a:r>
              <a:endParaRPr lang="en-US" sz="180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4" name="Left Arrow 113"/>
            <p:cNvSpPr/>
            <p:nvPr/>
          </p:nvSpPr>
          <p:spPr bwMode="auto">
            <a:xfrm rot="11858432">
              <a:off x="4181255" y="403563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4789" y="4275505"/>
            <a:ext cx="4491740" cy="1567016"/>
            <a:chOff x="474789" y="3267393"/>
            <a:chExt cx="4491740" cy="1567016"/>
          </a:xfrm>
        </p:grpSpPr>
        <p:grpSp>
          <p:nvGrpSpPr>
            <p:cNvPr id="5" name="Group 4"/>
            <p:cNvGrpSpPr/>
            <p:nvPr/>
          </p:nvGrpSpPr>
          <p:grpSpPr>
            <a:xfrm>
              <a:off x="474789" y="3267393"/>
              <a:ext cx="3161107" cy="1567016"/>
              <a:chOff x="474789" y="3267393"/>
              <a:chExt cx="3161107" cy="1567016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935526" y="3411409"/>
                <a:ext cx="0" cy="1215771"/>
              </a:xfrm>
              <a:prstGeom prst="line">
                <a:avLst/>
              </a:prstGeom>
              <a:blipFill dpi="0" rotWithShape="0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H="1">
                <a:off x="830339" y="4042321"/>
                <a:ext cx="2565625" cy="0"/>
              </a:xfrm>
              <a:prstGeom prst="line">
                <a:avLst/>
              </a:prstGeom>
              <a:blipFill dpi="0" rotWithShape="0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Freeform 13"/>
              <p:cNvSpPr/>
              <p:nvPr/>
            </p:nvSpPr>
            <p:spPr bwMode="auto">
              <a:xfrm>
                <a:off x="935527" y="3655419"/>
                <a:ext cx="2460438" cy="1034974"/>
              </a:xfrm>
              <a:custGeom>
                <a:avLst/>
                <a:gdLst>
                  <a:gd name="connsiteX0" fmla="*/ 0 w 2617076"/>
                  <a:gd name="connsiteY0" fmla="*/ 704193 h 1786759"/>
                  <a:gd name="connsiteX1" fmla="*/ 73573 w 2617076"/>
                  <a:gd name="connsiteY1" fmla="*/ 588580 h 1786759"/>
                  <a:gd name="connsiteX2" fmla="*/ 115614 w 2617076"/>
                  <a:gd name="connsiteY2" fmla="*/ 525518 h 1786759"/>
                  <a:gd name="connsiteX3" fmla="*/ 189187 w 2617076"/>
                  <a:gd name="connsiteY3" fmla="*/ 451945 h 1786759"/>
                  <a:gd name="connsiteX4" fmla="*/ 220718 w 2617076"/>
                  <a:gd name="connsiteY4" fmla="*/ 430924 h 1786759"/>
                  <a:gd name="connsiteX5" fmla="*/ 252249 w 2617076"/>
                  <a:gd name="connsiteY5" fmla="*/ 399393 h 1786759"/>
                  <a:gd name="connsiteX6" fmla="*/ 294290 w 2617076"/>
                  <a:gd name="connsiteY6" fmla="*/ 367862 h 1786759"/>
                  <a:gd name="connsiteX7" fmla="*/ 346842 w 2617076"/>
                  <a:gd name="connsiteY7" fmla="*/ 304800 h 1786759"/>
                  <a:gd name="connsiteX8" fmla="*/ 409904 w 2617076"/>
                  <a:gd name="connsiteY8" fmla="*/ 241738 h 1786759"/>
                  <a:gd name="connsiteX9" fmla="*/ 620111 w 2617076"/>
                  <a:gd name="connsiteY9" fmla="*/ 52552 h 1786759"/>
                  <a:gd name="connsiteX10" fmla="*/ 714704 w 2617076"/>
                  <a:gd name="connsiteY10" fmla="*/ 10511 h 1786759"/>
                  <a:gd name="connsiteX11" fmla="*/ 746235 w 2617076"/>
                  <a:gd name="connsiteY11" fmla="*/ 0 h 1786759"/>
                  <a:gd name="connsiteX12" fmla="*/ 861849 w 2617076"/>
                  <a:gd name="connsiteY12" fmla="*/ 21021 h 1786759"/>
                  <a:gd name="connsiteX13" fmla="*/ 966952 w 2617076"/>
                  <a:gd name="connsiteY13" fmla="*/ 84083 h 1786759"/>
                  <a:gd name="connsiteX14" fmla="*/ 1008993 w 2617076"/>
                  <a:gd name="connsiteY14" fmla="*/ 115614 h 1786759"/>
                  <a:gd name="connsiteX15" fmla="*/ 1040525 w 2617076"/>
                  <a:gd name="connsiteY15" fmla="*/ 147145 h 1786759"/>
                  <a:gd name="connsiteX16" fmla="*/ 1082566 w 2617076"/>
                  <a:gd name="connsiteY16" fmla="*/ 178676 h 1786759"/>
                  <a:gd name="connsiteX17" fmla="*/ 1156138 w 2617076"/>
                  <a:gd name="connsiteY17" fmla="*/ 252249 h 1786759"/>
                  <a:gd name="connsiteX18" fmla="*/ 1187669 w 2617076"/>
                  <a:gd name="connsiteY18" fmla="*/ 283780 h 1786759"/>
                  <a:gd name="connsiteX19" fmla="*/ 1240221 w 2617076"/>
                  <a:gd name="connsiteY19" fmla="*/ 336331 h 1786759"/>
                  <a:gd name="connsiteX20" fmla="*/ 1282262 w 2617076"/>
                  <a:gd name="connsiteY20" fmla="*/ 378373 h 1786759"/>
                  <a:gd name="connsiteX21" fmla="*/ 1313793 w 2617076"/>
                  <a:gd name="connsiteY21" fmla="*/ 399393 h 1786759"/>
                  <a:gd name="connsiteX22" fmla="*/ 1387366 w 2617076"/>
                  <a:gd name="connsiteY22" fmla="*/ 472966 h 1786759"/>
                  <a:gd name="connsiteX23" fmla="*/ 1408387 w 2617076"/>
                  <a:gd name="connsiteY23" fmla="*/ 504497 h 1786759"/>
                  <a:gd name="connsiteX24" fmla="*/ 1439918 w 2617076"/>
                  <a:gd name="connsiteY24" fmla="*/ 536028 h 1786759"/>
                  <a:gd name="connsiteX25" fmla="*/ 1492469 w 2617076"/>
                  <a:gd name="connsiteY25" fmla="*/ 609600 h 1786759"/>
                  <a:gd name="connsiteX26" fmla="*/ 1566042 w 2617076"/>
                  <a:gd name="connsiteY26" fmla="*/ 693683 h 1786759"/>
                  <a:gd name="connsiteX27" fmla="*/ 1639614 w 2617076"/>
                  <a:gd name="connsiteY27" fmla="*/ 819807 h 1786759"/>
                  <a:gd name="connsiteX28" fmla="*/ 1692166 w 2617076"/>
                  <a:gd name="connsiteY28" fmla="*/ 872359 h 1786759"/>
                  <a:gd name="connsiteX29" fmla="*/ 1723697 w 2617076"/>
                  <a:gd name="connsiteY29" fmla="*/ 914400 h 1786759"/>
                  <a:gd name="connsiteX30" fmla="*/ 1807780 w 2617076"/>
                  <a:gd name="connsiteY30" fmla="*/ 987973 h 1786759"/>
                  <a:gd name="connsiteX31" fmla="*/ 1870842 w 2617076"/>
                  <a:gd name="connsiteY31" fmla="*/ 1051035 h 1786759"/>
                  <a:gd name="connsiteX32" fmla="*/ 1902373 w 2617076"/>
                  <a:gd name="connsiteY32" fmla="*/ 1093076 h 1786759"/>
                  <a:gd name="connsiteX33" fmla="*/ 1965435 w 2617076"/>
                  <a:gd name="connsiteY33" fmla="*/ 1156138 h 1786759"/>
                  <a:gd name="connsiteX34" fmla="*/ 1996966 w 2617076"/>
                  <a:gd name="connsiteY34" fmla="*/ 1198180 h 1786759"/>
                  <a:gd name="connsiteX35" fmla="*/ 2081049 w 2617076"/>
                  <a:gd name="connsiteY35" fmla="*/ 1282262 h 1786759"/>
                  <a:gd name="connsiteX36" fmla="*/ 2133600 w 2617076"/>
                  <a:gd name="connsiteY36" fmla="*/ 1355835 h 1786759"/>
                  <a:gd name="connsiteX37" fmla="*/ 2186152 w 2617076"/>
                  <a:gd name="connsiteY37" fmla="*/ 1408387 h 1786759"/>
                  <a:gd name="connsiteX38" fmla="*/ 2207173 w 2617076"/>
                  <a:gd name="connsiteY38" fmla="*/ 1450428 h 1786759"/>
                  <a:gd name="connsiteX39" fmla="*/ 2270235 w 2617076"/>
                  <a:gd name="connsiteY39" fmla="*/ 1492469 h 1786759"/>
                  <a:gd name="connsiteX40" fmla="*/ 2333297 w 2617076"/>
                  <a:gd name="connsiteY40" fmla="*/ 1534511 h 1786759"/>
                  <a:gd name="connsiteX41" fmla="*/ 2396359 w 2617076"/>
                  <a:gd name="connsiteY41" fmla="*/ 1576552 h 1786759"/>
                  <a:gd name="connsiteX42" fmla="*/ 2490952 w 2617076"/>
                  <a:gd name="connsiteY42" fmla="*/ 1671145 h 1786759"/>
                  <a:gd name="connsiteX43" fmla="*/ 2522483 w 2617076"/>
                  <a:gd name="connsiteY43" fmla="*/ 1702676 h 1786759"/>
                  <a:gd name="connsiteX44" fmla="*/ 2554014 w 2617076"/>
                  <a:gd name="connsiteY44" fmla="*/ 1723697 h 1786759"/>
                  <a:gd name="connsiteX45" fmla="*/ 2575035 w 2617076"/>
                  <a:gd name="connsiteY45" fmla="*/ 1755228 h 1786759"/>
                  <a:gd name="connsiteX46" fmla="*/ 2606566 w 2617076"/>
                  <a:gd name="connsiteY46" fmla="*/ 1776249 h 1786759"/>
                  <a:gd name="connsiteX47" fmla="*/ 2617076 w 2617076"/>
                  <a:gd name="connsiteY47" fmla="*/ 1786759 h 178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17076" h="1786759">
                    <a:moveTo>
                      <a:pt x="0" y="704193"/>
                    </a:moveTo>
                    <a:cubicBezTo>
                      <a:pt x="44535" y="629968"/>
                      <a:pt x="20192" y="668652"/>
                      <a:pt x="73573" y="588580"/>
                    </a:cubicBezTo>
                    <a:lnTo>
                      <a:pt x="115614" y="525518"/>
                    </a:lnTo>
                    <a:cubicBezTo>
                      <a:pt x="227720" y="441440"/>
                      <a:pt x="91096" y="550038"/>
                      <a:pt x="189187" y="451945"/>
                    </a:cubicBezTo>
                    <a:cubicBezTo>
                      <a:pt x="198119" y="443013"/>
                      <a:pt x="211014" y="439011"/>
                      <a:pt x="220718" y="430924"/>
                    </a:cubicBezTo>
                    <a:cubicBezTo>
                      <a:pt x="232137" y="421408"/>
                      <a:pt x="240964" y="409066"/>
                      <a:pt x="252249" y="399393"/>
                    </a:cubicBezTo>
                    <a:cubicBezTo>
                      <a:pt x="265549" y="387993"/>
                      <a:pt x="280990" y="379262"/>
                      <a:pt x="294290" y="367862"/>
                    </a:cubicBezTo>
                    <a:cubicBezTo>
                      <a:pt x="361384" y="310353"/>
                      <a:pt x="294944" y="363185"/>
                      <a:pt x="346842" y="304800"/>
                    </a:cubicBezTo>
                    <a:cubicBezTo>
                      <a:pt x="366592" y="282581"/>
                      <a:pt x="387808" y="261625"/>
                      <a:pt x="409904" y="241738"/>
                    </a:cubicBezTo>
                    <a:cubicBezTo>
                      <a:pt x="479973" y="178676"/>
                      <a:pt x="548976" y="114409"/>
                      <a:pt x="620111" y="52552"/>
                    </a:cubicBezTo>
                    <a:cubicBezTo>
                      <a:pt x="651174" y="25541"/>
                      <a:pt x="672819" y="24473"/>
                      <a:pt x="714704" y="10511"/>
                    </a:cubicBezTo>
                    <a:lnTo>
                      <a:pt x="746235" y="0"/>
                    </a:lnTo>
                    <a:cubicBezTo>
                      <a:pt x="794651" y="6052"/>
                      <a:pt x="821823" y="3867"/>
                      <a:pt x="861849" y="21021"/>
                    </a:cubicBezTo>
                    <a:cubicBezTo>
                      <a:pt x="899884" y="37322"/>
                      <a:pt x="933749" y="59181"/>
                      <a:pt x="966952" y="84083"/>
                    </a:cubicBezTo>
                    <a:cubicBezTo>
                      <a:pt x="980966" y="94593"/>
                      <a:pt x="995693" y="104214"/>
                      <a:pt x="1008993" y="115614"/>
                    </a:cubicBezTo>
                    <a:cubicBezTo>
                      <a:pt x="1020279" y="125287"/>
                      <a:pt x="1029239" y="137472"/>
                      <a:pt x="1040525" y="147145"/>
                    </a:cubicBezTo>
                    <a:cubicBezTo>
                      <a:pt x="1053825" y="158545"/>
                      <a:pt x="1069604" y="166893"/>
                      <a:pt x="1082566" y="178676"/>
                    </a:cubicBezTo>
                    <a:cubicBezTo>
                      <a:pt x="1108229" y="202006"/>
                      <a:pt x="1131614" y="227725"/>
                      <a:pt x="1156138" y="252249"/>
                    </a:cubicBezTo>
                    <a:lnTo>
                      <a:pt x="1187669" y="283780"/>
                    </a:lnTo>
                    <a:lnTo>
                      <a:pt x="1240221" y="336331"/>
                    </a:lnTo>
                    <a:cubicBezTo>
                      <a:pt x="1254235" y="350345"/>
                      <a:pt x="1265772" y="367380"/>
                      <a:pt x="1282262" y="378373"/>
                    </a:cubicBezTo>
                    <a:lnTo>
                      <a:pt x="1313793" y="399393"/>
                    </a:lnTo>
                    <a:cubicBezTo>
                      <a:pt x="1361316" y="470677"/>
                      <a:pt x="1299984" y="385584"/>
                      <a:pt x="1387366" y="472966"/>
                    </a:cubicBezTo>
                    <a:cubicBezTo>
                      <a:pt x="1396298" y="481898"/>
                      <a:pt x="1400300" y="494793"/>
                      <a:pt x="1408387" y="504497"/>
                    </a:cubicBezTo>
                    <a:cubicBezTo>
                      <a:pt x="1417903" y="515916"/>
                      <a:pt x="1429408" y="525518"/>
                      <a:pt x="1439918" y="536028"/>
                    </a:cubicBezTo>
                    <a:cubicBezTo>
                      <a:pt x="1476568" y="609330"/>
                      <a:pt x="1441337" y="549946"/>
                      <a:pt x="1492469" y="609600"/>
                    </a:cubicBezTo>
                    <a:cubicBezTo>
                      <a:pt x="1579307" y="710912"/>
                      <a:pt x="1462494" y="590138"/>
                      <a:pt x="1566042" y="693683"/>
                    </a:cubicBezTo>
                    <a:cubicBezTo>
                      <a:pt x="1594480" y="750561"/>
                      <a:pt x="1601265" y="776664"/>
                      <a:pt x="1639614" y="819807"/>
                    </a:cubicBezTo>
                    <a:cubicBezTo>
                      <a:pt x="1656072" y="838323"/>
                      <a:pt x="1675708" y="853843"/>
                      <a:pt x="1692166" y="872359"/>
                    </a:cubicBezTo>
                    <a:cubicBezTo>
                      <a:pt x="1703804" y="885451"/>
                      <a:pt x="1712059" y="901308"/>
                      <a:pt x="1723697" y="914400"/>
                    </a:cubicBezTo>
                    <a:cubicBezTo>
                      <a:pt x="1768413" y="964705"/>
                      <a:pt x="1764187" y="958910"/>
                      <a:pt x="1807780" y="987973"/>
                    </a:cubicBezTo>
                    <a:cubicBezTo>
                      <a:pt x="1857316" y="1062279"/>
                      <a:pt x="1792624" y="972818"/>
                      <a:pt x="1870842" y="1051035"/>
                    </a:cubicBezTo>
                    <a:cubicBezTo>
                      <a:pt x="1883229" y="1063421"/>
                      <a:pt x="1890655" y="1080056"/>
                      <a:pt x="1902373" y="1093076"/>
                    </a:cubicBezTo>
                    <a:cubicBezTo>
                      <a:pt x="1922260" y="1115172"/>
                      <a:pt x="1945548" y="1134042"/>
                      <a:pt x="1965435" y="1156138"/>
                    </a:cubicBezTo>
                    <a:cubicBezTo>
                      <a:pt x="1977153" y="1169159"/>
                      <a:pt x="1984579" y="1185793"/>
                      <a:pt x="1996966" y="1198180"/>
                    </a:cubicBezTo>
                    <a:cubicBezTo>
                      <a:pt x="2091601" y="1292816"/>
                      <a:pt x="1983693" y="1152455"/>
                      <a:pt x="2081049" y="1282262"/>
                    </a:cubicBezTo>
                    <a:cubicBezTo>
                      <a:pt x="2108179" y="1318436"/>
                      <a:pt x="2099491" y="1317462"/>
                      <a:pt x="2133600" y="1355835"/>
                    </a:cubicBezTo>
                    <a:cubicBezTo>
                      <a:pt x="2150058" y="1374351"/>
                      <a:pt x="2170943" y="1388832"/>
                      <a:pt x="2186152" y="1408387"/>
                    </a:cubicBezTo>
                    <a:cubicBezTo>
                      <a:pt x="2195771" y="1420754"/>
                      <a:pt x="2198066" y="1437679"/>
                      <a:pt x="2207173" y="1450428"/>
                    </a:cubicBezTo>
                    <a:cubicBezTo>
                      <a:pt x="2231777" y="1484873"/>
                      <a:pt x="2235605" y="1480926"/>
                      <a:pt x="2270235" y="1492469"/>
                    </a:cubicBezTo>
                    <a:cubicBezTo>
                      <a:pt x="2291256" y="1506483"/>
                      <a:pt x="2315433" y="1516647"/>
                      <a:pt x="2333297" y="1534511"/>
                    </a:cubicBezTo>
                    <a:cubicBezTo>
                      <a:pt x="2372662" y="1573876"/>
                      <a:pt x="2350727" y="1561342"/>
                      <a:pt x="2396359" y="1576552"/>
                    </a:cubicBezTo>
                    <a:lnTo>
                      <a:pt x="2490952" y="1671145"/>
                    </a:lnTo>
                    <a:cubicBezTo>
                      <a:pt x="2501462" y="1681655"/>
                      <a:pt x="2510116" y="1694431"/>
                      <a:pt x="2522483" y="1702676"/>
                    </a:cubicBezTo>
                    <a:lnTo>
                      <a:pt x="2554014" y="1723697"/>
                    </a:lnTo>
                    <a:cubicBezTo>
                      <a:pt x="2561021" y="1734207"/>
                      <a:pt x="2566103" y="1746296"/>
                      <a:pt x="2575035" y="1755228"/>
                    </a:cubicBezTo>
                    <a:cubicBezTo>
                      <a:pt x="2583967" y="1764160"/>
                      <a:pt x="2596461" y="1768670"/>
                      <a:pt x="2606566" y="1776249"/>
                    </a:cubicBezTo>
                    <a:cubicBezTo>
                      <a:pt x="2610530" y="1779222"/>
                      <a:pt x="2613573" y="1783256"/>
                      <a:pt x="2617076" y="1786759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4789" y="3859757"/>
                <a:ext cx="457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Lato" charset="0"/>
                    <a:ea typeface="Lato" charset="0"/>
                    <a:cs typeface="Lato" charset="0"/>
                  </a:rPr>
                  <a:t>0Ft</a:t>
                </a:r>
                <a:endParaRPr lang="en-US"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547664" y="3563139"/>
                <a:ext cx="162322" cy="191150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39552" y="3322241"/>
                <a:ext cx="3096344" cy="1512168"/>
              </a:xfrm>
              <a:prstGeom prst="rect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86234" y="3267393"/>
                <a:ext cx="5930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Profit</a:t>
                </a:r>
                <a:endParaRPr lang="en-US" i="1"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556819" y="3754289"/>
                <a:ext cx="1079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Megkeresési</a:t>
                </a:r>
                <a:br>
                  <a:rPr lang="en-US" sz="1400" i="1">
                    <a:latin typeface="Lato" charset="0"/>
                    <a:ea typeface="Lato" charset="0"/>
                    <a:cs typeface="Lato" charset="0"/>
                  </a:rPr>
                </a:br>
                <a:r>
                  <a:rPr lang="en-US" sz="1400" i="1">
                    <a:latin typeface="Lato" charset="0"/>
                    <a:ea typeface="Lato" charset="0"/>
                    <a:cs typeface="Lato" charset="0"/>
                  </a:rPr>
                  <a:t>arány</a:t>
                </a:r>
              </a:p>
            </p:txBody>
          </p:sp>
        </p:grpSp>
        <p:sp>
          <p:nvSpPr>
            <p:cNvPr id="115" name="Left Arrow 114"/>
            <p:cNvSpPr/>
            <p:nvPr/>
          </p:nvSpPr>
          <p:spPr bwMode="auto">
            <a:xfrm rot="20721650">
              <a:off x="4144361" y="3405648"/>
              <a:ext cx="822168" cy="357306"/>
            </a:xfrm>
            <a:prstGeom prst="leftArrow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918482" y="6546830"/>
            <a:ext cx="2190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Lato" charset="0"/>
                <a:ea typeface="Lato" charset="0"/>
                <a:cs typeface="Lato" charset="0"/>
              </a:rPr>
              <a:t>Gáspár Csaba @dmlab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50051" y="163131"/>
            <a:ext cx="1368152" cy="136815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ato" charset="0"/>
                <a:ea typeface="Lato" charset="0"/>
                <a:cs typeface="Lato" charset="0"/>
                <a:sym typeface="Gill Sans" charset="0"/>
              </a:rPr>
              <a:t>4</a:t>
            </a:r>
          </a:p>
        </p:txBody>
      </p:sp>
      <p:sp>
        <p:nvSpPr>
          <p:cNvPr id="51" name="Rectangle 5"/>
          <p:cNvSpPr>
            <a:spLocks/>
          </p:cNvSpPr>
          <p:nvPr/>
        </p:nvSpPr>
        <p:spPr bwMode="auto">
          <a:xfrm>
            <a:off x="1094622" y="119077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400" dirty="0" err="1">
                <a:solidFill>
                  <a:srgbClr val="FF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Célváltozó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Az igazi célhoz</a:t>
            </a:r>
            <a:endParaRPr lang="en-US" sz="4000" dirty="0">
              <a:solidFill>
                <a:sysClr val="windowText" lastClr="000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Custom 24">
      <a:dk1>
        <a:srgbClr val="000000"/>
      </a:dk1>
      <a:lt1>
        <a:srgbClr val="FFFFFF"/>
      </a:lt1>
      <a:dk2>
        <a:srgbClr val="FF8200"/>
      </a:dk2>
      <a:lt2>
        <a:srgbClr val="737373"/>
      </a:lt2>
      <a:accent1>
        <a:srgbClr val="FF5A00"/>
      </a:accent1>
      <a:accent2>
        <a:srgbClr val="FFAF00"/>
      </a:accent2>
      <a:accent3>
        <a:srgbClr val="FFC800"/>
      </a:accent3>
      <a:accent4>
        <a:srgbClr val="3C3C3C"/>
      </a:accent4>
      <a:accent5>
        <a:srgbClr val="828282"/>
      </a:accent5>
      <a:accent6>
        <a:srgbClr val="C8C8C8"/>
      </a:accent6>
      <a:hlink>
        <a:srgbClr val="3445A1"/>
      </a:hlink>
      <a:folHlink>
        <a:srgbClr val="3FA7D7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17962</TotalTime>
  <Pages>0</Pages>
  <Words>369</Words>
  <Characters>0</Characters>
  <Application>Microsoft Macintosh PowerPoint</Application>
  <PresentationFormat>On-screen Show (4:3)</PresentationFormat>
  <Lines>0</Lines>
  <Paragraphs>117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Bebas Neue</vt:lpstr>
      <vt:lpstr>Gill Sans</vt:lpstr>
      <vt:lpstr>ヒラギノ角ゴ ProN W3</vt:lpstr>
      <vt:lpstr>Calibri</vt:lpstr>
      <vt:lpstr>Lato</vt:lpstr>
      <vt:lpstr>Lato Light</vt:lpstr>
      <vt:lpstr>Lato Regular</vt:lpstr>
      <vt:lpstr>ＭＳ Ｐゴシック</vt:lpstr>
      <vt:lpstr>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Ragány Csaba</dc:creator>
  <cp:keywords/>
  <dc:description/>
  <cp:lastModifiedBy>Microsoft Office User</cp:lastModifiedBy>
  <cp:revision>1030</cp:revision>
  <cp:lastPrinted>2016-10-11T15:30:00Z</cp:lastPrinted>
  <dcterms:modified xsi:type="dcterms:W3CDTF">2018-11-21T00:19:33Z</dcterms:modified>
</cp:coreProperties>
</file>