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0" r:id="rId2"/>
    <p:sldId id="258" r:id="rId3"/>
    <p:sldId id="271" r:id="rId4"/>
    <p:sldId id="272" r:id="rId5"/>
    <p:sldId id="280" r:id="rId6"/>
    <p:sldId id="281" r:id="rId7"/>
    <p:sldId id="274" r:id="rId8"/>
    <p:sldId id="273" r:id="rId9"/>
    <p:sldId id="275" r:id="rId10"/>
    <p:sldId id="276" r:id="rId11"/>
    <p:sldId id="277" r:id="rId12"/>
    <p:sldId id="278" r:id="rId13"/>
    <p:sldId id="279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2D0"/>
    <a:srgbClr val="79878F"/>
    <a:srgbClr val="F9A71C"/>
    <a:srgbClr val="F89924"/>
    <a:srgbClr val="F9A51E"/>
    <a:srgbClr val="15171D"/>
    <a:srgbClr val="FAAD31"/>
    <a:srgbClr val="FFD701"/>
    <a:srgbClr val="F37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35188-1081-4043-82D0-59763F180688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20283-FD42-41AB-A181-4A80881C8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986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69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811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183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39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41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77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45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936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556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520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2D61-AB83-4AEC-B44C-5DBF045FE300}" type="datetimeFigureOut">
              <a:rPr lang="hu-HU" smtClean="0"/>
              <a:t>2018. 11. 20.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3F94-E385-4070-A05B-F9676638E7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01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Derékszögű háromszög 6">
            <a:extLst>
              <a:ext uri="{FF2B5EF4-FFF2-40B4-BE49-F238E27FC236}">
                <a16:creationId xmlns:a16="http://schemas.microsoft.com/office/drawing/2014/main" xmlns="" id="{EBF5CD2A-FC96-498A-8881-94115A60A604}"/>
              </a:ext>
            </a:extLst>
          </p:cNvPr>
          <p:cNvSpPr/>
          <p:nvPr userDrawn="1"/>
        </p:nvSpPr>
        <p:spPr>
          <a:xfrm rot="10800000" flipV="1">
            <a:off x="0" y="6176964"/>
            <a:ext cx="9144000" cy="681037"/>
          </a:xfrm>
          <a:prstGeom prst="rtTriangle">
            <a:avLst/>
          </a:prstGeom>
          <a:solidFill>
            <a:srgbClr val="798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 dirty="0"/>
          </a:p>
        </p:txBody>
      </p:sp>
      <p:sp>
        <p:nvSpPr>
          <p:cNvPr id="8" name="Derékszögű háromszög 7">
            <a:extLst>
              <a:ext uri="{FF2B5EF4-FFF2-40B4-BE49-F238E27FC236}">
                <a16:creationId xmlns:a16="http://schemas.microsoft.com/office/drawing/2014/main" xmlns="" id="{9C3F66F8-0645-469D-956E-F733440805DE}"/>
              </a:ext>
            </a:extLst>
          </p:cNvPr>
          <p:cNvSpPr/>
          <p:nvPr userDrawn="1"/>
        </p:nvSpPr>
        <p:spPr>
          <a:xfrm flipV="1">
            <a:off x="0" y="-1"/>
            <a:ext cx="9144000" cy="617034"/>
          </a:xfrm>
          <a:prstGeom prst="rtTriangle">
            <a:avLst/>
          </a:prstGeom>
          <a:gradFill>
            <a:gsLst>
              <a:gs pos="93000">
                <a:srgbClr val="F3733A"/>
              </a:gs>
              <a:gs pos="0">
                <a:srgbClr val="FFD70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xmlns="" id="{DFA243AF-57CD-4DAC-AD7A-293948042DB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491" y="6447843"/>
            <a:ext cx="1672859" cy="15987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18A3F0C7-DE22-4B49-9A16-7A663748BAD2}"/>
              </a:ext>
            </a:extLst>
          </p:cNvPr>
          <p:cNvSpPr txBox="1"/>
          <p:nvPr userDrawn="1"/>
        </p:nvSpPr>
        <p:spPr>
          <a:xfrm>
            <a:off x="33453" y="59453"/>
            <a:ext cx="210200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50" spc="450" dirty="0">
                <a:solidFill>
                  <a:schemeClr val="bg1"/>
                </a:solidFill>
                <a:latin typeface="Nunito" panose="00000500000000000000" pitchFamily="2" charset="-18"/>
              </a:rPr>
              <a:t>WE SAVE YOUR DAY</a:t>
            </a:r>
          </a:p>
        </p:txBody>
      </p:sp>
    </p:spTree>
    <p:extLst>
      <p:ext uri="{BB962C8B-B14F-4D97-AF65-F5344CB8AC3E}">
        <p14:creationId xmlns:p14="http://schemas.microsoft.com/office/powerpoint/2010/main" val="4280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87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6CA10CF3-1FA4-442A-82D3-68E11F11AB4B}"/>
              </a:ext>
            </a:extLst>
          </p:cNvPr>
          <p:cNvSpPr/>
          <p:nvPr/>
        </p:nvSpPr>
        <p:spPr>
          <a:xfrm>
            <a:off x="652055" y="2361736"/>
            <a:ext cx="7839891" cy="1996069"/>
          </a:xfrm>
          <a:prstGeom prst="rect">
            <a:avLst/>
          </a:prstGeom>
          <a:solidFill>
            <a:srgbClr val="151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04613E0B-852B-4EAC-9155-993AD3A9E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Google Data </a:t>
            </a:r>
            <a:r>
              <a:rPr lang="hu-HU" dirty="0" err="1">
                <a:solidFill>
                  <a:schemeClr val="bg2">
                    <a:lumMod val="90000"/>
                  </a:schemeClr>
                </a:solidFill>
              </a:rPr>
              <a:t>Studio</a:t>
            </a:r>
            <a:endParaRPr lang="hu-H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3C41F06-4822-4D25-9D45-6D278122C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bg2">
                    <a:lumMod val="90000"/>
                  </a:schemeClr>
                </a:solidFill>
              </a:rPr>
              <a:t>A Bétán túl</a:t>
            </a:r>
          </a:p>
        </p:txBody>
      </p:sp>
      <p:pic>
        <p:nvPicPr>
          <p:cNvPr id="15" name="Kép 14" descr="A képen narancs látható&#10;&#10;A leírás teljesen megbízható">
            <a:extLst>
              <a:ext uri="{FF2B5EF4-FFF2-40B4-BE49-F238E27FC236}">
                <a16:creationId xmlns:a16="http://schemas.microsoft.com/office/drawing/2014/main" xmlns="" id="{78650311-61E2-49AB-90EB-0D80FFF90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161528"/>
            <a:ext cx="2286000" cy="942975"/>
          </a:xfrm>
          <a:prstGeom prst="rect">
            <a:avLst/>
          </a:prstGeom>
        </p:spPr>
      </p:pic>
      <p:sp>
        <p:nvSpPr>
          <p:cNvPr id="16" name="Alcím 2">
            <a:extLst>
              <a:ext uri="{FF2B5EF4-FFF2-40B4-BE49-F238E27FC236}">
                <a16:creationId xmlns:a16="http://schemas.microsoft.com/office/drawing/2014/main" xmlns="" id="{F802C1DC-AE55-4DA5-BB3C-29365A0178C2}"/>
              </a:ext>
            </a:extLst>
          </p:cNvPr>
          <p:cNvSpPr txBox="1">
            <a:spLocks/>
          </p:cNvSpPr>
          <p:nvPr/>
        </p:nvSpPr>
        <p:spPr>
          <a:xfrm>
            <a:off x="105693" y="6146519"/>
            <a:ext cx="1435721" cy="624395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517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17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17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17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17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Pere Patrícia</a:t>
            </a:r>
          </a:p>
          <a:p>
            <a:pPr algn="l"/>
            <a:r>
              <a:rPr lang="hu-HU" sz="1200" dirty="0"/>
              <a:t>2018.11.21.</a:t>
            </a:r>
          </a:p>
          <a:p>
            <a:pPr algn="l"/>
            <a:r>
              <a:rPr lang="hu-HU" sz="1200" dirty="0"/>
              <a:t>HWSW mobile!</a:t>
            </a:r>
          </a:p>
          <a:p>
            <a:pPr algn="l"/>
            <a:endParaRPr lang="hu-HU" sz="1200" dirty="0"/>
          </a:p>
        </p:txBody>
      </p:sp>
      <p:pic>
        <p:nvPicPr>
          <p:cNvPr id="1028" name="Picture 4" descr="KÃ©ptalÃ¡lat a kÃ¶vetkezÅre: âgoogle data studio logo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90" y="4444279"/>
            <a:ext cx="1512020" cy="151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4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 </a:t>
            </a:r>
            <a:r>
              <a:rPr lang="hu-HU" dirty="0" err="1"/>
              <a:t>Blending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5" y="1831898"/>
            <a:ext cx="4293668" cy="389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085" y="2991120"/>
            <a:ext cx="2500313" cy="135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086" y="4541440"/>
            <a:ext cx="2500313" cy="31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xmlns="" id="{5D5683B3-1A84-4BB2-A097-D97A7FE59EA0}"/>
              </a:ext>
            </a:extLst>
          </p:cNvPr>
          <p:cNvSpPr/>
          <p:nvPr/>
        </p:nvSpPr>
        <p:spPr>
          <a:xfrm>
            <a:off x="6259152" y="2202539"/>
            <a:ext cx="1800178" cy="408493"/>
          </a:xfrm>
          <a:prstGeom prst="roundRect">
            <a:avLst/>
          </a:prstGeom>
          <a:solidFill>
            <a:srgbClr val="F9A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JOIN KEYS</a:t>
            </a:r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xmlns="" id="{ADB7CF1C-7A3A-4AEF-86A5-27AE9153C9E1}"/>
              </a:ext>
            </a:extLst>
          </p:cNvPr>
          <p:cNvSpPr/>
          <p:nvPr/>
        </p:nvSpPr>
        <p:spPr>
          <a:xfrm flipH="1">
            <a:off x="5360126" y="2285953"/>
            <a:ext cx="509452" cy="241664"/>
          </a:xfrm>
          <a:prstGeom prst="rightArrow">
            <a:avLst/>
          </a:prstGeom>
          <a:solidFill>
            <a:srgbClr val="F9A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9000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 </a:t>
            </a:r>
            <a:r>
              <a:rPr lang="hu-HU" dirty="0" err="1"/>
              <a:t>Blending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l="948" r="3900"/>
          <a:stretch/>
        </p:blipFill>
        <p:spPr>
          <a:xfrm>
            <a:off x="255037" y="2466554"/>
            <a:ext cx="2152202" cy="203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376" y="1826601"/>
            <a:ext cx="2110844" cy="3848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51" y="1826601"/>
            <a:ext cx="3812588" cy="1854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blender png">
            <a:extLst>
              <a:ext uri="{FF2B5EF4-FFF2-40B4-BE49-F238E27FC236}">
                <a16:creationId xmlns:a16="http://schemas.microsoft.com/office/drawing/2014/main" xmlns="" id="{5CE93345-5EF2-42A2-865B-472652B0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01" y="3867717"/>
            <a:ext cx="1503456" cy="161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4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 </a:t>
            </a:r>
            <a:r>
              <a:rPr lang="hu-HU" dirty="0" err="1"/>
              <a:t>Blending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F290EB97-3EBA-4E4B-ADE1-CBB853F29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604" y="1041652"/>
            <a:ext cx="1543747" cy="437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8BF4C8C3-293E-4296-83B5-46D9629D5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03" y="4111383"/>
            <a:ext cx="5579269" cy="146446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D596B3EA-F255-452F-A908-DB88DFBA8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782716"/>
            <a:ext cx="5652347" cy="129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Jobbra nyíl 5">
            <a:extLst>
              <a:ext uri="{FF2B5EF4-FFF2-40B4-BE49-F238E27FC236}">
                <a16:creationId xmlns:a16="http://schemas.microsoft.com/office/drawing/2014/main" xmlns="" id="{77C16B5C-DE8E-4CE8-BD7B-D992A1896F82}"/>
              </a:ext>
            </a:extLst>
          </p:cNvPr>
          <p:cNvSpPr/>
          <p:nvPr/>
        </p:nvSpPr>
        <p:spPr>
          <a:xfrm rot="5400000">
            <a:off x="3215848" y="3397405"/>
            <a:ext cx="498777" cy="396125"/>
          </a:xfrm>
          <a:prstGeom prst="rightArrow">
            <a:avLst/>
          </a:prstGeom>
          <a:solidFill>
            <a:srgbClr val="F8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16155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Natív PDF Export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xmlns="" id="{7F5D6A74-108D-48B5-83FC-FA4A803B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76" y="2065568"/>
            <a:ext cx="8249343" cy="3263504"/>
          </a:xfrm>
        </p:spPr>
        <p:txBody>
          <a:bodyPr>
            <a:normAutofit/>
          </a:bodyPr>
          <a:lstStyle/>
          <a:p>
            <a:r>
              <a:rPr lang="hu-HU" sz="1800" dirty="0"/>
              <a:t>Jobb később, mint soha </a:t>
            </a:r>
          </a:p>
          <a:p>
            <a:r>
              <a:rPr lang="hu-HU" sz="1800" dirty="0"/>
              <a:t>Hiába interaktív, ha senki nem nyitja meg ( </a:t>
            </a:r>
            <a:r>
              <a:rPr lang="hu-HU" sz="1800" dirty="0">
                <a:sym typeface="Wingdings" panose="05000000000000000000" pitchFamily="2" charset="2"/>
              </a:rPr>
              <a:t> ) 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  <p:pic>
        <p:nvPicPr>
          <p:cNvPr id="3074" name="Picture 2" descr="Image result for download gif">
            <a:extLst>
              <a:ext uri="{FF2B5EF4-FFF2-40B4-BE49-F238E27FC236}">
                <a16:creationId xmlns:a16="http://schemas.microsoft.com/office/drawing/2014/main" xmlns="" id="{44A0E09E-C4DC-4DD9-9A08-85377BF53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12" y="745562"/>
            <a:ext cx="1661481" cy="124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ADD02111-CD3C-4DAD-A9EB-E4A99BF5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20" y="2881726"/>
            <a:ext cx="6725813" cy="46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7C37133F-A3F3-48AC-A1CF-4022CFCD1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414" y="4284509"/>
            <a:ext cx="3579019" cy="55721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984390AF-EE41-4B56-ACFB-73BE6B915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920" y="3418556"/>
            <a:ext cx="2316956" cy="228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Image result for tipp png">
            <a:extLst>
              <a:ext uri="{FF2B5EF4-FFF2-40B4-BE49-F238E27FC236}">
                <a16:creationId xmlns:a16="http://schemas.microsoft.com/office/drawing/2014/main" xmlns="" id="{BDEEF6C4-1645-4FB1-A9E8-B8AB8FC86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33" y="4806110"/>
            <a:ext cx="1339120" cy="133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9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2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xmlns="" id="{71A5D8C1-481B-44A1-9A10-2A2B138A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67" y="3033211"/>
            <a:ext cx="3828266" cy="287120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xmlns="" id="{FE5121B5-C34A-4F19-BC19-DCA5F6ADB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352" y="1988730"/>
            <a:ext cx="6105294" cy="1578682"/>
          </a:xfrm>
        </p:spPr>
        <p:txBody>
          <a:bodyPr/>
          <a:lstStyle/>
          <a:p>
            <a:r>
              <a:rPr lang="hu-HU" dirty="0"/>
              <a:t>THANK YOU!</a:t>
            </a:r>
          </a:p>
        </p:txBody>
      </p:sp>
      <p:sp>
        <p:nvSpPr>
          <p:cNvPr id="18" name="Alcím 2">
            <a:extLst>
              <a:ext uri="{FF2B5EF4-FFF2-40B4-BE49-F238E27FC236}">
                <a16:creationId xmlns:a16="http://schemas.microsoft.com/office/drawing/2014/main" xmlns="" id="{C6A583CE-3ACD-41B5-8762-06CA9F67474C}"/>
              </a:ext>
            </a:extLst>
          </p:cNvPr>
          <p:cNvSpPr txBox="1">
            <a:spLocks/>
          </p:cNvSpPr>
          <p:nvPr/>
        </p:nvSpPr>
        <p:spPr>
          <a:xfrm>
            <a:off x="3290607" y="5459626"/>
            <a:ext cx="2562781" cy="624395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517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1517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1517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17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15171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/>
              <a:t>Pere Patrícia</a:t>
            </a:r>
          </a:p>
          <a:p>
            <a:r>
              <a:rPr lang="hu-HU" sz="1600" dirty="0"/>
              <a:t>patricia.pere@digitalheroes.hu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xmlns="" id="{279B1324-067C-40DD-9A22-5F8B7DC57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398374"/>
            <a:ext cx="22860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6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 mérföldkövek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2DCF73A-39D8-4A30-A430-D8FD051E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0251"/>
            <a:ext cx="8249343" cy="3263504"/>
          </a:xfrm>
        </p:spPr>
        <p:txBody>
          <a:bodyPr>
            <a:normAutofit/>
          </a:bodyPr>
          <a:lstStyle/>
          <a:p>
            <a:r>
              <a:rPr lang="hu-HU" sz="1800" dirty="0"/>
              <a:t>2016 májusában megjelenik a Google első komolyabb adatvizualizációs eszköze a Data </a:t>
            </a:r>
            <a:r>
              <a:rPr lang="hu-HU" sz="1800" dirty="0" err="1"/>
              <a:t>Studio</a:t>
            </a:r>
            <a:r>
              <a:rPr lang="hu-HU" sz="1800" dirty="0"/>
              <a:t> Beta </a:t>
            </a:r>
          </a:p>
          <a:p>
            <a:r>
              <a:rPr lang="hu-HU" sz="1800" dirty="0"/>
              <a:t>US </a:t>
            </a:r>
            <a:r>
              <a:rPr lang="hu-HU" sz="1800" dirty="0" err="1"/>
              <a:t>only</a:t>
            </a:r>
            <a:r>
              <a:rPr lang="hu-HU" sz="1800" dirty="0"/>
              <a:t> </a:t>
            </a:r>
            <a:r>
              <a:rPr lang="hu-HU" sz="1800" dirty="0">
                <a:sym typeface="Wingdings" panose="05000000000000000000" pitchFamily="2" charset="2"/>
              </a:rPr>
              <a:t> VPN </a:t>
            </a:r>
            <a:r>
              <a:rPr lang="hu-HU" sz="1800" dirty="0" err="1">
                <a:sym typeface="Wingdings" panose="05000000000000000000" pitchFamily="2" charset="2"/>
              </a:rPr>
              <a:t>trükközés</a:t>
            </a:r>
            <a:r>
              <a:rPr lang="hu-HU" sz="1800" dirty="0">
                <a:sym typeface="Wingdings" panose="05000000000000000000" pitchFamily="2" charset="2"/>
              </a:rPr>
              <a:t> </a:t>
            </a:r>
          </a:p>
          <a:p>
            <a:r>
              <a:rPr lang="hu-HU" sz="1800" dirty="0">
                <a:sym typeface="Wingdings" panose="05000000000000000000" pitchFamily="2" charset="2"/>
              </a:rPr>
              <a:t>Az ingyenes verzióban 5 </a:t>
            </a:r>
            <a:r>
              <a:rPr lang="hu-HU" sz="1800" dirty="0" err="1">
                <a:sym typeface="Wingdings" panose="05000000000000000000" pitchFamily="2" charset="2"/>
              </a:rPr>
              <a:t>report</a:t>
            </a:r>
            <a:r>
              <a:rPr lang="hu-HU" sz="1800" dirty="0">
                <a:sym typeface="Wingdings" panose="05000000000000000000" pitchFamily="2" charset="2"/>
              </a:rPr>
              <a:t> a limit</a:t>
            </a:r>
          </a:p>
          <a:p>
            <a:r>
              <a:rPr lang="hu-HU" sz="1800" dirty="0"/>
              <a:t>2017 februárjától az ingyenes verzióban is korlátlan </a:t>
            </a:r>
            <a:r>
              <a:rPr lang="hu-HU" sz="1800" dirty="0" err="1"/>
              <a:t>reportot</a:t>
            </a:r>
            <a:r>
              <a:rPr lang="hu-HU" sz="1800" dirty="0"/>
              <a:t> lehet készíteni</a:t>
            </a:r>
          </a:p>
          <a:p>
            <a:r>
              <a:rPr lang="hu-HU" sz="1800" dirty="0"/>
              <a:t>2017 márciusától globálisan elérhető </a:t>
            </a:r>
          </a:p>
          <a:p>
            <a:r>
              <a:rPr lang="hu-HU" sz="1800" dirty="0"/>
              <a:t>2018 szeptemberétől nem béta többé </a:t>
            </a:r>
          </a:p>
          <a:p>
            <a:endParaRPr lang="hu-HU" sz="1800" dirty="0"/>
          </a:p>
        </p:txBody>
      </p:sp>
      <p:pic>
        <p:nvPicPr>
          <p:cNvPr id="2050" name="Picture 2" descr="KÃ©ptalÃ¡lat a kÃ¶vetkezÅre: âgoogle data studio beta logoâ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75" y="4600041"/>
            <a:ext cx="4668850" cy="19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Ã©ptalÃ¡lat a kÃ¶vetkezÅre: âgoogle data studio logo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20" y="365126"/>
            <a:ext cx="171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7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FD83918-2525-4886-A1B4-2327894CF2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Bétán innen, bétán túl…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37818A11-8F59-4C9E-B458-412D6AA6F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Milyen újdonságok érkeztek?</a:t>
            </a:r>
          </a:p>
        </p:txBody>
      </p:sp>
      <p:pic>
        <p:nvPicPr>
          <p:cNvPr id="5" name="Kép 4" descr="A képen szöveg látható&#10;&#10;A leírás teljesen megbízható">
            <a:extLst>
              <a:ext uri="{FF2B5EF4-FFF2-40B4-BE49-F238E27FC236}">
                <a16:creationId xmlns:a16="http://schemas.microsoft.com/office/drawing/2014/main" xmlns="" id="{1181704A-0B13-4197-A7BF-AC3165CEA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75" y="4353293"/>
            <a:ext cx="2519649" cy="169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4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Explorer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2DCF73A-39D8-4A30-A430-D8FD051E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3677383" cy="3263504"/>
          </a:xfrm>
        </p:spPr>
        <p:txBody>
          <a:bodyPr>
            <a:normAutofit/>
          </a:bodyPr>
          <a:lstStyle/>
          <a:p>
            <a:r>
              <a:rPr lang="hu-HU" sz="1800" dirty="0"/>
              <a:t>Egyelőre „kísérleti funkció”</a:t>
            </a:r>
          </a:p>
          <a:p>
            <a:r>
              <a:rPr lang="hu-HU" sz="1800" dirty="0"/>
              <a:t>Egyszerű adatellenőrzést tesz lehetővé a jelentések módosítása nélkül</a:t>
            </a:r>
          </a:p>
          <a:p>
            <a:r>
              <a:rPr lang="hu-HU" sz="1800" dirty="0"/>
              <a:t>Az itt elkészített kimutatások importálhatók a jelentésekbe </a:t>
            </a:r>
          </a:p>
          <a:p>
            <a:r>
              <a:rPr lang="hu-HU" sz="1800" dirty="0"/>
              <a:t>Egyelőre nem megoszthatók</a:t>
            </a:r>
          </a:p>
          <a:p>
            <a:r>
              <a:rPr lang="hu-HU" sz="1800" dirty="0"/>
              <a:t>Még fejlesztés alatt áll </a:t>
            </a:r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  <p:pic>
        <p:nvPicPr>
          <p:cNvPr id="3074" name="Picture 2" descr="KÃ©ptalÃ¡lat a kÃ¶vetkezÅre: âexplorer png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60" y="1822709"/>
            <a:ext cx="1377095" cy="13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Ã©ptalÃ¡lat a kÃ¶vetkezÅre: âexplorer dora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30" y="1452124"/>
            <a:ext cx="1428920" cy="21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Ã©ptalÃ¡lat a kÃ¶vetkezÅre: âdata studio labsâ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2" t="11937" r="17324" b="15618"/>
          <a:stretch/>
        </p:blipFill>
        <p:spPr bwMode="auto">
          <a:xfrm>
            <a:off x="5456851" y="1426964"/>
            <a:ext cx="3130570" cy="241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48" y="1342430"/>
            <a:ext cx="8451505" cy="4072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23" y="1430692"/>
            <a:ext cx="8924353" cy="372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8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Report</a:t>
            </a:r>
            <a:r>
              <a:rPr lang="hu-HU" dirty="0"/>
              <a:t> </a:t>
            </a:r>
            <a:r>
              <a:rPr lang="hu-HU" dirty="0" err="1"/>
              <a:t>Gallery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2DCF73A-39D8-4A30-A430-D8FD051E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871"/>
            <a:ext cx="4452803" cy="3263504"/>
          </a:xfrm>
        </p:spPr>
        <p:txBody>
          <a:bodyPr>
            <a:normAutofit/>
          </a:bodyPr>
          <a:lstStyle/>
          <a:p>
            <a:r>
              <a:rPr lang="hu-HU" sz="1800" dirty="0"/>
              <a:t>Praktikus és látványos jelentés sablonok</a:t>
            </a:r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xmlns="" id="{A987DB65-443C-46D4-B934-6425E06EA5CD}"/>
              </a:ext>
            </a:extLst>
          </p:cNvPr>
          <p:cNvSpPr/>
          <p:nvPr/>
        </p:nvSpPr>
        <p:spPr>
          <a:xfrm>
            <a:off x="5656217" y="1853966"/>
            <a:ext cx="3278777" cy="274529"/>
          </a:xfrm>
          <a:prstGeom prst="roundRect">
            <a:avLst/>
          </a:prstGeom>
          <a:solidFill>
            <a:srgbClr val="F9A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datastudiogallery.appspot.com</a:t>
            </a:r>
          </a:p>
        </p:txBody>
      </p:sp>
      <p:pic>
        <p:nvPicPr>
          <p:cNvPr id="4098" name="Picture 2" descr="Image result for google marketing platform">
            <a:extLst>
              <a:ext uri="{FF2B5EF4-FFF2-40B4-BE49-F238E27FC236}">
                <a16:creationId xmlns:a16="http://schemas.microsoft.com/office/drawing/2014/main" xmlns="" id="{0E898044-0082-4E5C-950F-FE5D5057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88" y="446839"/>
            <a:ext cx="4356463" cy="13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298816D-D690-422B-817E-9767EA138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3" y="2400410"/>
            <a:ext cx="7771114" cy="332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44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Report</a:t>
            </a:r>
            <a:r>
              <a:rPr lang="hu-HU" dirty="0"/>
              <a:t> </a:t>
            </a:r>
            <a:r>
              <a:rPr lang="hu-HU" dirty="0" err="1"/>
              <a:t>Gallery</a:t>
            </a:r>
            <a:endParaRPr lang="hu-HU" dirty="0"/>
          </a:p>
        </p:txBody>
      </p:sp>
      <p:pic>
        <p:nvPicPr>
          <p:cNvPr id="4098" name="Picture 2" descr="Image result for google marketing platform">
            <a:extLst>
              <a:ext uri="{FF2B5EF4-FFF2-40B4-BE49-F238E27FC236}">
                <a16:creationId xmlns:a16="http://schemas.microsoft.com/office/drawing/2014/main" xmlns="" id="{0E898044-0082-4E5C-950F-FE5D5057B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05" y="943228"/>
            <a:ext cx="4356463" cy="13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CB34280-461F-4AB8-88B5-7868E6E4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3480"/>
            <a:ext cx="9144000" cy="203420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585F12C8-2C45-45E9-BF36-8AA1057C4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383" y="2301631"/>
            <a:ext cx="5414453" cy="2136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64F96915-DDC7-4C8F-94B4-DDFCF21D5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636" y="4051861"/>
            <a:ext cx="1882234" cy="35351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D18EFC86-FF6B-4FBF-814F-96F0BCD492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9" t="567" r="559" b="1672"/>
          <a:stretch/>
        </p:blipFill>
        <p:spPr>
          <a:xfrm>
            <a:off x="1284659" y="857250"/>
            <a:ext cx="6706005" cy="50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1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 </a:t>
            </a:r>
            <a:r>
              <a:rPr lang="hu-HU" dirty="0" err="1"/>
              <a:t>Blending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2DCF73A-39D8-4A30-A430-D8FD051E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226469"/>
            <a:ext cx="5352319" cy="3263504"/>
          </a:xfrm>
        </p:spPr>
        <p:txBody>
          <a:bodyPr>
            <a:normAutofit/>
          </a:bodyPr>
          <a:lstStyle/>
          <a:p>
            <a:r>
              <a:rPr lang="hu-HU" sz="1500" dirty="0"/>
              <a:t>Nagyon régóta várt funkció</a:t>
            </a:r>
          </a:p>
          <a:p>
            <a:r>
              <a:rPr lang="hu-HU" sz="1500" dirty="0"/>
              <a:t>Lehetőség különböző adatforrások „mixelésére” vagy kombinálására egy kimutatáson belül </a:t>
            </a:r>
          </a:p>
          <a:p>
            <a:r>
              <a:rPr lang="hu-HU" sz="1500" dirty="0"/>
              <a:t>Kiváltja a </a:t>
            </a:r>
            <a:r>
              <a:rPr lang="hu-HU" sz="1500" dirty="0" err="1"/>
              <a:t>sheetek-ben</a:t>
            </a:r>
            <a:r>
              <a:rPr lang="hu-HU" sz="1500" dirty="0"/>
              <a:t> történő adategyesítést</a:t>
            </a:r>
          </a:p>
          <a:p>
            <a:r>
              <a:rPr lang="hu-HU" sz="1500" dirty="0" err="1"/>
              <a:t>Third</a:t>
            </a:r>
            <a:r>
              <a:rPr lang="hu-HU" sz="1500" dirty="0"/>
              <a:t> </a:t>
            </a:r>
            <a:r>
              <a:rPr lang="hu-HU" sz="1500" dirty="0" err="1"/>
              <a:t>party</a:t>
            </a:r>
            <a:r>
              <a:rPr lang="hu-HU" sz="1500" dirty="0"/>
              <a:t> adatforrásokkal is alkalmazható</a:t>
            </a:r>
          </a:p>
          <a:p>
            <a:r>
              <a:rPr lang="hu-HU" sz="1500" dirty="0"/>
              <a:t>Mikor lehet rá szükség?</a:t>
            </a:r>
          </a:p>
          <a:p>
            <a:pPr lvl="1"/>
            <a:r>
              <a:rPr lang="hu-HU" sz="1200" dirty="0"/>
              <a:t>Külön GA nézetek összehasonlítása (pl. </a:t>
            </a:r>
            <a:r>
              <a:rPr lang="hu-HU" sz="1200" dirty="0" err="1"/>
              <a:t>desktop</a:t>
            </a:r>
            <a:r>
              <a:rPr lang="hu-HU" sz="1200" dirty="0"/>
              <a:t> vs. Mobile </a:t>
            </a:r>
            <a:r>
              <a:rPr lang="hu-HU" sz="1200" dirty="0" err="1"/>
              <a:t>only</a:t>
            </a:r>
            <a:r>
              <a:rPr lang="hu-HU" sz="1200" dirty="0"/>
              <a:t>)</a:t>
            </a:r>
          </a:p>
          <a:p>
            <a:pPr lvl="1"/>
            <a:r>
              <a:rPr lang="hu-HU" sz="1200" dirty="0"/>
              <a:t>Adatok ellenőrzése (Google </a:t>
            </a:r>
            <a:r>
              <a:rPr lang="hu-HU" sz="1200" dirty="0" err="1"/>
              <a:t>Ads</a:t>
            </a:r>
            <a:r>
              <a:rPr lang="hu-HU" sz="1200" dirty="0"/>
              <a:t> </a:t>
            </a:r>
            <a:r>
              <a:rPr lang="hu-HU" sz="1200" dirty="0" err="1"/>
              <a:t>clicks</a:t>
            </a:r>
            <a:r>
              <a:rPr lang="hu-HU" sz="1200" dirty="0"/>
              <a:t> </a:t>
            </a:r>
            <a:r>
              <a:rPr lang="hu-HU" sz="1200" dirty="0" err="1"/>
              <a:t>vs</a:t>
            </a:r>
            <a:r>
              <a:rPr lang="hu-HU" sz="1200" dirty="0"/>
              <a:t> Google </a:t>
            </a:r>
            <a:r>
              <a:rPr lang="hu-HU" sz="1200" dirty="0" err="1"/>
              <a:t>Analytics</a:t>
            </a:r>
            <a:r>
              <a:rPr lang="hu-HU" sz="1200" dirty="0"/>
              <a:t> </a:t>
            </a:r>
            <a:r>
              <a:rPr lang="hu-HU" sz="1200" dirty="0" err="1"/>
              <a:t>sessions</a:t>
            </a:r>
            <a:r>
              <a:rPr lang="hu-HU" sz="1200" dirty="0"/>
              <a:t>)</a:t>
            </a:r>
          </a:p>
          <a:p>
            <a:pPr lvl="1"/>
            <a:r>
              <a:rPr lang="hu-HU" sz="1200" dirty="0"/>
              <a:t>Különböző eszközök teljesítményének gyors összehasonlítása</a:t>
            </a:r>
          </a:p>
          <a:p>
            <a:r>
              <a:rPr lang="hu-HU" sz="1500" dirty="0"/>
              <a:t>Maximum 5 adatforrás kezelhető egyszerre</a:t>
            </a:r>
          </a:p>
          <a:p>
            <a:pPr lvl="1"/>
            <a:endParaRPr lang="hu-HU" sz="1200" dirty="0"/>
          </a:p>
          <a:p>
            <a:pPr lvl="1"/>
            <a:endParaRPr lang="hu-HU" sz="12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  <a:p>
            <a:endParaRPr lang="hu-HU" sz="1800" dirty="0"/>
          </a:p>
        </p:txBody>
      </p:sp>
      <p:pic>
        <p:nvPicPr>
          <p:cNvPr id="4098" name="Picture 2" descr="Data Blending Now Available in Data Stud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34" y="898412"/>
            <a:ext cx="2613898" cy="163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20" y="1828103"/>
            <a:ext cx="5279233" cy="1379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t="1714"/>
          <a:stretch/>
        </p:blipFill>
        <p:spPr>
          <a:xfrm>
            <a:off x="636508" y="3207537"/>
            <a:ext cx="5264945" cy="221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9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 </a:t>
            </a:r>
            <a:r>
              <a:rPr lang="hu-HU" dirty="0" err="1"/>
              <a:t>Blending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77" y="1908481"/>
            <a:ext cx="5620985" cy="2094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297" y="3800475"/>
            <a:ext cx="4557713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4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9FEB040-346F-45E2-AF78-A32E47B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 </a:t>
            </a:r>
            <a:r>
              <a:rPr lang="hu-HU" dirty="0" err="1"/>
              <a:t>Blending</a:t>
            </a:r>
            <a:endParaRPr lang="hu-HU" dirty="0"/>
          </a:p>
        </p:txBody>
      </p:sp>
      <p:sp>
        <p:nvSpPr>
          <p:cNvPr id="6" name="Jobbra nyíl 5"/>
          <p:cNvSpPr/>
          <p:nvPr/>
        </p:nvSpPr>
        <p:spPr>
          <a:xfrm>
            <a:off x="3449869" y="3415810"/>
            <a:ext cx="850656" cy="408842"/>
          </a:xfrm>
          <a:prstGeom prst="rightArrow">
            <a:avLst/>
          </a:prstGeom>
          <a:solidFill>
            <a:srgbClr val="F89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37" y="2019758"/>
            <a:ext cx="2507855" cy="347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681" y="2562956"/>
            <a:ext cx="422910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84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210</Words>
  <Application>Microsoft Office PowerPoint</Application>
  <PresentationFormat>Diavetítés a képernyőre (4:3 oldalarány)</PresentationFormat>
  <Paragraphs>55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Nunito</vt:lpstr>
      <vt:lpstr>Wingdings</vt:lpstr>
      <vt:lpstr>Office-téma</vt:lpstr>
      <vt:lpstr>Google Data Studio</vt:lpstr>
      <vt:lpstr>Fontos mérföldkövek</vt:lpstr>
      <vt:lpstr>Bétán innen, bétán túl…</vt:lpstr>
      <vt:lpstr>Explorer</vt:lpstr>
      <vt:lpstr>Report Gallery</vt:lpstr>
      <vt:lpstr>Report Gallery</vt:lpstr>
      <vt:lpstr>Data Blending</vt:lpstr>
      <vt:lpstr>Data Blending</vt:lpstr>
      <vt:lpstr>Data Blending</vt:lpstr>
      <vt:lpstr>Data Blending</vt:lpstr>
      <vt:lpstr>Data Blending</vt:lpstr>
      <vt:lpstr>Data Blending</vt:lpstr>
      <vt:lpstr>Natív PDF Export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Tomi</dc:creator>
  <cp:lastModifiedBy>haboklilla</cp:lastModifiedBy>
  <cp:revision>60</cp:revision>
  <dcterms:created xsi:type="dcterms:W3CDTF">2018-03-22T17:37:59Z</dcterms:created>
  <dcterms:modified xsi:type="dcterms:W3CDTF">2018-11-20T15:59:47Z</dcterms:modified>
</cp:coreProperties>
</file>