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5" r:id="rId3"/>
    <p:sldId id="272" r:id="rId4"/>
    <p:sldId id="275" r:id="rId5"/>
    <p:sldId id="280" r:id="rId6"/>
    <p:sldId id="288" r:id="rId7"/>
    <p:sldId id="273" r:id="rId8"/>
    <p:sldId id="276" r:id="rId9"/>
    <p:sldId id="277" r:id="rId10"/>
    <p:sldId id="278" r:id="rId11"/>
    <p:sldId id="279" r:id="rId12"/>
    <p:sldId id="285" r:id="rId13"/>
    <p:sldId id="296" r:id="rId14"/>
    <p:sldId id="281" r:id="rId15"/>
    <p:sldId id="282" r:id="rId16"/>
    <p:sldId id="283" r:id="rId17"/>
    <p:sldId id="284" r:id="rId18"/>
    <p:sldId id="287" r:id="rId19"/>
    <p:sldId id="289" r:id="rId20"/>
    <p:sldId id="290" r:id="rId21"/>
    <p:sldId id="291" r:id="rId22"/>
    <p:sldId id="292" r:id="rId23"/>
    <p:sldId id="293" r:id="rId24"/>
    <p:sldId id="29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D6F0"/>
    <a:srgbClr val="046899"/>
    <a:srgbClr val="EF7A24"/>
    <a:srgbClr val="FCE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6" autoAdjust="0"/>
    <p:restoredTop sz="81700" autoAdjust="0"/>
  </p:normalViewPr>
  <p:slideViewPr>
    <p:cSldViewPr snapToGrid="0">
      <p:cViewPr varScale="1">
        <p:scale>
          <a:sx n="71" d="100"/>
          <a:sy n="71" d="100"/>
        </p:scale>
        <p:origin x="91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51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BEDAA-C5FB-4BC5-A38F-3BDB4B3D8123}" type="datetimeFigureOut">
              <a:rPr lang="hu-HU" smtClean="0"/>
              <a:t>2018. 11. 20.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49ECE-BCEB-4E90-B065-DEAE5EB649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009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6EE45-CE51-41E5-B211-532FE3066A32}" type="datetimeFigureOut">
              <a:rPr lang="hu-HU" smtClean="0"/>
              <a:t>2018. 11. 20.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E7A20-88D3-442F-ADB7-B8955FCEB2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274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A20-88D3-442F-ADB7-B8955FCEB25A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7958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A20-88D3-442F-ADB7-B8955FCEB25A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7033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A20-88D3-442F-ADB7-B8955FCEB25A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615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A20-88D3-442F-ADB7-B8955FCEB25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8362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A20-88D3-442F-ADB7-B8955FCEB25A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9420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A20-88D3-442F-ADB7-B8955FCEB25A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309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A20-88D3-442F-ADB7-B8955FCEB25A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453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A20-88D3-442F-ADB7-B8955FCEB25A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235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A20-88D3-442F-ADB7-B8955FCEB25A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8063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A20-88D3-442F-ADB7-B8955FCEB25A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3047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A20-88D3-442F-ADB7-B8955FCEB25A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967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2226425"/>
          </a:xfrm>
        </p:spPr>
        <p:txBody>
          <a:bodyPr anchor="b"/>
          <a:lstStyle>
            <a:lvl1pPr>
              <a:defRPr sz="7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3680101"/>
            <a:ext cx="8825658" cy="37651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rgbClr val="0468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6DE6-A9EA-41C3-B4E8-050A3B40DF40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287" y="6363020"/>
            <a:ext cx="1208300" cy="3127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0" y="5039212"/>
            <a:ext cx="208280" cy="16662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6550" y="5361580"/>
            <a:ext cx="190500" cy="1905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50" y="5707824"/>
            <a:ext cx="196850" cy="196850"/>
          </a:xfrm>
          <a:prstGeom prst="rect">
            <a:avLst/>
          </a:prstGeom>
        </p:spPr>
      </p:pic>
      <p:sp>
        <p:nvSpPr>
          <p:cNvPr id="16" name="Szöveg helye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59300" y="4947781"/>
            <a:ext cx="2580536" cy="956132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rgbClr val="046899"/>
                </a:solidFill>
              </a:defRPr>
            </a:lvl1pPr>
          </a:lstStyle>
          <a:p>
            <a:pPr lvl="0"/>
            <a:r>
              <a:rPr lang="hu-HU" baseline="0" dirty="0"/>
              <a:t>@</a:t>
            </a:r>
            <a:r>
              <a:rPr lang="hu-HU" baseline="0" dirty="0" err="1"/>
              <a:t>nevemteve</a:t>
            </a:r>
            <a:endParaRPr lang="hu-HU" baseline="0" dirty="0"/>
          </a:p>
          <a:p>
            <a:pPr lvl="0"/>
            <a:r>
              <a:rPr lang="hu-HU" baseline="0" dirty="0" err="1"/>
              <a:t>linkedin.com</a:t>
            </a:r>
            <a:r>
              <a:rPr lang="hu-HU" baseline="0" dirty="0"/>
              <a:t>/</a:t>
            </a:r>
            <a:r>
              <a:rPr lang="hu-HU" baseline="0" dirty="0" err="1"/>
              <a:t>in</a:t>
            </a:r>
            <a:r>
              <a:rPr lang="hu-HU" baseline="0" dirty="0"/>
              <a:t>/</a:t>
            </a:r>
            <a:r>
              <a:rPr lang="hu-HU" baseline="0" dirty="0" err="1"/>
              <a:t>nevemteve</a:t>
            </a:r>
            <a:endParaRPr lang="hu-HU" baseline="0" dirty="0"/>
          </a:p>
          <a:p>
            <a:pPr lvl="0"/>
            <a:r>
              <a:rPr lang="hu-HU" baseline="0" dirty="0" err="1"/>
              <a:t>www.nevemteve.hu</a:t>
            </a:r>
            <a:endParaRPr lang="hu-HU" baseline="0" dirty="0"/>
          </a:p>
        </p:txBody>
      </p:sp>
      <p:sp>
        <p:nvSpPr>
          <p:cNvPr id="18" name="Szöveg helye 17"/>
          <p:cNvSpPr>
            <a:spLocks noGrp="1"/>
          </p:cNvSpPr>
          <p:nvPr>
            <p:ph type="body" sz="quarter" idx="14" hasCustomPrompt="1"/>
          </p:nvPr>
        </p:nvSpPr>
        <p:spPr>
          <a:xfrm>
            <a:off x="4146550" y="4546600"/>
            <a:ext cx="2994025" cy="336868"/>
          </a:xfrm>
        </p:spPr>
        <p:txBody>
          <a:bodyPr/>
          <a:lstStyle>
            <a:lvl1pPr marL="0" indent="0">
              <a:buNone/>
              <a:defRPr cap="small" baseline="0">
                <a:solidFill>
                  <a:srgbClr val="046899"/>
                </a:solidFill>
              </a:defRPr>
            </a:lvl1pPr>
          </a:lstStyle>
          <a:p>
            <a:pPr lvl="0"/>
            <a:r>
              <a:rPr lang="hu-HU" dirty="0"/>
              <a:t>Nevem Teve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2654" y="1252602"/>
            <a:ext cx="8825658" cy="344834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ACA5-8B6B-4FAC-8016-647E31986128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286" y="6363020"/>
            <a:ext cx="1372149" cy="3127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D723-0D3D-48EE-8DD5-6A98AAFAE906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rgbClr val="046899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FFB2-2317-4C09-B0B1-F731A1E503E5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rgbClr val="046899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rgbClr val="046899"/>
                </a:solidFill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évkárty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006" y="1447800"/>
            <a:ext cx="8825660" cy="1653180"/>
          </a:xfrm>
        </p:spPr>
        <p:txBody>
          <a:bodyPr anchor="b"/>
          <a:lstStyle>
            <a:lvl1pPr algn="l">
              <a:defRPr sz="4000" b="0" cap="none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0006" y="310098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rgbClr val="04689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0FC9-36B6-4665-B57F-EF7926072A37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2838" y="6248399"/>
            <a:ext cx="617243" cy="427411"/>
          </a:xfr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0" y="5039212"/>
            <a:ext cx="208280" cy="1666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6550" y="5361580"/>
            <a:ext cx="190500" cy="1905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50" y="5707824"/>
            <a:ext cx="196850" cy="196850"/>
          </a:xfrm>
          <a:prstGeom prst="rect">
            <a:avLst/>
          </a:prstGeom>
        </p:spPr>
      </p:pic>
      <p:sp>
        <p:nvSpPr>
          <p:cNvPr id="10" name="Szöveg helye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59300" y="4947781"/>
            <a:ext cx="2580536" cy="956132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rgbClr val="046899"/>
                </a:solidFill>
              </a:defRPr>
            </a:lvl1pPr>
          </a:lstStyle>
          <a:p>
            <a:pPr lvl="0"/>
            <a:r>
              <a:rPr lang="hu-HU" baseline="0" dirty="0"/>
              <a:t>@</a:t>
            </a:r>
            <a:r>
              <a:rPr lang="hu-HU" baseline="0" dirty="0" err="1"/>
              <a:t>nevemteve</a:t>
            </a:r>
            <a:endParaRPr lang="hu-HU" baseline="0" dirty="0"/>
          </a:p>
          <a:p>
            <a:pPr lvl="0"/>
            <a:r>
              <a:rPr lang="hu-HU" baseline="0" dirty="0" err="1"/>
              <a:t>linkedin.com</a:t>
            </a:r>
            <a:r>
              <a:rPr lang="hu-HU" baseline="0" dirty="0"/>
              <a:t>/</a:t>
            </a:r>
            <a:r>
              <a:rPr lang="hu-HU" baseline="0" dirty="0" err="1"/>
              <a:t>in</a:t>
            </a:r>
            <a:r>
              <a:rPr lang="hu-HU" baseline="0" dirty="0"/>
              <a:t>/</a:t>
            </a:r>
            <a:r>
              <a:rPr lang="hu-HU" baseline="0" dirty="0" err="1"/>
              <a:t>nevemteve</a:t>
            </a:r>
            <a:endParaRPr lang="hu-HU" baseline="0" dirty="0"/>
          </a:p>
          <a:p>
            <a:pPr lvl="0"/>
            <a:r>
              <a:rPr lang="hu-HU" baseline="0" dirty="0" err="1"/>
              <a:t>www.nevemteve.hu</a:t>
            </a:r>
            <a:endParaRPr lang="hu-HU" baseline="0" dirty="0"/>
          </a:p>
        </p:txBody>
      </p:sp>
      <p:sp>
        <p:nvSpPr>
          <p:cNvPr id="11" name="Szöveg helye 17"/>
          <p:cNvSpPr>
            <a:spLocks noGrp="1"/>
          </p:cNvSpPr>
          <p:nvPr>
            <p:ph type="body" sz="quarter" idx="14" hasCustomPrompt="1"/>
          </p:nvPr>
        </p:nvSpPr>
        <p:spPr>
          <a:xfrm>
            <a:off x="4146550" y="4546600"/>
            <a:ext cx="2994025" cy="336868"/>
          </a:xfrm>
        </p:spPr>
        <p:txBody>
          <a:bodyPr/>
          <a:lstStyle>
            <a:lvl1pPr marL="0" indent="0">
              <a:buNone/>
              <a:defRPr cap="small" baseline="0">
                <a:solidFill>
                  <a:srgbClr val="046899"/>
                </a:solidFill>
              </a:defRPr>
            </a:lvl1pPr>
          </a:lstStyle>
          <a:p>
            <a:pPr lvl="0"/>
            <a:r>
              <a:rPr lang="hu-HU" dirty="0"/>
              <a:t>Nevem Teve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630" y="2611211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468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3244116"/>
            <a:ext cx="2927350" cy="30122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73025" y="2582203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468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3187472"/>
            <a:ext cx="2946794" cy="306886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255506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468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3158464"/>
            <a:ext cx="2932113" cy="309787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442B-3083-44BE-BC1A-4D1CD367AA2C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703" y="4651454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468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48703" y="2801531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48703" y="5227716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5615" y="4651454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468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5614" y="2801531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4262" y="5227715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0940" y="4651454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468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0939" y="2801531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0815" y="5227713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rgbClr val="046899">
                <a:alpha val="4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rgbClr val="046899">
                <a:alpha val="4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BD9D-63E9-4A61-B687-39FAC1751679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D5F9-2FFF-47E4-B292-F961CCBF1A6F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447800"/>
            <a:ext cx="7423149" cy="48085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6784-B281-48DB-846A-04EC2E15C66E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5B2-1CE0-4396-92E3-6C3B99962EEB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286" y="6363020"/>
            <a:ext cx="1385281" cy="3127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8550" y="6248399"/>
            <a:ext cx="631531" cy="427411"/>
          </a:xfr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2A8B-280F-43E0-B4DB-76AC7C6B18FE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287" y="6363020"/>
            <a:ext cx="1753990" cy="3127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555063"/>
            <a:ext cx="4396339" cy="37012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555063"/>
            <a:ext cx="4396341" cy="37012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2A84-A48D-4D58-AEA0-C8DD7D49E575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568633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468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3158466"/>
            <a:ext cx="4396339" cy="30978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2583248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468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3158466"/>
            <a:ext cx="4396339" cy="30978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F928-2B2F-49B5-BCB2-27CF6D0C2791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B42C8-5283-4531-88FE-E2EF76CB93EB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B6C9-CAC9-47F6-8CF4-7D3E3247FB3C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287" y="6363020"/>
            <a:ext cx="1591758" cy="3127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FF98-9F29-457C-8534-C871DB8F1B9C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287" y="6363020"/>
            <a:ext cx="1418926" cy="3127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9290-09BB-4D30-923D-89629AF37EDA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286" y="6363020"/>
            <a:ext cx="1606507" cy="3127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 userDrawn="1"/>
        </p:nvSpPr>
        <p:spPr>
          <a:xfrm>
            <a:off x="0" y="-1"/>
            <a:ext cx="12192000" cy="2021305"/>
          </a:xfrm>
          <a:prstGeom prst="rect">
            <a:avLst/>
          </a:prstGeom>
          <a:solidFill>
            <a:srgbClr val="73D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480" y="1292146"/>
            <a:ext cx="9404723" cy="1262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669684"/>
            <a:ext cx="8946541" cy="3578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AD678D9-0A6C-4147-8699-1ADE8D21962D}" type="datetime1">
              <a:rPr lang="en-US" smtClean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286" y="6363020"/>
            <a:ext cx="1390351" cy="3071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 b="1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8412" y="6248399"/>
            <a:ext cx="461669" cy="427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400" b="0" i="0">
                <a:solidFill>
                  <a:schemeClr val="bg1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ép 11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89304" cy="1177525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bg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1">
            <a:lumMod val="85000"/>
            <a:lumOff val="15000"/>
          </a:schemeClr>
        </a:buClr>
        <a:buSzPct val="80000"/>
        <a:buFont typeface="Wingdings 3" charset="2"/>
        <a:buChar char=""/>
        <a:defRPr sz="2000" b="0" i="0" kern="1200">
          <a:solidFill>
            <a:schemeClr val="bg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1">
            <a:lumMod val="85000"/>
            <a:lumOff val="15000"/>
          </a:schemeClr>
        </a:buClr>
        <a:buSzPct val="80000"/>
        <a:buFont typeface="Wingdings 3" charset="2"/>
        <a:buChar char=""/>
        <a:defRPr sz="1800" b="0" i="0" kern="1200">
          <a:solidFill>
            <a:schemeClr val="bg1">
              <a:lumMod val="75000"/>
              <a:lumOff val="25000"/>
            </a:schemeClr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1">
            <a:lumMod val="85000"/>
            <a:lumOff val="15000"/>
          </a:schemeClr>
        </a:buClr>
        <a:buSzPct val="80000"/>
        <a:buFont typeface="Wingdings 3" charset="2"/>
        <a:buChar char=""/>
        <a:defRPr sz="1600" b="0" i="0" kern="1200">
          <a:solidFill>
            <a:schemeClr val="bg1">
              <a:lumMod val="75000"/>
              <a:lumOff val="25000"/>
            </a:schemeClr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1">
            <a:lumMod val="85000"/>
            <a:lumOff val="15000"/>
          </a:schemeClr>
        </a:buClr>
        <a:buSzPct val="80000"/>
        <a:buFont typeface="Wingdings 3" charset="2"/>
        <a:buChar char=""/>
        <a:defRPr sz="1400" b="0" i="0" kern="1200">
          <a:solidFill>
            <a:schemeClr val="bg1">
              <a:lumMod val="75000"/>
              <a:lumOff val="25000"/>
            </a:schemeClr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1">
            <a:lumMod val="85000"/>
            <a:lumOff val="15000"/>
          </a:schemeClr>
        </a:buClr>
        <a:buSzPct val="80000"/>
        <a:buFont typeface="Wingdings 3" charset="2"/>
        <a:buChar char=""/>
        <a:defRPr sz="1400" b="0" i="0" kern="1200">
          <a:solidFill>
            <a:schemeClr val="bg1">
              <a:lumMod val="75000"/>
              <a:lumOff val="25000"/>
            </a:schemeClr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hyperlink" Target="https://www.google.com/webmasters/tools/ad-experience-unverified" TargetMode="External"/><Relationship Id="rId4" Type="http://schemas.openxmlformats.org/officeDocument/2006/relationships/hyperlink" Target="https://www.betterads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D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9881345" cy="2226425"/>
          </a:xfrm>
        </p:spPr>
        <p:txBody>
          <a:bodyPr/>
          <a:lstStyle/>
          <a:p>
            <a:r>
              <a:rPr lang="fi-FI" dirty="0"/>
              <a:t>A jövőben vakon kell repülnünk?</a:t>
            </a:r>
            <a:endParaRPr lang="hu-HU" dirty="0"/>
          </a:p>
        </p:txBody>
      </p:sp>
      <p:sp>
        <p:nvSpPr>
          <p:cNvPr id="10" name="Alcím 9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 böngészős blokkolás következményei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953" y="4369679"/>
            <a:ext cx="7934085" cy="1836680"/>
          </a:xfrm>
          <a:prstGeom prst="rect">
            <a:avLst/>
          </a:prstGeom>
        </p:spPr>
      </p:pic>
      <p:sp>
        <p:nvSpPr>
          <p:cNvPr id="11" name="Szöveg helye 10"/>
          <p:cNvSpPr>
            <a:spLocks noGrp="1"/>
          </p:cNvSpPr>
          <p:nvPr>
            <p:ph type="body" sz="quarter" idx="13"/>
          </p:nvPr>
        </p:nvSpPr>
        <p:spPr>
          <a:xfrm>
            <a:off x="4559300" y="4947781"/>
            <a:ext cx="2711450" cy="956132"/>
          </a:xfrm>
        </p:spPr>
        <p:txBody>
          <a:bodyPr>
            <a:normAutofit lnSpcReduction="10000"/>
          </a:bodyPr>
          <a:lstStyle/>
          <a:p>
            <a:r>
              <a:rPr lang="hu-HU" dirty="0"/>
              <a:t>@duracelltomi</a:t>
            </a:r>
          </a:p>
          <a:p>
            <a:r>
              <a:rPr lang="hu-HU" dirty="0" err="1"/>
              <a:t>linkedin.com</a:t>
            </a:r>
            <a:r>
              <a:rPr lang="hu-HU" dirty="0"/>
              <a:t>/</a:t>
            </a:r>
            <a:r>
              <a:rPr lang="hu-HU" dirty="0" err="1"/>
              <a:t>in</a:t>
            </a:r>
            <a:r>
              <a:rPr lang="hu-HU" dirty="0"/>
              <a:t>/duracelltomi</a:t>
            </a:r>
          </a:p>
          <a:p>
            <a:r>
              <a:rPr lang="hu-HU" dirty="0"/>
              <a:t>jabjab.hu</a:t>
            </a:r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Geiger Tamás</a:t>
            </a:r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4445000" y="4953000"/>
            <a:ext cx="2717800" cy="10152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hu-HU" sz="1400" cap="none" dirty="0">
              <a:solidFill>
                <a:srgbClr val="046899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0" y="5039212"/>
            <a:ext cx="208280" cy="1666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550" y="5361580"/>
            <a:ext cx="190500" cy="1905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50" y="5707824"/>
            <a:ext cx="196850" cy="196850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5BF3023D-3747-491E-9771-BCC9DBD1F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428" y="4401704"/>
            <a:ext cx="2169042" cy="741601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61347C3-370B-45A5-9E40-C545466FE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85" y="5131609"/>
            <a:ext cx="3005588" cy="111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Apple </a:t>
            </a:r>
            <a:r>
              <a:rPr lang="hu-HU" dirty="0" err="1"/>
              <a:t>Safari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03312" y="2555062"/>
            <a:ext cx="8946541" cy="3693337"/>
          </a:xfrm>
        </p:spPr>
        <p:txBody>
          <a:bodyPr>
            <a:normAutofit/>
          </a:bodyPr>
          <a:lstStyle/>
          <a:p>
            <a:r>
              <a:rPr lang="hu-HU" dirty="0"/>
              <a:t>3rd </a:t>
            </a:r>
            <a:r>
              <a:rPr lang="hu-HU" dirty="0" err="1"/>
              <a:t>party</a:t>
            </a:r>
            <a:r>
              <a:rPr lang="hu-HU" dirty="0"/>
              <a:t> ad blockerek régebb óta</a:t>
            </a:r>
          </a:p>
          <a:p>
            <a:pPr lvl="1"/>
            <a:r>
              <a:rPr lang="hu-HU" dirty="0"/>
              <a:t>Mérések szempontjából "fürdővízzel a gyereket is"</a:t>
            </a:r>
          </a:p>
          <a:p>
            <a:r>
              <a:rPr lang="hu-HU" dirty="0"/>
              <a:t>Elsődleges bevételi forrás: hardver</a:t>
            </a:r>
          </a:p>
          <a:p>
            <a:pPr lvl="1"/>
            <a:r>
              <a:rPr lang="hu-HU" dirty="0"/>
              <a:t>"</a:t>
            </a:r>
            <a:r>
              <a:rPr lang="hu-HU" dirty="0" err="1"/>
              <a:t>Users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" hozzáállás</a:t>
            </a:r>
          </a:p>
          <a:p>
            <a:pPr lvl="1"/>
            <a:r>
              <a:rPr lang="hu-HU" dirty="0"/>
              <a:t>Legkevésbé függ a hirdetőktől</a:t>
            </a:r>
          </a:p>
          <a:p>
            <a:r>
              <a:rPr lang="hu-HU" dirty="0"/>
              <a:t>Megoldások önerőből</a:t>
            </a:r>
          </a:p>
          <a:p>
            <a:pPr lvl="1"/>
            <a:r>
              <a:rPr lang="hu-HU" dirty="0" err="1"/>
              <a:t>Intelligent</a:t>
            </a:r>
            <a:r>
              <a:rPr lang="hu-HU" dirty="0"/>
              <a:t> </a:t>
            </a:r>
            <a:r>
              <a:rPr lang="hu-HU" dirty="0" err="1"/>
              <a:t>Tracking</a:t>
            </a:r>
            <a:r>
              <a:rPr lang="hu-HU" dirty="0"/>
              <a:t> </a:t>
            </a:r>
            <a:r>
              <a:rPr lang="hu-HU" dirty="0" err="1"/>
              <a:t>Prevention</a:t>
            </a:r>
            <a:r>
              <a:rPr lang="hu-HU" dirty="0"/>
              <a:t> (ITP)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  <p:pic>
        <p:nvPicPr>
          <p:cNvPr id="3074" name="Picture 2" descr="Image result for safari icon">
            <a:extLst>
              <a:ext uri="{FF2B5EF4-FFF2-40B4-BE49-F238E27FC236}">
                <a16:creationId xmlns:a16="http://schemas.microsoft.com/office/drawing/2014/main" id="{72810875-F472-4C5D-A4E6-92AEE09FD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939" y="3697183"/>
            <a:ext cx="3120443" cy="31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one more thing gif">
            <a:extLst>
              <a:ext uri="{FF2B5EF4-FFF2-40B4-BE49-F238E27FC236}">
                <a16:creationId xmlns:a16="http://schemas.microsoft.com/office/drawing/2014/main" id="{10C84FD7-C907-4503-8F39-A9E83E7C4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244" y="0"/>
            <a:ext cx="2690137" cy="201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86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Intelligent</a:t>
            </a:r>
            <a:r>
              <a:rPr lang="hu-HU" dirty="0"/>
              <a:t> </a:t>
            </a:r>
            <a:r>
              <a:rPr lang="hu-HU" dirty="0" err="1"/>
              <a:t>Tracking</a:t>
            </a:r>
            <a:r>
              <a:rPr lang="hu-HU" dirty="0"/>
              <a:t> </a:t>
            </a:r>
            <a:r>
              <a:rPr lang="hu-HU" dirty="0" err="1"/>
              <a:t>Prevention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03312" y="2555062"/>
            <a:ext cx="8946541" cy="3693337"/>
          </a:xfrm>
        </p:spPr>
        <p:txBody>
          <a:bodyPr>
            <a:normAutofit/>
          </a:bodyPr>
          <a:lstStyle/>
          <a:p>
            <a:r>
              <a:rPr lang="hu-HU" dirty="0"/>
              <a:t>ITP 1.0 – 2017 június</a:t>
            </a:r>
          </a:p>
          <a:p>
            <a:pPr lvl="1"/>
            <a:r>
              <a:rPr lang="hu-HU" dirty="0"/>
              <a:t>3rd </a:t>
            </a:r>
            <a:r>
              <a:rPr lang="hu-HU" dirty="0" err="1"/>
              <a:t>party</a:t>
            </a:r>
            <a:r>
              <a:rPr lang="hu-HU" dirty="0"/>
              <a:t> </a:t>
            </a:r>
            <a:r>
              <a:rPr lang="hu-HU" dirty="0" err="1"/>
              <a:t>cookie</a:t>
            </a:r>
            <a:r>
              <a:rPr lang="hu-HU" dirty="0"/>
              <a:t>-k 1 napot kapnak, utána törlés, ha nem jön vissza a felhasználó az oldalra</a:t>
            </a:r>
          </a:p>
          <a:p>
            <a:r>
              <a:rPr lang="hu-HU" dirty="0"/>
              <a:t>ITP 1.1 – 2018 március</a:t>
            </a:r>
          </a:p>
          <a:p>
            <a:pPr lvl="1"/>
            <a:r>
              <a:rPr lang="hu-HU" dirty="0"/>
              <a:t>Főleg weboldal ágyazott tartalmak megfelelő működéséhez</a:t>
            </a:r>
          </a:p>
          <a:p>
            <a:r>
              <a:rPr lang="hu-HU" dirty="0"/>
              <a:t>ITP 2.0 – 2018 június</a:t>
            </a:r>
          </a:p>
          <a:p>
            <a:pPr lvl="1"/>
            <a:r>
              <a:rPr lang="hu-HU" dirty="0"/>
              <a:t>3rd </a:t>
            </a:r>
            <a:r>
              <a:rPr lang="hu-HU" dirty="0" err="1"/>
              <a:t>party</a:t>
            </a:r>
            <a:r>
              <a:rPr lang="hu-HU" dirty="0"/>
              <a:t> </a:t>
            </a:r>
            <a:r>
              <a:rPr lang="hu-HU" dirty="0" err="1"/>
              <a:t>cookie</a:t>
            </a:r>
            <a:r>
              <a:rPr lang="hu-HU" dirty="0"/>
              <a:t>-k teljesen kinyírva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  <p:pic>
        <p:nvPicPr>
          <p:cNvPr id="3074" name="Picture 2" descr="Image result for safari icon">
            <a:extLst>
              <a:ext uri="{FF2B5EF4-FFF2-40B4-BE49-F238E27FC236}">
                <a16:creationId xmlns:a16="http://schemas.microsoft.com/office/drawing/2014/main" id="{72810875-F472-4C5D-A4E6-92AEE09FD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939" y="3697183"/>
            <a:ext cx="3120443" cy="31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353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Opera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  <p:pic>
        <p:nvPicPr>
          <p:cNvPr id="7170" name="Picture 2" descr="Image result for opera browser icon">
            <a:extLst>
              <a:ext uri="{FF2B5EF4-FFF2-40B4-BE49-F238E27FC236}">
                <a16:creationId xmlns:a16="http://schemas.microsoft.com/office/drawing/2014/main" id="{49033C59-15B4-4FCC-B0A4-EE2145AA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518" y="4149852"/>
            <a:ext cx="2369563" cy="236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E908655-FF2A-4ACD-AD87-B4DD8E100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03" y="2053421"/>
            <a:ext cx="6523801" cy="2256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Image result for go full retard">
            <a:extLst>
              <a:ext uri="{FF2B5EF4-FFF2-40B4-BE49-F238E27FC236}">
                <a16:creationId xmlns:a16="http://schemas.microsoft.com/office/drawing/2014/main" id="{9E9B1D77-32AE-4B79-B862-9168BF94DF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75" y="3752847"/>
            <a:ext cx="4059430" cy="249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650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F21B4D-8E45-450E-9705-8F5FD0F5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Internet Explorer / Edge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779CD84-A0F4-4ECF-ABAA-A1DE53F4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1E0891A-CF99-4D41-AEF2-16EAA9A0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3074" name="Picture 2" descr="Reaction GIF: thumbs up, smile, laugh, Robert Downey Jr.">
            <a:extLst>
              <a:ext uri="{FF2B5EF4-FFF2-40B4-BE49-F238E27FC236}">
                <a16:creationId xmlns:a16="http://schemas.microsoft.com/office/drawing/2014/main" id="{F9BDF6C7-4DE9-40BF-8FDA-EF45EB01A69E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722" y="3178032"/>
            <a:ext cx="3485478" cy="25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39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8A4355-B857-4BB7-9D3C-30D87DA76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Und </a:t>
            </a:r>
            <a:r>
              <a:rPr lang="hu-HU" dirty="0" err="1"/>
              <a:t>jetzt</a:t>
            </a:r>
            <a:r>
              <a:rPr lang="hu-HU" dirty="0"/>
              <a:t>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6A183A6-E9AA-46C3-8AE6-9FF66D357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2ABEE8E-5702-4B36-8F8C-053C0752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7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Böngészők részesedése – A világ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859CFD2-E6C8-4691-94EF-1A40149E7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100" y="2698200"/>
            <a:ext cx="10080000" cy="12349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1FB6250-323D-4964-A095-6AA83D692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100" y="4470733"/>
            <a:ext cx="10080000" cy="1240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Image result for mobile icon">
            <a:extLst>
              <a:ext uri="{FF2B5EF4-FFF2-40B4-BE49-F238E27FC236}">
                <a16:creationId xmlns:a16="http://schemas.microsoft.com/office/drawing/2014/main" id="{D4CFEC01-D67E-4DC9-BB06-3BA0E3419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6" y="4561010"/>
            <a:ext cx="1080000" cy="1080000"/>
          </a:xfrm>
          <a:prstGeom prst="rect">
            <a:avLst/>
          </a:prstGeom>
          <a:noFill/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desktop icon">
            <a:extLst>
              <a:ext uri="{FF2B5EF4-FFF2-40B4-BE49-F238E27FC236}">
                <a16:creationId xmlns:a16="http://schemas.microsoft.com/office/drawing/2014/main" id="{49FB98DD-38A0-4A4B-BA05-5F9A9E5F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6" y="2775683"/>
            <a:ext cx="1260000" cy="1080000"/>
          </a:xfrm>
          <a:prstGeom prst="rect">
            <a:avLst/>
          </a:prstGeom>
          <a:noFill/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E055D4F3-D30C-41F6-9DB2-CF8D06897326}"/>
              </a:ext>
            </a:extLst>
          </p:cNvPr>
          <p:cNvCxnSpPr/>
          <p:nvPr/>
        </p:nvCxnSpPr>
        <p:spPr>
          <a:xfrm flipV="1">
            <a:off x="3980329" y="5271247"/>
            <a:ext cx="0" cy="109177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C6C0D107-F206-4D8F-BADC-E6C17A8E355D}"/>
              </a:ext>
            </a:extLst>
          </p:cNvPr>
          <p:cNvCxnSpPr/>
          <p:nvPr/>
        </p:nvCxnSpPr>
        <p:spPr>
          <a:xfrm flipV="1">
            <a:off x="3992879" y="3637876"/>
            <a:ext cx="0" cy="109177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0" name="Picture 10" descr="Image result for statcounter logo">
            <a:extLst>
              <a:ext uri="{FF2B5EF4-FFF2-40B4-BE49-F238E27FC236}">
                <a16:creationId xmlns:a16="http://schemas.microsoft.com/office/drawing/2014/main" id="{B3474238-CC5D-4744-9CFA-731B67319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8" b="22658"/>
          <a:stretch/>
        </p:blipFill>
        <p:spPr bwMode="auto">
          <a:xfrm>
            <a:off x="9197786" y="5901728"/>
            <a:ext cx="1901855" cy="69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64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2AE1D2-C22F-4EB6-9817-B5FA42C6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Böngészők részesedése – A világ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FBF7413-4FDC-4BA6-AE19-7477C273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68AA660-D1DE-4D8E-9A96-FC2CA8B4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80" y="2035633"/>
            <a:ext cx="9404723" cy="47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15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3480" y="1292146"/>
            <a:ext cx="10655838" cy="1262917"/>
          </a:xfrm>
        </p:spPr>
        <p:txBody>
          <a:bodyPr/>
          <a:lstStyle/>
          <a:p>
            <a:r>
              <a:rPr lang="hu-HU" dirty="0"/>
              <a:t>Böngészők részesedése – Magyarország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859CFD2-E6C8-4691-94EF-1A40149E7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68" y="2698200"/>
            <a:ext cx="9822863" cy="12349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1FB6250-323D-4964-A095-6AA83D692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806" y="4470733"/>
            <a:ext cx="9904588" cy="1240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Image result for mobile icon">
            <a:extLst>
              <a:ext uri="{FF2B5EF4-FFF2-40B4-BE49-F238E27FC236}">
                <a16:creationId xmlns:a16="http://schemas.microsoft.com/office/drawing/2014/main" id="{D4CFEC01-D67E-4DC9-BB06-3BA0E3419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6" y="4561010"/>
            <a:ext cx="1080000" cy="1080000"/>
          </a:xfrm>
          <a:prstGeom prst="rect">
            <a:avLst/>
          </a:prstGeom>
          <a:noFill/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desktop icon">
            <a:extLst>
              <a:ext uri="{FF2B5EF4-FFF2-40B4-BE49-F238E27FC236}">
                <a16:creationId xmlns:a16="http://schemas.microsoft.com/office/drawing/2014/main" id="{49FB98DD-38A0-4A4B-BA05-5F9A9E5F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6" y="2775683"/>
            <a:ext cx="1260000" cy="1080000"/>
          </a:xfrm>
          <a:prstGeom prst="rect">
            <a:avLst/>
          </a:prstGeom>
          <a:noFill/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E055D4F3-D30C-41F6-9DB2-CF8D06897326}"/>
              </a:ext>
            </a:extLst>
          </p:cNvPr>
          <p:cNvCxnSpPr/>
          <p:nvPr/>
        </p:nvCxnSpPr>
        <p:spPr>
          <a:xfrm flipV="1">
            <a:off x="3980329" y="5443370"/>
            <a:ext cx="0" cy="109177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C6C0D107-F206-4D8F-BADC-E6C17A8E355D}"/>
              </a:ext>
            </a:extLst>
          </p:cNvPr>
          <p:cNvCxnSpPr/>
          <p:nvPr/>
        </p:nvCxnSpPr>
        <p:spPr>
          <a:xfrm flipV="1">
            <a:off x="3992879" y="3637876"/>
            <a:ext cx="0" cy="109177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0" name="Picture 10" descr="Image result for statcounter logo">
            <a:extLst>
              <a:ext uri="{FF2B5EF4-FFF2-40B4-BE49-F238E27FC236}">
                <a16:creationId xmlns:a16="http://schemas.microsoft.com/office/drawing/2014/main" id="{B3474238-CC5D-4744-9CFA-731B67319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8" b="22658"/>
          <a:stretch/>
        </p:blipFill>
        <p:spPr bwMode="auto">
          <a:xfrm>
            <a:off x="9197786" y="5901728"/>
            <a:ext cx="1901855" cy="69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064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0DE80A-7516-4DAC-B91A-E663D368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3184305"/>
            <a:ext cx="9404723" cy="741049"/>
          </a:xfrm>
        </p:spPr>
        <p:txBody>
          <a:bodyPr/>
          <a:lstStyle/>
          <a:p>
            <a:pPr algn="ctr"/>
            <a:r>
              <a:rPr lang="hu-HU" dirty="0"/>
              <a:t>Hogy kapjuk vissza az adatainkat?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D1DF5B2-E2EA-41A4-BCD7-A74EE6B9A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23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0DE80A-7516-4DAC-B91A-E663D368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3184305"/>
            <a:ext cx="9404723" cy="741049"/>
          </a:xfrm>
        </p:spPr>
        <p:txBody>
          <a:bodyPr/>
          <a:lstStyle/>
          <a:p>
            <a:pPr algn="ctr"/>
            <a:r>
              <a:rPr lang="hu-HU" dirty="0"/>
              <a:t>Vissza kell kapnunk az adatainkat?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D1DF5B2-E2EA-41A4-BCD7-A74EE6B9A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8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9C3BD3-7CA5-4257-ACB2-CB6FC23A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076687"/>
            <a:ext cx="4103389" cy="18503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2000" dirty="0"/>
              <a:t>~22%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C421646-3AB9-412B-A35C-40FEBFDC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Reaction GIF: wow, Bradley Cooper, The Hangover">
            <a:extLst>
              <a:ext uri="{FF2B5EF4-FFF2-40B4-BE49-F238E27FC236}">
                <a16:creationId xmlns:a16="http://schemas.microsoft.com/office/drawing/2014/main" id="{6967D360-29BD-41A5-B2B0-4FDD4C5154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48" y="2509910"/>
            <a:ext cx="3661186" cy="2983867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89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0DE80A-7516-4DAC-B91A-E663D368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3184305"/>
            <a:ext cx="9404723" cy="741049"/>
          </a:xfrm>
        </p:spPr>
        <p:txBody>
          <a:bodyPr/>
          <a:lstStyle/>
          <a:p>
            <a:pPr algn="ctr"/>
            <a:r>
              <a:rPr lang="hu-HU" dirty="0"/>
              <a:t>Ezek a mi adataink?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D1DF5B2-E2EA-41A4-BCD7-A74EE6B9A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009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30BB92-7B2F-4671-A0B7-11FEB498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Merre tovább?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F54F8D4-D631-4514-82A1-DD75BB4CF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Elvi kérdés: </a:t>
            </a:r>
            <a:r>
              <a:rPr lang="hu-HU" b="1" dirty="0">
                <a:solidFill>
                  <a:srgbClr val="C00000"/>
                </a:solidFill>
              </a:rPr>
              <a:t>elfogadjuk</a:t>
            </a:r>
            <a:r>
              <a:rPr lang="hu-HU" dirty="0"/>
              <a:t> a felhasználó döntését</a:t>
            </a:r>
            <a:r>
              <a:rPr lang="hu-HU" b="1" dirty="0">
                <a:solidFill>
                  <a:srgbClr val="C00000"/>
                </a:solidFill>
              </a:rPr>
              <a:t>?</a:t>
            </a:r>
          </a:p>
          <a:p>
            <a:r>
              <a:rPr lang="hu-HU" dirty="0"/>
              <a:t>Fontos kérdés: </a:t>
            </a:r>
            <a:r>
              <a:rPr lang="hu-HU" b="1" dirty="0">
                <a:solidFill>
                  <a:srgbClr val="C00000"/>
                </a:solidFill>
              </a:rPr>
              <a:t>képesek</a:t>
            </a:r>
            <a:r>
              <a:rPr lang="hu-HU" dirty="0"/>
              <a:t> a felhasználók jó döntést hozni</a:t>
            </a:r>
            <a:r>
              <a:rPr lang="hu-HU" b="1" dirty="0">
                <a:solidFill>
                  <a:srgbClr val="C00000"/>
                </a:solidFill>
              </a:rPr>
              <a:t>?</a:t>
            </a:r>
          </a:p>
          <a:p>
            <a:endParaRPr lang="hu-HU" dirty="0"/>
          </a:p>
          <a:p>
            <a:r>
              <a:rPr lang="hu-HU" dirty="0"/>
              <a:t>Ha elfogadjuk: nehéz döntés, mert egyre szűkül a valóság, amit látunk</a:t>
            </a:r>
          </a:p>
          <a:p>
            <a:pPr lvl="1"/>
            <a:r>
              <a:rPr lang="hu-HU" dirty="0"/>
              <a:t>De amíg a Google Chrome ennyire domináns….</a:t>
            </a:r>
          </a:p>
          <a:p>
            <a:r>
              <a:rPr lang="hu-HU" dirty="0"/>
              <a:t>Ha nem fogadjuk el</a:t>
            </a:r>
          </a:p>
          <a:p>
            <a:pPr lvl="1"/>
            <a:r>
              <a:rPr lang="hu-HU" dirty="0"/>
              <a:t>Jöhet a szerver oldali megoldások kora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0DE62B2-1696-499C-82D5-ABFE6B6E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315AD94-FE8D-4E6D-970C-5D70544A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53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EFDDDC-54FE-4F86-8167-50057114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Szerver oldali megoldások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258D972-7181-448A-97E6-702688327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Google Analytics: </a:t>
            </a:r>
            <a:r>
              <a:rPr lang="hu-HU" dirty="0" err="1"/>
              <a:t>Measurement</a:t>
            </a:r>
            <a:r>
              <a:rPr lang="hu-HU" dirty="0"/>
              <a:t> </a:t>
            </a:r>
            <a:r>
              <a:rPr lang="hu-HU" dirty="0" err="1"/>
              <a:t>Protocol</a:t>
            </a:r>
            <a:endParaRPr lang="hu-HU" dirty="0"/>
          </a:p>
          <a:p>
            <a:pPr lvl="1"/>
            <a:r>
              <a:rPr lang="hu-HU" dirty="0"/>
              <a:t>http://bit.ly/ga_measurement_protocol</a:t>
            </a:r>
          </a:p>
          <a:p>
            <a:r>
              <a:rPr lang="hu-HU" dirty="0" err="1"/>
              <a:t>Matomo</a:t>
            </a:r>
            <a:r>
              <a:rPr lang="hu-HU" dirty="0"/>
              <a:t> / </a:t>
            </a:r>
            <a:r>
              <a:rPr lang="hu-HU" dirty="0" err="1"/>
              <a:t>Piwik</a:t>
            </a:r>
            <a:endParaRPr lang="hu-HU" dirty="0"/>
          </a:p>
          <a:p>
            <a:r>
              <a:rPr lang="hu-HU" dirty="0"/>
              <a:t>Saját megoldások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F079715-F7A8-4652-AF93-F53543E2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FBAEE9A-47B1-48B3-83CC-D7672F92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91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EFDDDC-54FE-4F86-8167-50057114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Szerver oldali mérés - Problémák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258D972-7181-448A-97E6-702688327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Felhasználó IP címe (</a:t>
            </a:r>
            <a:r>
              <a:rPr lang="hu-HU" dirty="0" err="1"/>
              <a:t>pl</a:t>
            </a:r>
            <a:r>
              <a:rPr lang="hu-HU" dirty="0"/>
              <a:t> </a:t>
            </a:r>
            <a:r>
              <a:rPr lang="hu-HU" dirty="0" err="1"/>
              <a:t>geo</a:t>
            </a:r>
            <a:r>
              <a:rPr lang="hu-HU" dirty="0"/>
              <a:t> meghatározáshoz)</a:t>
            </a:r>
          </a:p>
          <a:p>
            <a:r>
              <a:rPr lang="hu-HU" dirty="0"/>
              <a:t>Böngésző/Monitor felbontása?</a:t>
            </a:r>
          </a:p>
          <a:p>
            <a:r>
              <a:rPr lang="hu-HU" dirty="0"/>
              <a:t>Oldalon belüli események?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Ez is valószínűleg egy </a:t>
            </a:r>
            <a:r>
              <a:rPr lang="hu-HU" dirty="0" err="1"/>
              <a:t>cookie</a:t>
            </a:r>
            <a:r>
              <a:rPr lang="hu-HU" dirty="0"/>
              <a:t>-hoz lesz kötve</a:t>
            </a:r>
          </a:p>
          <a:p>
            <a:r>
              <a:rPr lang="hu-HU" dirty="0" err="1"/>
              <a:t>Cross</a:t>
            </a:r>
            <a:r>
              <a:rPr lang="hu-HU" dirty="0"/>
              <a:t> </a:t>
            </a:r>
            <a:r>
              <a:rPr lang="hu-HU" dirty="0" err="1"/>
              <a:t>device</a:t>
            </a:r>
            <a:r>
              <a:rPr lang="hu-HU" dirty="0"/>
              <a:t> mérések?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FBAEE9A-47B1-48B3-83CC-D7672F92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Élőláb helye 3">
            <a:extLst>
              <a:ext uri="{FF2B5EF4-FFF2-40B4-BE49-F238E27FC236}">
                <a16:creationId xmlns:a16="http://schemas.microsoft.com/office/drawing/2014/main" id="{9612E4C5-4100-4098-BE8A-D15202A93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286" y="6363020"/>
            <a:ext cx="1385281" cy="312790"/>
          </a:xfrm>
        </p:spPr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394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Köszönöm!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03312" y="2555062"/>
            <a:ext cx="8946541" cy="3693337"/>
          </a:xfrm>
        </p:spPr>
        <p:txBody>
          <a:bodyPr>
            <a:normAutofit lnSpcReduction="10000"/>
          </a:bodyPr>
          <a:lstStyle/>
          <a:p>
            <a:r>
              <a:rPr lang="hu-HU" dirty="0"/>
              <a:t>Szegény </a:t>
            </a:r>
            <a:r>
              <a:rPr lang="hu-HU" dirty="0" err="1"/>
              <a:t>cookie</a:t>
            </a:r>
            <a:r>
              <a:rPr lang="hu-HU" dirty="0"/>
              <a:t>, a </a:t>
            </a:r>
            <a:r>
              <a:rPr lang="hu-HU"/>
              <a:t>patás ördög</a:t>
            </a:r>
            <a:endParaRPr lang="hu-HU" dirty="0"/>
          </a:p>
          <a:p>
            <a:endParaRPr lang="hu-HU" dirty="0"/>
          </a:p>
          <a:p>
            <a:r>
              <a:rPr lang="hu-HU" dirty="0"/>
              <a:t>Google Chrome: szelektív hirdetés blokkolás</a:t>
            </a:r>
          </a:p>
          <a:p>
            <a:r>
              <a:rPr lang="hu-HU" dirty="0"/>
              <a:t>Firefox: masszív </a:t>
            </a:r>
            <a:r>
              <a:rPr lang="hu-HU" dirty="0" err="1"/>
              <a:t>tracking</a:t>
            </a:r>
            <a:r>
              <a:rPr lang="hu-HU" dirty="0"/>
              <a:t> </a:t>
            </a:r>
            <a:r>
              <a:rPr lang="hu-HU" dirty="0" err="1"/>
              <a:t>protection</a:t>
            </a:r>
            <a:r>
              <a:rPr lang="hu-HU" dirty="0"/>
              <a:t> / content </a:t>
            </a:r>
            <a:r>
              <a:rPr lang="hu-HU" dirty="0" err="1"/>
              <a:t>blocking</a:t>
            </a:r>
            <a:endParaRPr lang="hu-HU" dirty="0"/>
          </a:p>
          <a:p>
            <a:r>
              <a:rPr lang="hu-HU" dirty="0" err="1"/>
              <a:t>Safari</a:t>
            </a:r>
            <a:r>
              <a:rPr lang="hu-HU" dirty="0"/>
              <a:t>: ITP - 3rd </a:t>
            </a:r>
            <a:r>
              <a:rPr lang="hu-HU" dirty="0" err="1"/>
              <a:t>party</a:t>
            </a:r>
            <a:r>
              <a:rPr lang="hu-HU" dirty="0"/>
              <a:t> </a:t>
            </a:r>
            <a:r>
              <a:rPr lang="hu-HU" dirty="0" err="1"/>
              <a:t>cookie</a:t>
            </a:r>
            <a:r>
              <a:rPr lang="hu-HU" dirty="0"/>
              <a:t>-k gyilkolása</a:t>
            </a:r>
          </a:p>
          <a:p>
            <a:endParaRPr lang="hu-HU" dirty="0"/>
          </a:p>
          <a:p>
            <a:r>
              <a:rPr lang="hu-HU" dirty="0"/>
              <a:t>Mi lehet a következő lépés?</a:t>
            </a:r>
          </a:p>
          <a:p>
            <a:r>
              <a:rPr lang="hu-HU" dirty="0"/>
              <a:t>Böngésző piaci részesedések itthon és világ szinten</a:t>
            </a:r>
          </a:p>
          <a:p>
            <a:r>
              <a:rPr lang="hu-HU" dirty="0"/>
              <a:t>Szerver oldali mérések és lehetséges problémák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72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Miről lesz szó?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03312" y="2555062"/>
            <a:ext cx="8946541" cy="3693337"/>
          </a:xfrm>
        </p:spPr>
        <p:txBody>
          <a:bodyPr>
            <a:normAutofit/>
          </a:bodyPr>
          <a:lstStyle/>
          <a:p>
            <a:r>
              <a:rPr lang="hu-HU" dirty="0"/>
              <a:t>Melyik böngésző mit és hogyan blokkol?</a:t>
            </a:r>
          </a:p>
          <a:p>
            <a:r>
              <a:rPr lang="hu-HU" dirty="0"/>
              <a:t>Mennyire gond ez világ szinten és hazai számok alapján?</a:t>
            </a:r>
          </a:p>
          <a:p>
            <a:r>
              <a:rPr lang="hu-HU" dirty="0"/>
              <a:t>Mit lehet tenni?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33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F17030-F675-4AF8-B093-2F7363F6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Fontos alapvetés!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525CF6-0F79-4BFD-B394-F5A35CDB1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Nem a hirdetések blokkolása most a fókusz</a:t>
            </a:r>
          </a:p>
          <a:p>
            <a:r>
              <a:rPr lang="hu-HU" dirty="0"/>
              <a:t>Annak is megvannak a maga trendjei</a:t>
            </a:r>
          </a:p>
          <a:p>
            <a:r>
              <a:rPr lang="hu-HU" dirty="0"/>
              <a:t>… és következményei</a:t>
            </a:r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b="1" dirty="0"/>
              <a:t>felhasználói interakciók </a:t>
            </a:r>
            <a:r>
              <a:rPr lang="hu-HU" dirty="0"/>
              <a:t>(akár csak anonim, aggregált) követése most a fő kérdés</a:t>
            </a:r>
          </a:p>
          <a:p>
            <a:endParaRPr lang="hu-HU" dirty="0"/>
          </a:p>
          <a:p>
            <a:r>
              <a:rPr lang="hu-HU" dirty="0"/>
              <a:t>Szubjektív leszek bizonyos pontokon… bocs ha a lelkedbe gázolok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5143087-9328-4028-A7D0-4124BBE8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DC6DD1A-44C2-46D2-9C8C-D0D7A3731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494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AFEA6B-20C4-4015-BA47-013729522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alapvető félreértés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E19B96-F9F9-45B9-9D92-FFDF9AD95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5000" dirty="0" err="1"/>
              <a:t>Cookie</a:t>
            </a:r>
            <a:r>
              <a:rPr lang="hu-HU" sz="5000" dirty="0"/>
              <a:t> </a:t>
            </a:r>
            <a:r>
              <a:rPr lang="hu-HU" sz="5000" b="1" dirty="0">
                <a:solidFill>
                  <a:srgbClr val="FF0000"/>
                </a:solidFill>
              </a:rPr>
              <a:t>!=</a:t>
            </a:r>
            <a:r>
              <a:rPr lang="hu-HU" sz="5000" dirty="0"/>
              <a:t> Ördög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4B9D767-F3E8-4BA4-876F-AA03DCEA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2052" name="Picture 4" descr="Reaction GIF: not funny, angry, smile, Keanu Reeves, The Devil's Advocate">
            <a:extLst>
              <a:ext uri="{FF2B5EF4-FFF2-40B4-BE49-F238E27FC236}">
                <a16:creationId xmlns:a16="http://schemas.microsoft.com/office/drawing/2014/main" id="{44D775B0-4E29-411E-8BE9-DF1FBAF61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44" y="3867149"/>
            <a:ext cx="2809875" cy="23812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490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AFEA6B-20C4-4015-BA47-013729522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alapvető félreértés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E19B96-F9F9-45B9-9D92-FFDF9AD95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669684"/>
            <a:ext cx="9557516" cy="35787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sz="5000" dirty="0"/>
          </a:p>
          <a:p>
            <a:pPr marL="0" indent="0" algn="ctr">
              <a:buNone/>
            </a:pPr>
            <a:r>
              <a:rPr lang="hu-HU" sz="5000" dirty="0"/>
              <a:t>Ad </a:t>
            </a:r>
            <a:r>
              <a:rPr lang="hu-HU" sz="5000" dirty="0" err="1"/>
              <a:t>Blocker</a:t>
            </a:r>
            <a:r>
              <a:rPr lang="hu-HU" sz="5000" dirty="0"/>
              <a:t> </a:t>
            </a:r>
            <a:r>
              <a:rPr lang="hu-HU" sz="5000" b="1" dirty="0">
                <a:solidFill>
                  <a:srgbClr val="FF0000"/>
                </a:solidFill>
              </a:rPr>
              <a:t>!=</a:t>
            </a:r>
            <a:r>
              <a:rPr lang="hu-HU" sz="5000" dirty="0"/>
              <a:t> </a:t>
            </a:r>
            <a:r>
              <a:rPr lang="hu-HU" sz="5000" dirty="0" err="1"/>
              <a:t>Tracking</a:t>
            </a:r>
            <a:r>
              <a:rPr lang="hu-HU" sz="5000" dirty="0"/>
              <a:t> </a:t>
            </a:r>
            <a:r>
              <a:rPr lang="hu-HU" sz="5000" dirty="0" err="1"/>
              <a:t>Blocker</a:t>
            </a:r>
            <a:endParaRPr lang="hu-HU" sz="500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4B9D767-F3E8-4BA4-876F-AA03DCEA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17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rome logo">
            <a:extLst>
              <a:ext uri="{FF2B5EF4-FFF2-40B4-BE49-F238E27FC236}">
                <a16:creationId xmlns:a16="http://schemas.microsoft.com/office/drawing/2014/main" id="{1E2C3182-9537-44C9-8E0F-F7AD7F62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77" y="3429000"/>
            <a:ext cx="3413766" cy="3413766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Google </a:t>
            </a:r>
            <a:r>
              <a:rPr lang="hu-HU" dirty="0" err="1"/>
              <a:t>Chorme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03312" y="2555062"/>
            <a:ext cx="8946541" cy="3693337"/>
          </a:xfrm>
        </p:spPr>
        <p:txBody>
          <a:bodyPr>
            <a:normAutofit/>
          </a:bodyPr>
          <a:lstStyle/>
          <a:p>
            <a:r>
              <a:rPr lang="hu-HU" dirty="0"/>
              <a:t>3rd </a:t>
            </a:r>
            <a:r>
              <a:rPr lang="hu-HU" dirty="0" err="1"/>
              <a:t>party</a:t>
            </a:r>
            <a:r>
              <a:rPr lang="hu-HU" dirty="0"/>
              <a:t> ad blockerek régebb óta</a:t>
            </a:r>
          </a:p>
          <a:p>
            <a:pPr lvl="1"/>
            <a:r>
              <a:rPr lang="hu-HU" dirty="0"/>
              <a:t>Mérések szempontjából "fürdővízzel a gyereket is"</a:t>
            </a:r>
          </a:p>
          <a:p>
            <a:r>
              <a:rPr lang="hu-HU" dirty="0"/>
              <a:t>Elsődleges bevételi forrás: hirdetések</a:t>
            </a:r>
          </a:p>
          <a:p>
            <a:pPr lvl="1"/>
            <a:r>
              <a:rPr lang="hu-HU" dirty="0"/>
              <a:t>Ennek mérhetőségét minden téren fontos megtartani</a:t>
            </a:r>
          </a:p>
          <a:p>
            <a:r>
              <a:rPr lang="hu-HU" dirty="0"/>
              <a:t>Megoldások önerőből</a:t>
            </a:r>
          </a:p>
          <a:p>
            <a:pPr lvl="1"/>
            <a:r>
              <a:rPr lang="hu-HU" dirty="0">
                <a:hlinkClick r:id="rId4"/>
              </a:rPr>
              <a:t>https://www.betterads.org/</a:t>
            </a:r>
            <a:endParaRPr lang="hu-HU" dirty="0"/>
          </a:p>
          <a:p>
            <a:pPr lvl="1"/>
            <a:r>
              <a:rPr lang="hu-HU" dirty="0">
                <a:hlinkClick r:id="rId5"/>
              </a:rPr>
              <a:t>https://www.google.com/webmasters/tools/ad-experience-unverified</a:t>
            </a:r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  <p:pic>
        <p:nvPicPr>
          <p:cNvPr id="1028" name="Picture 4" descr="Reaction GIF: crying, money, Jim Carrey, Dumb &amp; Dumber">
            <a:extLst>
              <a:ext uri="{FF2B5EF4-FFF2-40B4-BE49-F238E27FC236}">
                <a16:creationId xmlns:a16="http://schemas.microsoft.com/office/drawing/2014/main" id="{CCAEA60E-8BE1-4759-A8C0-A3580C273A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094" y="-1"/>
            <a:ext cx="4087906" cy="204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25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Mozilla Firefox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03312" y="2555062"/>
            <a:ext cx="8946541" cy="3693337"/>
          </a:xfrm>
        </p:spPr>
        <p:txBody>
          <a:bodyPr>
            <a:normAutofit/>
          </a:bodyPr>
          <a:lstStyle/>
          <a:p>
            <a:r>
              <a:rPr lang="hu-HU" dirty="0"/>
              <a:t>3rd </a:t>
            </a:r>
            <a:r>
              <a:rPr lang="hu-HU" dirty="0" err="1"/>
              <a:t>party</a:t>
            </a:r>
            <a:r>
              <a:rPr lang="hu-HU" dirty="0"/>
              <a:t> ad blockerek régebb óta</a:t>
            </a:r>
          </a:p>
          <a:p>
            <a:pPr lvl="1"/>
            <a:r>
              <a:rPr lang="hu-HU" dirty="0"/>
              <a:t>Mérések szempontjából "fürdővízzel a gyereket is"</a:t>
            </a:r>
          </a:p>
          <a:p>
            <a:r>
              <a:rPr lang="hu-HU" dirty="0"/>
              <a:t>Elsődleges bevételi forrás: főleg a böngészőbe épített kereső találatokból eredő bevétel megosztás (főleg Google)</a:t>
            </a:r>
          </a:p>
          <a:p>
            <a:pPr lvl="1"/>
            <a:r>
              <a:rPr lang="hu-HU" dirty="0"/>
              <a:t>"Gyors, a jó célért"</a:t>
            </a:r>
          </a:p>
          <a:p>
            <a:r>
              <a:rPr lang="hu-HU" dirty="0"/>
              <a:t>Megoldások önerőből</a:t>
            </a:r>
          </a:p>
          <a:p>
            <a:pPr lvl="1"/>
            <a:r>
              <a:rPr lang="hu-HU" dirty="0"/>
              <a:t>Content </a:t>
            </a:r>
            <a:r>
              <a:rPr lang="hu-HU" dirty="0" err="1"/>
              <a:t>Blocking</a:t>
            </a:r>
            <a:r>
              <a:rPr lang="hu-HU" dirty="0"/>
              <a:t> </a:t>
            </a:r>
            <a:r>
              <a:rPr lang="hu-HU" dirty="0" err="1"/>
              <a:t>alias</a:t>
            </a:r>
            <a:r>
              <a:rPr lang="hu-HU" dirty="0"/>
              <a:t> </a:t>
            </a:r>
            <a:r>
              <a:rPr lang="hu-HU" dirty="0" err="1"/>
              <a:t>Tracking</a:t>
            </a:r>
            <a:r>
              <a:rPr lang="hu-HU" dirty="0"/>
              <a:t> </a:t>
            </a:r>
            <a:r>
              <a:rPr lang="hu-HU" dirty="0" err="1"/>
              <a:t>Protection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  <p:pic>
        <p:nvPicPr>
          <p:cNvPr id="2052" name="Picture 4" descr="Image result for firefox icon">
            <a:extLst>
              <a:ext uri="{FF2B5EF4-FFF2-40B4-BE49-F238E27FC236}">
                <a16:creationId xmlns:a16="http://schemas.microsoft.com/office/drawing/2014/main" id="{A1D05A3E-6E67-4296-A0E2-E20652EF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836" y="3861995"/>
            <a:ext cx="2520000" cy="2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ierce brosnan gif">
            <a:extLst>
              <a:ext uri="{FF2B5EF4-FFF2-40B4-BE49-F238E27FC236}">
                <a16:creationId xmlns:a16="http://schemas.microsoft.com/office/drawing/2014/main" id="{1DCB611D-EBD1-41A8-9493-95D6876AF3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-31792"/>
            <a:ext cx="3962400" cy="20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434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Tracking</a:t>
            </a:r>
            <a:r>
              <a:rPr lang="hu-HU" dirty="0"/>
              <a:t> </a:t>
            </a:r>
            <a:r>
              <a:rPr lang="hu-HU" dirty="0" err="1"/>
              <a:t>Protection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03313" y="2555062"/>
            <a:ext cx="8070524" cy="3693337"/>
          </a:xfrm>
        </p:spPr>
        <p:txBody>
          <a:bodyPr>
            <a:normAutofit lnSpcReduction="10000"/>
          </a:bodyPr>
          <a:lstStyle/>
          <a:p>
            <a:r>
              <a:rPr lang="hu-HU" dirty="0"/>
              <a:t>Firefox 42 – 2015. november: </a:t>
            </a:r>
            <a:r>
              <a:rPr lang="hu-HU" dirty="0" err="1"/>
              <a:t>Tracking</a:t>
            </a:r>
            <a:r>
              <a:rPr lang="hu-HU" dirty="0"/>
              <a:t> </a:t>
            </a:r>
            <a:r>
              <a:rPr lang="hu-HU" dirty="0" err="1"/>
              <a:t>Protection</a:t>
            </a:r>
            <a:endParaRPr lang="hu-HU" dirty="0"/>
          </a:p>
          <a:p>
            <a:pPr lvl="1"/>
            <a:r>
              <a:rPr lang="hu-HU" dirty="0"/>
              <a:t>In-</a:t>
            </a:r>
            <a:r>
              <a:rPr lang="hu-HU" dirty="0" err="1"/>
              <a:t>private</a:t>
            </a:r>
            <a:r>
              <a:rPr lang="hu-HU" dirty="0"/>
              <a:t> ablakokban mérést végző kódok kikapcsolása</a:t>
            </a:r>
          </a:p>
          <a:p>
            <a:r>
              <a:rPr lang="hu-HU" dirty="0"/>
              <a:t>Firefox 57 – 2017. november: normál ablakokhoz is</a:t>
            </a:r>
          </a:p>
          <a:p>
            <a:pPr lvl="1"/>
            <a:r>
              <a:rPr lang="hu-HU" dirty="0"/>
              <a:t>De a funkció még a beállítások között van "elrejtve"</a:t>
            </a:r>
          </a:p>
          <a:p>
            <a:r>
              <a:rPr lang="hu-HU" dirty="0"/>
              <a:t>Firefox 62 – 2018. szeptember: kapcsoló megjelenése a "hamburger" menüben</a:t>
            </a:r>
          </a:p>
          <a:p>
            <a:pPr lvl="1"/>
            <a:r>
              <a:rPr lang="hu-HU" dirty="0"/>
              <a:t>"Akarod, hogy kövessenek?"</a:t>
            </a:r>
          </a:p>
          <a:p>
            <a:r>
              <a:rPr lang="hu-HU" dirty="0"/>
              <a:t>Firefox 63 – 2018. október vége: 3rd </a:t>
            </a:r>
            <a:r>
              <a:rPr lang="hu-HU" dirty="0" err="1"/>
              <a:t>party</a:t>
            </a:r>
            <a:r>
              <a:rPr lang="hu-HU" dirty="0"/>
              <a:t> </a:t>
            </a:r>
            <a:r>
              <a:rPr lang="hu-HU" dirty="0" err="1"/>
              <a:t>cookie</a:t>
            </a:r>
            <a:r>
              <a:rPr lang="hu-HU" dirty="0"/>
              <a:t>-k kigyilkolása</a:t>
            </a:r>
          </a:p>
          <a:p>
            <a:r>
              <a:rPr lang="hu-HU" dirty="0"/>
              <a:t>Firefox 2019: mindez alapértelmezett módon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jabjab.hu</a:t>
            </a:r>
            <a:endParaRPr lang="en-US" dirty="0"/>
          </a:p>
        </p:txBody>
      </p:sp>
      <p:pic>
        <p:nvPicPr>
          <p:cNvPr id="2052" name="Picture 4" descr="Image result for firefox icon">
            <a:extLst>
              <a:ext uri="{FF2B5EF4-FFF2-40B4-BE49-F238E27FC236}">
                <a16:creationId xmlns:a16="http://schemas.microsoft.com/office/drawing/2014/main" id="{A1D05A3E-6E67-4296-A0E2-E20652EF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836" y="3861995"/>
            <a:ext cx="2520000" cy="2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1257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2. egyéni séma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7030A0"/>
      </a:hlink>
      <a:folHlink>
        <a:srgbClr val="CC00CC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bJab.potx" id="{067653C2-8202-4A87-AB76-2CA912F7791D}" vid="{9562400B-DC37-49FB-B47F-3CFD45502296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6248</TotalTime>
  <Words>646</Words>
  <Application>Microsoft Office PowerPoint</Application>
  <PresentationFormat>Szélesvásznú</PresentationFormat>
  <Paragraphs>153</Paragraphs>
  <Slides>24</Slides>
  <Notes>11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Wingdings 3</vt:lpstr>
      <vt:lpstr>Ion</vt:lpstr>
      <vt:lpstr>A jövőben vakon kell repülnünk?</vt:lpstr>
      <vt:lpstr>PowerPoint-bemutató</vt:lpstr>
      <vt:lpstr>Miről lesz szó?</vt:lpstr>
      <vt:lpstr>Fontos alapvetés!</vt:lpstr>
      <vt:lpstr>Az alapvető félreértés</vt:lpstr>
      <vt:lpstr>Az alapvető félreértés</vt:lpstr>
      <vt:lpstr>Google Chorme</vt:lpstr>
      <vt:lpstr>Mozilla Firefox</vt:lpstr>
      <vt:lpstr>Tracking Protection</vt:lpstr>
      <vt:lpstr>Apple Safari</vt:lpstr>
      <vt:lpstr>Intelligent Tracking Prevention</vt:lpstr>
      <vt:lpstr>Opera</vt:lpstr>
      <vt:lpstr>Internet Explorer / Edge</vt:lpstr>
      <vt:lpstr>Und jetzt?</vt:lpstr>
      <vt:lpstr>Böngészők részesedése – A világ</vt:lpstr>
      <vt:lpstr>Böngészők részesedése – A világ</vt:lpstr>
      <vt:lpstr>Böngészők részesedése – Magyarország</vt:lpstr>
      <vt:lpstr>Hogy kapjuk vissza az adatainkat?</vt:lpstr>
      <vt:lpstr>Vissza kell kapnunk az adatainkat?</vt:lpstr>
      <vt:lpstr>Ezek a mi adataink?</vt:lpstr>
      <vt:lpstr>Merre tovább?</vt:lpstr>
      <vt:lpstr>Szerver oldali megoldások</vt:lpstr>
      <vt:lpstr>Szerver oldali mérés - Problémák</vt:lpstr>
      <vt:lpstr>Köszönöm!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Tamás Geiger</dc:creator>
  <cp:lastModifiedBy>Tamás Geiger</cp:lastModifiedBy>
  <cp:revision>421</cp:revision>
  <dcterms:created xsi:type="dcterms:W3CDTF">2014-02-27T12:02:49Z</dcterms:created>
  <dcterms:modified xsi:type="dcterms:W3CDTF">2018-11-20T10:38:50Z</dcterms:modified>
</cp:coreProperties>
</file>