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3" r:id="rId2"/>
    <p:sldId id="484" r:id="rId3"/>
    <p:sldId id="485" r:id="rId4"/>
    <p:sldId id="486" r:id="rId5"/>
    <p:sldId id="474" r:id="rId6"/>
    <p:sldId id="475" r:id="rId7"/>
    <p:sldId id="476" r:id="rId8"/>
    <p:sldId id="477" r:id="rId9"/>
    <p:sldId id="478" r:id="rId10"/>
    <p:sldId id="479" r:id="rId11"/>
    <p:sldId id="480" r:id="rId12"/>
    <p:sldId id="481" r:id="rId13"/>
    <p:sldId id="482" r:id="rId14"/>
    <p:sldId id="466" r:id="rId15"/>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4C04"/>
    <a:srgbClr val="0B73F6"/>
    <a:srgbClr val="8ABD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77" autoAdjust="0"/>
    <p:restoredTop sz="85357" autoAdjust="0"/>
  </p:normalViewPr>
  <p:slideViewPr>
    <p:cSldViewPr snapToGrid="0">
      <p:cViewPr varScale="1">
        <p:scale>
          <a:sx n="120" d="100"/>
          <a:sy n="120" d="100"/>
        </p:scale>
        <p:origin x="34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C55F73-ADF8-48ED-86BD-7389D24958A7}" type="datetimeFigureOut">
              <a:rPr lang="hu-HU" smtClean="0"/>
              <a:t>2018. 11. 19.</a:t>
            </a:fld>
            <a:endParaRPr lang="hu-HU"/>
          </a:p>
        </p:txBody>
      </p:sp>
      <p:sp>
        <p:nvSpPr>
          <p:cNvPr id="4" name="Diakép hely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DA01E8-A210-4CA9-82D2-F20A8322CA80}" type="slidenum">
              <a:rPr lang="hu-HU" smtClean="0"/>
              <a:t>‹#›</a:t>
            </a:fld>
            <a:endParaRPr lang="hu-HU"/>
          </a:p>
        </p:txBody>
      </p:sp>
    </p:spTree>
    <p:extLst>
      <p:ext uri="{BB962C8B-B14F-4D97-AF65-F5344CB8AC3E}">
        <p14:creationId xmlns:p14="http://schemas.microsoft.com/office/powerpoint/2010/main" val="3826058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s://blog.optimizely.com/2010/11/29/how-obama-raised-60-million-by-running-a-simple-experiment/"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NULL"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sciencebuddies.org/science-fair-projects/project_hypothesis.shtml" TargetMode="External"/><Relationship Id="rId4" Type="http://schemas.openxmlformats.org/officeDocument/2006/relationships/hyperlink" Target="https://www.widerfunnel.com/conversion-optimization-process/" TargetMode="External"/><Relationship Id="rId5" Type="http://schemas.openxmlformats.org/officeDocument/2006/relationships/hyperlink" Target="https://www.widerfunnel.com/conversion-optimization-framework/"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ciencebuddies.org/science-fair-projects/project_hypothesis.shtml" TargetMode="External"/><Relationship Id="rId4" Type="http://schemas.openxmlformats.org/officeDocument/2006/relationships/hyperlink" Target="https://www.widerfunnel.com/conversion-optimization-process/" TargetMode="External"/><Relationship Id="rId5" Type="http://schemas.openxmlformats.org/officeDocument/2006/relationships/hyperlink" Target="https://www.widerfunnel.com/conversion-optimization-framework/"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ciencebuddies.org/science-fair-projects/project_hypothesis.shtml" TargetMode="External"/><Relationship Id="rId4" Type="http://schemas.openxmlformats.org/officeDocument/2006/relationships/hyperlink" Target="https://www.widerfunnel.com/conversion-optimization-process/" TargetMode="External"/><Relationship Id="rId5" Type="http://schemas.openxmlformats.org/officeDocument/2006/relationships/hyperlink" Target="https://www.widerfunnel.com/conversion-optimization-framework/"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s://blog.optimizely.com/2010/11/29/how-obama-raised-60-million-by-running-a-simple-experimen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dirty="0" smtClean="0">
                <a:solidFill>
                  <a:srgbClr val="414141"/>
                </a:solidFill>
                <a:latin typeface="Roboto"/>
                <a:ea typeface="Roboto"/>
                <a:cs typeface="Roboto"/>
                <a:sym typeface="Roboto"/>
              </a:rPr>
              <a:t>studies show that just one in seven A/B tests is a winning one</a:t>
            </a:r>
            <a:endParaRPr lang="en" dirty="0" smtClean="0"/>
          </a:p>
          <a:p>
            <a:endParaRPr lang="en-US" dirty="0"/>
          </a:p>
        </p:txBody>
      </p:sp>
      <p:sp>
        <p:nvSpPr>
          <p:cNvPr id="4" name="Slide Number Placeholder 3"/>
          <p:cNvSpPr>
            <a:spLocks noGrp="1"/>
          </p:cNvSpPr>
          <p:nvPr>
            <p:ph type="sldNum" sz="quarter" idx="10"/>
          </p:nvPr>
        </p:nvSpPr>
        <p:spPr/>
        <p:txBody>
          <a:bodyPr/>
          <a:lstStyle/>
          <a:p>
            <a:fld id="{F7DA01E8-A210-4CA9-82D2-F20A8322CA80}" type="slidenum">
              <a:rPr lang="hu-HU" smtClean="0"/>
              <a:t>2</a:t>
            </a:fld>
            <a:endParaRPr lang="hu-HU"/>
          </a:p>
        </p:txBody>
      </p:sp>
    </p:spTree>
    <p:extLst>
      <p:ext uri="{BB962C8B-B14F-4D97-AF65-F5344CB8AC3E}">
        <p14:creationId xmlns:p14="http://schemas.microsoft.com/office/powerpoint/2010/main" val="1927914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415c9a3bd3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415c9a3bd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Bemutatkozó videó, Illinois videó, Boston videó</a:t>
            </a:r>
            <a:endParaRPr/>
          </a:p>
        </p:txBody>
      </p:sp>
    </p:spTree>
    <p:extLst>
      <p:ext uri="{BB962C8B-B14F-4D97-AF65-F5344CB8AC3E}">
        <p14:creationId xmlns:p14="http://schemas.microsoft.com/office/powerpoint/2010/main" val="930936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40ccd4607c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40ccd4607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8782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3f24bceb5e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3f24bceb5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https://blog.optimizely.com/2010/11/29/how-obama-raised-60-million-by-running-a-simple-experiment/</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 sz="1400" b="1">
                <a:solidFill>
                  <a:srgbClr val="414141"/>
                </a:solidFill>
                <a:latin typeface="Roboto"/>
                <a:ea typeface="Roboto"/>
                <a:cs typeface="Roboto"/>
                <a:sym typeface="Roboto"/>
              </a:rPr>
              <a:t>310 000 látogató</a:t>
            </a:r>
            <a:r>
              <a:rPr lang="en" sz="1400">
                <a:solidFill>
                  <a:srgbClr val="414141"/>
                </a:solidFill>
                <a:latin typeface="Roboto"/>
                <a:ea typeface="Roboto"/>
                <a:cs typeface="Roboto"/>
                <a:sym typeface="Roboto"/>
              </a:rPr>
              <a:t> az experiment alatt</a:t>
            </a:r>
            <a:endParaRPr sz="1400">
              <a:solidFill>
                <a:srgbClr val="414141"/>
              </a:solidFill>
              <a:latin typeface="Roboto"/>
              <a:ea typeface="Roboto"/>
              <a:cs typeface="Roboto"/>
              <a:sym typeface="Roboto"/>
            </a:endParaRPr>
          </a:p>
          <a:p>
            <a:pPr marL="0" lvl="0" indent="0" algn="l" rtl="0">
              <a:lnSpc>
                <a:spcPct val="115000"/>
              </a:lnSpc>
              <a:spcBef>
                <a:spcPts val="1600"/>
              </a:spcBef>
              <a:spcAft>
                <a:spcPts val="0"/>
              </a:spcAft>
              <a:buClr>
                <a:schemeClr val="dk1"/>
              </a:buClr>
              <a:buSzPts val="1100"/>
              <a:buFont typeface="Arial"/>
              <a:buNone/>
            </a:pPr>
            <a:r>
              <a:rPr lang="en" sz="1400">
                <a:solidFill>
                  <a:srgbClr val="414141"/>
                </a:solidFill>
                <a:latin typeface="Roboto"/>
                <a:ea typeface="Roboto"/>
                <a:cs typeface="Roboto"/>
                <a:sym typeface="Roboto"/>
              </a:rPr>
              <a:t>Mindegyik variációt </a:t>
            </a:r>
            <a:r>
              <a:rPr lang="en" sz="1400" b="1">
                <a:solidFill>
                  <a:srgbClr val="414141"/>
                </a:solidFill>
                <a:latin typeface="Roboto"/>
                <a:ea typeface="Roboto"/>
                <a:cs typeface="Roboto"/>
                <a:sym typeface="Roboto"/>
              </a:rPr>
              <a:t>kb. 13 000-ren</a:t>
            </a:r>
            <a:r>
              <a:rPr lang="en" sz="1400">
                <a:solidFill>
                  <a:srgbClr val="414141"/>
                </a:solidFill>
                <a:latin typeface="Roboto"/>
                <a:ea typeface="Roboto"/>
                <a:cs typeface="Roboto"/>
                <a:sym typeface="Roboto"/>
              </a:rPr>
              <a:t> látták</a:t>
            </a:r>
            <a:endParaRPr sz="1400">
              <a:solidFill>
                <a:srgbClr val="414141"/>
              </a:solidFill>
              <a:latin typeface="Roboto"/>
              <a:ea typeface="Roboto"/>
              <a:cs typeface="Roboto"/>
              <a:sym typeface="Roboto"/>
            </a:endParaRPr>
          </a:p>
          <a:p>
            <a:pPr marL="0" lvl="0" indent="0" algn="l" rtl="0">
              <a:lnSpc>
                <a:spcPct val="115000"/>
              </a:lnSpc>
              <a:spcBef>
                <a:spcPts val="1600"/>
              </a:spcBef>
              <a:spcAft>
                <a:spcPts val="0"/>
              </a:spcAft>
              <a:buClr>
                <a:schemeClr val="dk1"/>
              </a:buClr>
              <a:buSzPts val="1100"/>
              <a:buFont typeface="Arial"/>
              <a:buNone/>
            </a:pPr>
            <a:r>
              <a:rPr lang="en" sz="1400">
                <a:solidFill>
                  <a:srgbClr val="414141"/>
                </a:solidFill>
                <a:latin typeface="Roboto"/>
                <a:ea typeface="Roboto"/>
                <a:cs typeface="Roboto"/>
                <a:sym typeface="Roboto"/>
              </a:rPr>
              <a:t>Az eredeti oldal hírlevél feliratkozási konverziós aránya: </a:t>
            </a:r>
            <a:r>
              <a:rPr lang="en" sz="1400" b="1">
                <a:solidFill>
                  <a:srgbClr val="414141"/>
                </a:solidFill>
                <a:latin typeface="Roboto"/>
                <a:ea typeface="Roboto"/>
                <a:cs typeface="Roboto"/>
                <a:sym typeface="Roboto"/>
              </a:rPr>
              <a:t>8.26%</a:t>
            </a:r>
            <a:endParaRPr sz="1400" b="1">
              <a:solidFill>
                <a:srgbClr val="414141"/>
              </a:solidFill>
              <a:latin typeface="Roboto"/>
              <a:ea typeface="Roboto"/>
              <a:cs typeface="Roboto"/>
              <a:sym typeface="Roboto"/>
            </a:endParaRPr>
          </a:p>
          <a:p>
            <a:pPr marL="0" lvl="0" indent="0" algn="l" rtl="0">
              <a:lnSpc>
                <a:spcPct val="115000"/>
              </a:lnSpc>
              <a:spcBef>
                <a:spcPts val="1600"/>
              </a:spcBef>
              <a:spcAft>
                <a:spcPts val="0"/>
              </a:spcAft>
              <a:buClr>
                <a:schemeClr val="dk1"/>
              </a:buClr>
              <a:buSzPts val="1100"/>
              <a:buFont typeface="Arial"/>
              <a:buNone/>
            </a:pPr>
            <a:r>
              <a:rPr lang="en" sz="1400">
                <a:solidFill>
                  <a:srgbClr val="414141"/>
                </a:solidFill>
                <a:latin typeface="Roboto"/>
                <a:ea typeface="Roboto"/>
                <a:cs typeface="Roboto"/>
                <a:sym typeface="Roboto"/>
              </a:rPr>
              <a:t>A nyertesé: 11.6%. Ez 40.6%-os konverziós arány javulás!</a:t>
            </a:r>
            <a:endParaRPr sz="1400">
              <a:solidFill>
                <a:srgbClr val="414141"/>
              </a:solidFill>
              <a:latin typeface="Roboto"/>
              <a:ea typeface="Roboto"/>
              <a:cs typeface="Roboto"/>
              <a:sym typeface="Roboto"/>
            </a:endParaRPr>
          </a:p>
          <a:p>
            <a:pPr marL="0" lvl="0" indent="0" algn="l" rtl="0">
              <a:lnSpc>
                <a:spcPct val="115000"/>
              </a:lnSpc>
              <a:spcBef>
                <a:spcPts val="1600"/>
              </a:spcBef>
              <a:spcAft>
                <a:spcPts val="0"/>
              </a:spcAft>
              <a:buClr>
                <a:schemeClr val="dk1"/>
              </a:buClr>
              <a:buSzPts val="1100"/>
              <a:buFont typeface="Arial"/>
              <a:buNone/>
            </a:pPr>
            <a:r>
              <a:rPr lang="en" sz="1400">
                <a:solidFill>
                  <a:srgbClr val="414141"/>
                </a:solidFill>
                <a:latin typeface="Roboto"/>
                <a:ea typeface="Roboto"/>
                <a:cs typeface="Roboto"/>
                <a:sym typeface="Roboto"/>
              </a:rPr>
              <a:t>Nagyjából 10 M feliratkozó volt a kampány során. Ha az eredeti verziónál maradunk, kb. 7.1 M lett volna. Így tehát több, mint 2.8 M feliratkozó köszönhető annak, hogy időben váltottak a nyertes verzióra.</a:t>
            </a:r>
            <a:endParaRPr sz="1400">
              <a:solidFill>
                <a:srgbClr val="414141"/>
              </a:solidFill>
              <a:latin typeface="Roboto"/>
              <a:ea typeface="Roboto"/>
              <a:cs typeface="Roboto"/>
              <a:sym typeface="Roboto"/>
            </a:endParaRPr>
          </a:p>
          <a:p>
            <a:pPr marL="0" lvl="0" indent="0" algn="l" rtl="0">
              <a:lnSpc>
                <a:spcPct val="115000"/>
              </a:lnSpc>
              <a:spcBef>
                <a:spcPts val="1600"/>
              </a:spcBef>
              <a:spcAft>
                <a:spcPts val="0"/>
              </a:spcAft>
              <a:buClr>
                <a:schemeClr val="dk1"/>
              </a:buClr>
              <a:buSzPts val="1100"/>
              <a:buFont typeface="Arial"/>
              <a:buNone/>
            </a:pPr>
            <a:r>
              <a:rPr lang="en" sz="1400">
                <a:solidFill>
                  <a:srgbClr val="414141"/>
                </a:solidFill>
                <a:latin typeface="Roboto"/>
                <a:ea typeface="Roboto"/>
                <a:cs typeface="Roboto"/>
                <a:sym typeface="Roboto"/>
              </a:rPr>
              <a:t>A feliratkozók általában 10%-a jelentkezik önkéntesnek. Így tehát 288 ezer további önkéntest köszönhettek a nyertes variációnak.</a:t>
            </a:r>
            <a:endParaRPr sz="1400">
              <a:solidFill>
                <a:srgbClr val="414141"/>
              </a:solidFill>
              <a:latin typeface="Roboto"/>
              <a:ea typeface="Roboto"/>
              <a:cs typeface="Roboto"/>
              <a:sym typeface="Roboto"/>
            </a:endParaRPr>
          </a:p>
          <a:p>
            <a:pPr marL="0" lvl="0" indent="0" algn="l" rtl="0">
              <a:lnSpc>
                <a:spcPct val="115000"/>
              </a:lnSpc>
              <a:spcBef>
                <a:spcPts val="1600"/>
              </a:spcBef>
              <a:spcAft>
                <a:spcPts val="0"/>
              </a:spcAft>
              <a:buClr>
                <a:schemeClr val="dk1"/>
              </a:buClr>
              <a:buSzPts val="1100"/>
              <a:buFont typeface="Arial"/>
              <a:buNone/>
            </a:pPr>
            <a:r>
              <a:rPr lang="en" sz="1400">
                <a:solidFill>
                  <a:srgbClr val="414141"/>
                </a:solidFill>
                <a:latin typeface="Roboto"/>
                <a:ea typeface="Roboto"/>
                <a:cs typeface="Roboto"/>
                <a:sym typeface="Roboto"/>
              </a:rPr>
              <a:t>Egy feliratkozó átlagosan 21 USD donációt adott. Vagyis +60 millió USD donáció köszönhető a teszt 2.8 M hozzáadott feliratkozójának.</a:t>
            </a:r>
            <a:endParaRPr sz="1400">
              <a:solidFill>
                <a:srgbClr val="414141"/>
              </a:solidFill>
              <a:latin typeface="Roboto"/>
              <a:ea typeface="Roboto"/>
              <a:cs typeface="Roboto"/>
              <a:sym typeface="Roboto"/>
            </a:endParaRPr>
          </a:p>
          <a:p>
            <a:pPr marL="0" lvl="0" indent="0" algn="l" rtl="0">
              <a:spcBef>
                <a:spcPts val="1600"/>
              </a:spcBef>
              <a:spcAft>
                <a:spcPts val="0"/>
              </a:spcAft>
              <a:buNone/>
            </a:pPr>
            <a:endParaRPr/>
          </a:p>
        </p:txBody>
      </p:sp>
    </p:spTree>
    <p:extLst>
      <p:ext uri="{BB962C8B-B14F-4D97-AF65-F5344CB8AC3E}">
        <p14:creationId xmlns:p14="http://schemas.microsoft.com/office/powerpoint/2010/main" val="1553454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dirty="0" smtClean="0">
                <a:solidFill>
                  <a:srgbClr val="414141"/>
                </a:solidFill>
                <a:latin typeface="Roboto"/>
                <a:ea typeface="Roboto"/>
                <a:cs typeface="Roboto"/>
                <a:sym typeface="Roboto"/>
              </a:rPr>
              <a:t>studies show that just one in seven A/B tests is a winning one</a:t>
            </a:r>
            <a:endParaRPr lang="en" dirty="0" smtClean="0"/>
          </a:p>
          <a:p>
            <a:endParaRPr lang="en-US" dirty="0"/>
          </a:p>
        </p:txBody>
      </p:sp>
      <p:sp>
        <p:nvSpPr>
          <p:cNvPr id="4" name="Slide Number Placeholder 3"/>
          <p:cNvSpPr>
            <a:spLocks noGrp="1"/>
          </p:cNvSpPr>
          <p:nvPr>
            <p:ph type="sldNum" sz="quarter" idx="10"/>
          </p:nvPr>
        </p:nvSpPr>
        <p:spPr/>
        <p:txBody>
          <a:bodyPr/>
          <a:lstStyle/>
          <a:p>
            <a:fld id="{F7DA01E8-A210-4CA9-82D2-F20A8322CA80}" type="slidenum">
              <a:rPr lang="hu-HU" smtClean="0"/>
              <a:t>3</a:t>
            </a:fld>
            <a:endParaRPr lang="hu-HU"/>
          </a:p>
        </p:txBody>
      </p:sp>
    </p:spTree>
    <p:extLst>
      <p:ext uri="{BB962C8B-B14F-4D97-AF65-F5344CB8AC3E}">
        <p14:creationId xmlns:p14="http://schemas.microsoft.com/office/powerpoint/2010/main" val="1233408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 sz="1200" dirty="0" smtClean="0">
                <a:solidFill>
                  <a:srgbClr val="5D6769"/>
                </a:solidFill>
                <a:highlight>
                  <a:srgbClr val="FFFFFF"/>
                </a:highlight>
              </a:rPr>
              <a:t>1998-ban Jeff </a:t>
            </a:r>
            <a:r>
              <a:rPr lang="en" sz="1200" dirty="0" err="1" smtClean="0">
                <a:solidFill>
                  <a:srgbClr val="5D6769"/>
                </a:solidFill>
                <a:highlight>
                  <a:srgbClr val="FFFFFF"/>
                </a:highlight>
              </a:rPr>
              <a:t>Bezosnak</a:t>
            </a:r>
            <a:r>
              <a:rPr lang="en" sz="1200" dirty="0" smtClean="0">
                <a:solidFill>
                  <a:srgbClr val="5D6769"/>
                </a:solidFill>
                <a:highlight>
                  <a:srgbClr val="FFFFFF"/>
                </a:highlight>
              </a:rPr>
              <a:t> </a:t>
            </a:r>
            <a:r>
              <a:rPr lang="en" sz="1200" u="sng" dirty="0" smtClean="0">
                <a:solidFill>
                  <a:srgbClr val="5D6769"/>
                </a:solidFill>
                <a:highlight>
                  <a:srgbClr val="FFFFFF"/>
                </a:highlight>
              </a:rPr>
              <a:t>volt</a:t>
            </a:r>
            <a:r>
              <a:rPr lang="en" sz="1200" dirty="0" smtClean="0">
                <a:solidFill>
                  <a:srgbClr val="5D6769"/>
                </a:solidFill>
                <a:highlight>
                  <a:srgbClr val="FFFFFF"/>
                </a:highlight>
              </a:rPr>
              <a:t> </a:t>
            </a:r>
            <a:r>
              <a:rPr lang="en" sz="1200" dirty="0" err="1" smtClean="0">
                <a:solidFill>
                  <a:srgbClr val="5D6769"/>
                </a:solidFill>
                <a:highlight>
                  <a:srgbClr val="FFFFFF"/>
                </a:highlight>
              </a:rPr>
              <a:t>egy</a:t>
            </a:r>
            <a:r>
              <a:rPr lang="en" sz="1200" dirty="0" smtClean="0">
                <a:solidFill>
                  <a:srgbClr val="5D6769"/>
                </a:solidFill>
                <a:highlight>
                  <a:srgbClr val="FFFFFF"/>
                </a:highlight>
              </a:rPr>
              <a:t> </a:t>
            </a:r>
            <a:r>
              <a:rPr lang="en" sz="1200" dirty="0" err="1" smtClean="0">
                <a:solidFill>
                  <a:srgbClr val="5D6769"/>
                </a:solidFill>
                <a:highlight>
                  <a:srgbClr val="FFFFFF"/>
                </a:highlight>
              </a:rPr>
              <a:t>elképzelése</a:t>
            </a:r>
            <a:r>
              <a:rPr lang="en" sz="1200" dirty="0" smtClean="0">
                <a:solidFill>
                  <a:srgbClr val="5D6769"/>
                </a:solidFill>
                <a:highlight>
                  <a:srgbClr val="FFFFFF"/>
                </a:highlight>
              </a:rPr>
              <a:t> </a:t>
            </a:r>
            <a:r>
              <a:rPr lang="en" sz="1200" dirty="0" err="1" smtClean="0">
                <a:solidFill>
                  <a:srgbClr val="5D6769"/>
                </a:solidFill>
                <a:highlight>
                  <a:srgbClr val="FFFFFF"/>
                </a:highlight>
              </a:rPr>
              <a:t>az</a:t>
            </a:r>
            <a:r>
              <a:rPr lang="en" sz="1200" dirty="0" smtClean="0">
                <a:solidFill>
                  <a:srgbClr val="5D6769"/>
                </a:solidFill>
                <a:highlight>
                  <a:srgbClr val="FFFFFF"/>
                </a:highlight>
              </a:rPr>
              <a:t> </a:t>
            </a:r>
            <a:r>
              <a:rPr lang="en" sz="1200" dirty="0" err="1" smtClean="0">
                <a:solidFill>
                  <a:srgbClr val="5D6769"/>
                </a:solidFill>
                <a:highlight>
                  <a:srgbClr val="FFFFFF"/>
                </a:highlight>
              </a:rPr>
              <a:t>internetről</a:t>
            </a:r>
            <a:r>
              <a:rPr lang="en" sz="1200" dirty="0" smtClean="0">
                <a:solidFill>
                  <a:srgbClr val="5D6769"/>
                </a:solidFill>
                <a:highlight>
                  <a:srgbClr val="FFFFFF"/>
                </a:highlight>
              </a:rPr>
              <a:t>. </a:t>
            </a:r>
            <a:r>
              <a:rPr lang="en" sz="1200" dirty="0" err="1" smtClean="0">
                <a:solidFill>
                  <a:srgbClr val="5D6769"/>
                </a:solidFill>
                <a:highlight>
                  <a:srgbClr val="FFFFFF"/>
                </a:highlight>
              </a:rPr>
              <a:t>Abban</a:t>
            </a:r>
            <a:r>
              <a:rPr lang="en" sz="1200" dirty="0" smtClean="0">
                <a:solidFill>
                  <a:srgbClr val="5D6769"/>
                </a:solidFill>
                <a:highlight>
                  <a:srgbClr val="FFFFFF"/>
                </a:highlight>
              </a:rPr>
              <a:t> </a:t>
            </a:r>
            <a:r>
              <a:rPr lang="en" sz="1200" dirty="0" err="1" smtClean="0">
                <a:solidFill>
                  <a:srgbClr val="5D6769"/>
                </a:solidFill>
                <a:highlight>
                  <a:srgbClr val="FFFFFF"/>
                </a:highlight>
              </a:rPr>
              <a:t>az</a:t>
            </a:r>
            <a:r>
              <a:rPr lang="en" sz="1200" dirty="0" smtClean="0">
                <a:solidFill>
                  <a:srgbClr val="5D6769"/>
                </a:solidFill>
                <a:highlight>
                  <a:srgbClr val="FFFFFF"/>
                </a:highlight>
              </a:rPr>
              <a:t> </a:t>
            </a:r>
            <a:r>
              <a:rPr lang="en" sz="1200" dirty="0" err="1" smtClean="0">
                <a:solidFill>
                  <a:srgbClr val="5D6769"/>
                </a:solidFill>
                <a:highlight>
                  <a:srgbClr val="FFFFFF"/>
                </a:highlight>
              </a:rPr>
              <a:t>időben</a:t>
            </a:r>
            <a:r>
              <a:rPr lang="en" sz="1200" dirty="0" smtClean="0">
                <a:solidFill>
                  <a:srgbClr val="5D6769"/>
                </a:solidFill>
                <a:highlight>
                  <a:srgbClr val="FFFFFF"/>
                </a:highlight>
              </a:rPr>
              <a:t> </a:t>
            </a:r>
            <a:r>
              <a:rPr lang="en" sz="1200" dirty="0" err="1" smtClean="0">
                <a:solidFill>
                  <a:srgbClr val="5D6769"/>
                </a:solidFill>
                <a:highlight>
                  <a:srgbClr val="FFFFFF"/>
                </a:highlight>
              </a:rPr>
              <a:t>négy</a:t>
            </a:r>
            <a:r>
              <a:rPr lang="en" sz="1200" dirty="0" smtClean="0">
                <a:solidFill>
                  <a:srgbClr val="5D6769"/>
                </a:solidFill>
                <a:highlight>
                  <a:srgbClr val="FFFFFF"/>
                </a:highlight>
              </a:rPr>
              <a:t> </a:t>
            </a:r>
            <a:r>
              <a:rPr lang="en" sz="1200" dirty="0" err="1" smtClean="0">
                <a:solidFill>
                  <a:srgbClr val="5D6769"/>
                </a:solidFill>
                <a:highlight>
                  <a:srgbClr val="FFFFFF"/>
                </a:highlight>
              </a:rPr>
              <a:t>éve</a:t>
            </a:r>
            <a:r>
              <a:rPr lang="en" sz="1200" dirty="0" smtClean="0">
                <a:solidFill>
                  <a:srgbClr val="5D6769"/>
                </a:solidFill>
                <a:highlight>
                  <a:srgbClr val="FFFFFF"/>
                </a:highlight>
              </a:rPr>
              <a:t> </a:t>
            </a:r>
            <a:r>
              <a:rPr lang="en" sz="1200" dirty="0" err="1" smtClean="0">
                <a:solidFill>
                  <a:srgbClr val="5D6769"/>
                </a:solidFill>
                <a:highlight>
                  <a:srgbClr val="FFFFFF"/>
                </a:highlight>
              </a:rPr>
              <a:t>építette</a:t>
            </a:r>
            <a:r>
              <a:rPr lang="en" sz="1200" dirty="0" smtClean="0">
                <a:solidFill>
                  <a:srgbClr val="5D6769"/>
                </a:solidFill>
                <a:highlight>
                  <a:srgbClr val="FFFFFF"/>
                </a:highlight>
              </a:rPr>
              <a:t> </a:t>
            </a:r>
            <a:r>
              <a:rPr lang="en" sz="1200" dirty="0" err="1" smtClean="0">
                <a:solidFill>
                  <a:srgbClr val="5D6769"/>
                </a:solidFill>
                <a:highlight>
                  <a:srgbClr val="FFFFFF"/>
                </a:highlight>
              </a:rPr>
              <a:t>már</a:t>
            </a:r>
            <a:r>
              <a:rPr lang="en" sz="1200" dirty="0" smtClean="0">
                <a:solidFill>
                  <a:srgbClr val="5D6769"/>
                </a:solidFill>
                <a:highlight>
                  <a:srgbClr val="FFFFFF"/>
                </a:highlight>
              </a:rPr>
              <a:t> </a:t>
            </a:r>
            <a:r>
              <a:rPr lang="en" sz="1200" dirty="0" err="1" smtClean="0">
                <a:solidFill>
                  <a:srgbClr val="5D6769"/>
                </a:solidFill>
                <a:highlight>
                  <a:srgbClr val="FFFFFF"/>
                </a:highlight>
              </a:rPr>
              <a:t>az</a:t>
            </a:r>
            <a:r>
              <a:rPr lang="en" sz="1200" dirty="0" smtClean="0">
                <a:solidFill>
                  <a:srgbClr val="5D6769"/>
                </a:solidFill>
                <a:highlight>
                  <a:srgbClr val="FFFFFF"/>
                </a:highlight>
              </a:rPr>
              <a:t> </a:t>
            </a:r>
            <a:r>
              <a:rPr lang="en" sz="1200" dirty="0" err="1" smtClean="0">
                <a:solidFill>
                  <a:srgbClr val="5D6769"/>
                </a:solidFill>
                <a:highlight>
                  <a:srgbClr val="FFFFFF"/>
                </a:highlight>
              </a:rPr>
              <a:t>Amazont</a:t>
            </a:r>
            <a:r>
              <a:rPr lang="en" sz="1200" dirty="0" smtClean="0">
                <a:solidFill>
                  <a:srgbClr val="5D6769"/>
                </a:solidFill>
                <a:highlight>
                  <a:srgbClr val="FFFFFF"/>
                </a:highlight>
              </a:rPr>
              <a:t>. A </a:t>
            </a:r>
            <a:r>
              <a:rPr lang="en" sz="1200" dirty="0" err="1" smtClean="0">
                <a:solidFill>
                  <a:srgbClr val="5D6769"/>
                </a:solidFill>
                <a:highlight>
                  <a:srgbClr val="FFFFFF"/>
                </a:highlight>
              </a:rPr>
              <a:t>könyvek</a:t>
            </a:r>
            <a:r>
              <a:rPr lang="en" sz="1200" dirty="0" smtClean="0">
                <a:solidFill>
                  <a:srgbClr val="5D6769"/>
                </a:solidFill>
                <a:highlight>
                  <a:srgbClr val="FFFFFF"/>
                </a:highlight>
              </a:rPr>
              <a:t> </a:t>
            </a:r>
            <a:r>
              <a:rPr lang="en" sz="1200" dirty="0" err="1" smtClean="0">
                <a:solidFill>
                  <a:srgbClr val="5D6769"/>
                </a:solidFill>
                <a:highlight>
                  <a:srgbClr val="FFFFFF"/>
                </a:highlight>
              </a:rPr>
              <a:t>és</a:t>
            </a:r>
            <a:r>
              <a:rPr lang="en" sz="1200" dirty="0" smtClean="0">
                <a:solidFill>
                  <a:srgbClr val="5D6769"/>
                </a:solidFill>
                <a:highlight>
                  <a:srgbClr val="FFFFFF"/>
                </a:highlight>
              </a:rPr>
              <a:t> a </a:t>
            </a:r>
            <a:r>
              <a:rPr lang="en" sz="1200" dirty="0" err="1" smtClean="0">
                <a:solidFill>
                  <a:srgbClr val="5D6769"/>
                </a:solidFill>
                <a:highlight>
                  <a:srgbClr val="FFFFFF"/>
                </a:highlight>
              </a:rPr>
              <a:t>zenék</a:t>
            </a:r>
            <a:r>
              <a:rPr lang="en" sz="1200" dirty="0" smtClean="0">
                <a:solidFill>
                  <a:srgbClr val="5D6769"/>
                </a:solidFill>
                <a:highlight>
                  <a:srgbClr val="FFFFFF"/>
                </a:highlight>
              </a:rPr>
              <a:t> </a:t>
            </a:r>
            <a:r>
              <a:rPr lang="en" sz="1200" dirty="0" err="1" smtClean="0">
                <a:solidFill>
                  <a:srgbClr val="5D6769"/>
                </a:solidFill>
                <a:highlight>
                  <a:srgbClr val="FFFFFF"/>
                </a:highlight>
              </a:rPr>
              <a:t>óriási</a:t>
            </a:r>
            <a:r>
              <a:rPr lang="en" sz="1200" dirty="0" smtClean="0">
                <a:solidFill>
                  <a:srgbClr val="5D6769"/>
                </a:solidFill>
                <a:highlight>
                  <a:srgbClr val="FFFFFF"/>
                </a:highlight>
              </a:rPr>
              <a:t> </a:t>
            </a:r>
            <a:r>
              <a:rPr lang="en" sz="1200" dirty="0" err="1" smtClean="0">
                <a:solidFill>
                  <a:srgbClr val="5D6769"/>
                </a:solidFill>
                <a:highlight>
                  <a:srgbClr val="FFFFFF"/>
                </a:highlight>
              </a:rPr>
              <a:t>internetes</a:t>
            </a:r>
            <a:r>
              <a:rPr lang="en" sz="1200" dirty="0" smtClean="0">
                <a:solidFill>
                  <a:srgbClr val="5D6769"/>
                </a:solidFill>
                <a:highlight>
                  <a:srgbClr val="FFFFFF"/>
                </a:highlight>
              </a:rPr>
              <a:t> </a:t>
            </a:r>
            <a:r>
              <a:rPr lang="en" sz="1200" dirty="0" err="1" smtClean="0">
                <a:solidFill>
                  <a:srgbClr val="5D6769"/>
                </a:solidFill>
                <a:highlight>
                  <a:srgbClr val="FFFFFF"/>
                </a:highlight>
              </a:rPr>
              <a:t>vásárhelyévé</a:t>
            </a:r>
            <a:r>
              <a:rPr lang="en" sz="1200" dirty="0" smtClean="0">
                <a:solidFill>
                  <a:srgbClr val="5D6769"/>
                </a:solidFill>
                <a:highlight>
                  <a:srgbClr val="FFFFFF"/>
                </a:highlight>
              </a:rPr>
              <a:t> </a:t>
            </a:r>
            <a:r>
              <a:rPr lang="en" sz="1200" dirty="0" err="1" smtClean="0">
                <a:solidFill>
                  <a:srgbClr val="5D6769"/>
                </a:solidFill>
                <a:highlight>
                  <a:srgbClr val="FFFFFF"/>
                </a:highlight>
              </a:rPr>
              <a:t>kezdett</a:t>
            </a:r>
            <a:r>
              <a:rPr lang="en" sz="1200" dirty="0" smtClean="0">
                <a:solidFill>
                  <a:srgbClr val="5D6769"/>
                </a:solidFill>
                <a:highlight>
                  <a:srgbClr val="FFFFFF"/>
                </a:highlight>
              </a:rPr>
              <a:t> </a:t>
            </a:r>
            <a:r>
              <a:rPr lang="en" sz="1200" dirty="0" err="1" smtClean="0">
                <a:solidFill>
                  <a:srgbClr val="5D6769"/>
                </a:solidFill>
                <a:highlight>
                  <a:srgbClr val="FFFFFF"/>
                </a:highlight>
              </a:rPr>
              <a:t>válni</a:t>
            </a:r>
            <a:r>
              <a:rPr lang="en" sz="1200" dirty="0" smtClean="0">
                <a:solidFill>
                  <a:srgbClr val="5D6769"/>
                </a:solidFill>
                <a:highlight>
                  <a:srgbClr val="FFFFFF"/>
                </a:highlight>
              </a:rPr>
              <a:t>. A Washington Post </a:t>
            </a:r>
            <a:r>
              <a:rPr lang="en" sz="1200" dirty="0" err="1" smtClean="0">
                <a:solidFill>
                  <a:srgbClr val="5D6769"/>
                </a:solidFill>
                <a:highlight>
                  <a:srgbClr val="FFFFFF"/>
                </a:highlight>
              </a:rPr>
              <a:t>interjújában</a:t>
            </a:r>
            <a:r>
              <a:rPr lang="en" sz="1200" dirty="0" smtClean="0">
                <a:solidFill>
                  <a:srgbClr val="5D6769"/>
                </a:solidFill>
                <a:highlight>
                  <a:srgbClr val="FFFFFF"/>
                </a:highlight>
              </a:rPr>
              <a:t> </a:t>
            </a:r>
            <a:r>
              <a:rPr lang="en" sz="1200" dirty="0" err="1" smtClean="0">
                <a:solidFill>
                  <a:srgbClr val="5D6769"/>
                </a:solidFill>
                <a:highlight>
                  <a:srgbClr val="FFFFFF"/>
                </a:highlight>
              </a:rPr>
              <a:t>ebben</a:t>
            </a:r>
            <a:r>
              <a:rPr lang="en" sz="1200" dirty="0" smtClean="0">
                <a:solidFill>
                  <a:srgbClr val="5D6769"/>
                </a:solidFill>
                <a:highlight>
                  <a:srgbClr val="FFFFFF"/>
                </a:highlight>
              </a:rPr>
              <a:t> </a:t>
            </a:r>
            <a:r>
              <a:rPr lang="en" sz="1200" dirty="0" err="1" smtClean="0">
                <a:solidFill>
                  <a:srgbClr val="5D6769"/>
                </a:solidFill>
                <a:highlight>
                  <a:srgbClr val="FFFFFF"/>
                </a:highlight>
              </a:rPr>
              <a:t>az</a:t>
            </a:r>
            <a:r>
              <a:rPr lang="en" sz="1200" dirty="0" smtClean="0">
                <a:solidFill>
                  <a:srgbClr val="5D6769"/>
                </a:solidFill>
                <a:highlight>
                  <a:srgbClr val="FFFFFF"/>
                </a:highlight>
              </a:rPr>
              <a:t> </a:t>
            </a:r>
            <a:r>
              <a:rPr lang="en" sz="1200" dirty="0" err="1" smtClean="0">
                <a:solidFill>
                  <a:srgbClr val="5D6769"/>
                </a:solidFill>
                <a:highlight>
                  <a:srgbClr val="FFFFFF"/>
                </a:highlight>
              </a:rPr>
              <a:t>évben</a:t>
            </a:r>
            <a:r>
              <a:rPr lang="en" sz="1200" dirty="0" smtClean="0">
                <a:solidFill>
                  <a:srgbClr val="5D6769"/>
                </a:solidFill>
                <a:highlight>
                  <a:srgbClr val="FFFFFF"/>
                </a:highlight>
              </a:rPr>
              <a:t> Bezos </a:t>
            </a:r>
            <a:r>
              <a:rPr lang="en" sz="1200" dirty="0" err="1" smtClean="0">
                <a:solidFill>
                  <a:srgbClr val="5D6769"/>
                </a:solidFill>
                <a:highlight>
                  <a:srgbClr val="FFFFFF"/>
                </a:highlight>
              </a:rPr>
              <a:t>egy</a:t>
            </a:r>
            <a:r>
              <a:rPr lang="en" sz="1200" dirty="0" smtClean="0">
                <a:solidFill>
                  <a:srgbClr val="5D6769"/>
                </a:solidFill>
                <a:highlight>
                  <a:srgbClr val="FFFFFF"/>
                </a:highlight>
              </a:rPr>
              <a:t> </a:t>
            </a:r>
            <a:r>
              <a:rPr lang="en" sz="1200" dirty="0" err="1" smtClean="0">
                <a:solidFill>
                  <a:srgbClr val="5D6769"/>
                </a:solidFill>
                <a:highlight>
                  <a:srgbClr val="FFFFFF"/>
                </a:highlight>
              </a:rPr>
              <a:t>látomásszerű</a:t>
            </a:r>
            <a:r>
              <a:rPr lang="en" sz="1200" dirty="0" smtClean="0">
                <a:solidFill>
                  <a:srgbClr val="5D6769"/>
                </a:solidFill>
                <a:highlight>
                  <a:srgbClr val="FFFFFF"/>
                </a:highlight>
              </a:rPr>
              <a:t> </a:t>
            </a:r>
            <a:r>
              <a:rPr lang="en" sz="1200" dirty="0" err="1" smtClean="0">
                <a:solidFill>
                  <a:srgbClr val="5D6769"/>
                </a:solidFill>
                <a:highlight>
                  <a:srgbClr val="FFFFFF"/>
                </a:highlight>
              </a:rPr>
              <a:t>kijelentést</a:t>
            </a:r>
            <a:r>
              <a:rPr lang="en" sz="1200" dirty="0" smtClean="0">
                <a:solidFill>
                  <a:srgbClr val="5D6769"/>
                </a:solidFill>
                <a:highlight>
                  <a:srgbClr val="FFFFFF"/>
                </a:highlight>
              </a:rPr>
              <a:t> </a:t>
            </a:r>
            <a:r>
              <a:rPr lang="en" sz="1200" dirty="0" err="1" smtClean="0">
                <a:solidFill>
                  <a:srgbClr val="5D6769"/>
                </a:solidFill>
                <a:highlight>
                  <a:srgbClr val="FFFFFF"/>
                </a:highlight>
              </a:rPr>
              <a:t>tett</a:t>
            </a:r>
            <a:r>
              <a:rPr lang="en" sz="1200" dirty="0" smtClean="0">
                <a:solidFill>
                  <a:srgbClr val="5D6769"/>
                </a:solidFill>
                <a:highlight>
                  <a:srgbClr val="FFFFFF"/>
                </a:highlight>
              </a:rPr>
              <a:t> a </a:t>
            </a:r>
            <a:r>
              <a:rPr lang="en" sz="1200" dirty="0" err="1" smtClean="0">
                <a:solidFill>
                  <a:srgbClr val="5D6769"/>
                </a:solidFill>
                <a:highlight>
                  <a:srgbClr val="FFFFFF"/>
                </a:highlight>
              </a:rPr>
              <a:t>webről</a:t>
            </a:r>
            <a:r>
              <a:rPr lang="en" sz="1200" dirty="0" smtClean="0">
                <a:solidFill>
                  <a:srgbClr val="5D6769"/>
                </a:solidFill>
                <a:highlight>
                  <a:srgbClr val="FFFFFF"/>
                </a:highlight>
              </a:rPr>
              <a:t>. "Ha 4,5 </a:t>
            </a:r>
            <a:r>
              <a:rPr lang="en" sz="1200" dirty="0" err="1" smtClean="0">
                <a:solidFill>
                  <a:srgbClr val="5D6769"/>
                </a:solidFill>
                <a:highlight>
                  <a:srgbClr val="FFFFFF"/>
                </a:highlight>
              </a:rPr>
              <a:t>millió</a:t>
            </a:r>
            <a:r>
              <a:rPr lang="en" sz="1200" dirty="0" smtClean="0">
                <a:solidFill>
                  <a:srgbClr val="5D6769"/>
                </a:solidFill>
                <a:highlight>
                  <a:srgbClr val="FFFFFF"/>
                </a:highlight>
              </a:rPr>
              <a:t> </a:t>
            </a:r>
            <a:r>
              <a:rPr lang="en" sz="1200" dirty="0" err="1" smtClean="0">
                <a:solidFill>
                  <a:srgbClr val="5D6769"/>
                </a:solidFill>
                <a:highlight>
                  <a:srgbClr val="FFFFFF"/>
                </a:highlight>
              </a:rPr>
              <a:t>ügyfelünk</a:t>
            </a:r>
            <a:r>
              <a:rPr lang="en" sz="1200" dirty="0" smtClean="0">
                <a:solidFill>
                  <a:srgbClr val="5D6769"/>
                </a:solidFill>
                <a:highlight>
                  <a:srgbClr val="FFFFFF"/>
                </a:highlight>
              </a:rPr>
              <a:t> </a:t>
            </a:r>
            <a:r>
              <a:rPr lang="en" sz="1200" dirty="0" err="1" smtClean="0">
                <a:solidFill>
                  <a:srgbClr val="5D6769"/>
                </a:solidFill>
                <a:highlight>
                  <a:srgbClr val="FFFFFF"/>
                </a:highlight>
              </a:rPr>
              <a:t>lenne</a:t>
            </a:r>
            <a:r>
              <a:rPr lang="en" sz="1200" dirty="0" smtClean="0">
                <a:solidFill>
                  <a:srgbClr val="5D6769"/>
                </a:solidFill>
                <a:highlight>
                  <a:srgbClr val="FFFFFF"/>
                </a:highlight>
              </a:rPr>
              <a:t>, </a:t>
            </a:r>
            <a:r>
              <a:rPr lang="en" sz="1200" dirty="0" err="1" smtClean="0">
                <a:solidFill>
                  <a:srgbClr val="5D6769"/>
                </a:solidFill>
                <a:highlight>
                  <a:srgbClr val="FFFFFF"/>
                </a:highlight>
              </a:rPr>
              <a:t>nem</a:t>
            </a:r>
            <a:r>
              <a:rPr lang="en" sz="1200" dirty="0" smtClean="0">
                <a:solidFill>
                  <a:srgbClr val="5D6769"/>
                </a:solidFill>
                <a:highlight>
                  <a:srgbClr val="FFFFFF"/>
                </a:highlight>
              </a:rPr>
              <a:t> 1 </a:t>
            </a:r>
            <a:r>
              <a:rPr lang="en" sz="1200" dirty="0" err="1" smtClean="0">
                <a:solidFill>
                  <a:srgbClr val="5D6769"/>
                </a:solidFill>
                <a:highlight>
                  <a:srgbClr val="FFFFFF"/>
                </a:highlight>
              </a:rPr>
              <a:t>áruházunknak</a:t>
            </a:r>
            <a:r>
              <a:rPr lang="en" sz="1200" dirty="0" smtClean="0">
                <a:solidFill>
                  <a:srgbClr val="5D6769"/>
                </a:solidFill>
                <a:highlight>
                  <a:srgbClr val="FFFFFF"/>
                </a:highlight>
              </a:rPr>
              <a:t> </a:t>
            </a:r>
            <a:r>
              <a:rPr lang="en" sz="1200" dirty="0" err="1" smtClean="0">
                <a:solidFill>
                  <a:srgbClr val="5D6769"/>
                </a:solidFill>
                <a:highlight>
                  <a:srgbClr val="FFFFFF"/>
                </a:highlight>
              </a:rPr>
              <a:t>kellene</a:t>
            </a:r>
            <a:r>
              <a:rPr lang="en" sz="1200" dirty="0" smtClean="0">
                <a:solidFill>
                  <a:srgbClr val="5D6769"/>
                </a:solidFill>
                <a:highlight>
                  <a:srgbClr val="FFFFFF"/>
                </a:highlight>
              </a:rPr>
              <a:t> </a:t>
            </a:r>
            <a:r>
              <a:rPr lang="en" sz="1200" dirty="0" err="1" smtClean="0">
                <a:solidFill>
                  <a:srgbClr val="5D6769"/>
                </a:solidFill>
                <a:highlight>
                  <a:srgbClr val="FFFFFF"/>
                </a:highlight>
              </a:rPr>
              <a:t>lennie</a:t>
            </a:r>
            <a:r>
              <a:rPr lang="en" sz="1200" dirty="0" smtClean="0">
                <a:solidFill>
                  <a:srgbClr val="5D6769"/>
                </a:solidFill>
                <a:highlight>
                  <a:srgbClr val="FFFFFF"/>
                </a:highlight>
              </a:rPr>
              <a:t>. 4.5 </a:t>
            </a:r>
            <a:r>
              <a:rPr lang="en" sz="1200" dirty="0" err="1" smtClean="0">
                <a:solidFill>
                  <a:srgbClr val="5D6769"/>
                </a:solidFill>
                <a:highlight>
                  <a:srgbClr val="FFFFFF"/>
                </a:highlight>
              </a:rPr>
              <a:t>millió</a:t>
            </a:r>
            <a:r>
              <a:rPr lang="en" sz="1200" dirty="0" smtClean="0">
                <a:solidFill>
                  <a:srgbClr val="5D6769"/>
                </a:solidFill>
                <a:highlight>
                  <a:srgbClr val="FFFFFF"/>
                </a:highlight>
              </a:rPr>
              <a:t> </a:t>
            </a:r>
            <a:r>
              <a:rPr lang="en" sz="1200" dirty="0" err="1" smtClean="0">
                <a:solidFill>
                  <a:srgbClr val="5D6769"/>
                </a:solidFill>
                <a:highlight>
                  <a:srgbClr val="FFFFFF"/>
                </a:highlight>
              </a:rPr>
              <a:t>áruházunknak</a:t>
            </a:r>
            <a:r>
              <a:rPr lang="en" sz="1200" dirty="0" smtClean="0">
                <a:solidFill>
                  <a:srgbClr val="5D6769"/>
                </a:solidFill>
                <a:highlight>
                  <a:srgbClr val="FFFFFF"/>
                </a:highlight>
              </a:rPr>
              <a:t> </a:t>
            </a:r>
            <a:r>
              <a:rPr lang="en" sz="1200" dirty="0" err="1" smtClean="0">
                <a:solidFill>
                  <a:srgbClr val="5D6769"/>
                </a:solidFill>
                <a:highlight>
                  <a:srgbClr val="FFFFFF"/>
                </a:highlight>
              </a:rPr>
              <a:t>kellene</a:t>
            </a:r>
            <a:r>
              <a:rPr lang="en" sz="1200" dirty="0" smtClean="0">
                <a:solidFill>
                  <a:srgbClr val="5D6769"/>
                </a:solidFill>
                <a:highlight>
                  <a:srgbClr val="FFFFFF"/>
                </a:highlight>
              </a:rPr>
              <a:t> </a:t>
            </a:r>
            <a:r>
              <a:rPr lang="en" sz="1200" dirty="0" err="1" smtClean="0">
                <a:solidFill>
                  <a:srgbClr val="5D6769"/>
                </a:solidFill>
                <a:highlight>
                  <a:srgbClr val="FFFFFF"/>
                </a:highlight>
              </a:rPr>
              <a:t>lennie</a:t>
            </a:r>
            <a:r>
              <a:rPr lang="en" sz="1200" dirty="0" smtClean="0">
                <a:solidFill>
                  <a:srgbClr val="5D6769"/>
                </a:solidFill>
                <a:highlight>
                  <a:srgbClr val="FFFFFF"/>
                </a:highlight>
              </a:rPr>
              <a:t>, "</a:t>
            </a:r>
            <a:r>
              <a:rPr lang="en" sz="1200" dirty="0" err="1" smtClean="0">
                <a:solidFill>
                  <a:srgbClr val="5D6769"/>
                </a:solidFill>
                <a:highlight>
                  <a:srgbClr val="FFFFFF"/>
                </a:highlight>
              </a:rPr>
              <a:t>mondta</a:t>
            </a:r>
            <a:r>
              <a:rPr lang="en" sz="1200" dirty="0" smtClean="0">
                <a:solidFill>
                  <a:srgbClr val="5D6769"/>
                </a:solidFill>
                <a:highlight>
                  <a:srgbClr val="FFFFFF"/>
                </a:highlight>
              </a:rPr>
              <a:t>.</a:t>
            </a:r>
          </a:p>
          <a:p>
            <a:pPr marL="0" lvl="0" indent="0" algn="l" rtl="0">
              <a:spcBef>
                <a:spcPts val="0"/>
              </a:spcBef>
              <a:spcAft>
                <a:spcPts val="0"/>
              </a:spcAft>
              <a:buNone/>
            </a:pPr>
            <a:r>
              <a:rPr lang="en" sz="1200" dirty="0" smtClean="0">
                <a:solidFill>
                  <a:srgbClr val="5D6769"/>
                </a:solidFill>
                <a:highlight>
                  <a:srgbClr val="FFFFFF"/>
                </a:highlight>
              </a:rPr>
              <a:t>-----------------------------------------------------------------------------------------------------------------------------------------------</a:t>
            </a:r>
          </a:p>
          <a:p>
            <a:pPr marL="0" lvl="0" indent="0" algn="l" rtl="0">
              <a:spcBef>
                <a:spcPts val="0"/>
              </a:spcBef>
              <a:spcAft>
                <a:spcPts val="0"/>
              </a:spcAft>
              <a:buNone/>
            </a:pPr>
            <a:endParaRPr lang="en" sz="1200" dirty="0" smtClean="0">
              <a:solidFill>
                <a:srgbClr val="5D6769"/>
              </a:solidFill>
              <a:highlight>
                <a:srgbClr val="FFFFFF"/>
              </a:highlight>
            </a:endParaRPr>
          </a:p>
          <a:p>
            <a:pPr marL="0" lvl="0" indent="0" algn="l" rtl="0">
              <a:spcBef>
                <a:spcPts val="0"/>
              </a:spcBef>
              <a:spcAft>
                <a:spcPts val="0"/>
              </a:spcAft>
              <a:buNone/>
            </a:pPr>
            <a:r>
              <a:rPr lang="en" sz="1200" dirty="0" smtClean="0">
                <a:solidFill>
                  <a:srgbClr val="5D6769"/>
                </a:solidFill>
                <a:highlight>
                  <a:srgbClr val="FFFFFF"/>
                </a:highlight>
              </a:rPr>
              <a:t>In 1998, Jeff Bezos had a vision for the Internet. At that time he was four years into building Amazon. It was taking off as a humongous online emporium of books and music. In an </a:t>
            </a:r>
            <a:r>
              <a:rPr lang="en" sz="1200" u="sng" dirty="0" smtClean="0">
                <a:solidFill>
                  <a:srgbClr val="3594BA"/>
                </a:solidFill>
                <a:highlight>
                  <a:srgbClr val="FFFFFF"/>
                </a:highlight>
                <a:hlinkClick r:id="rId3" invalidUrl="http://www.washingtonpost.com/wp-srv/washtech/daily/nov98/amazon110898.htm Icons book"/>
              </a:rPr>
              <a:t>interview with the Washington Post</a:t>
            </a:r>
            <a:r>
              <a:rPr lang="en" sz="1200" dirty="0" smtClean="0">
                <a:solidFill>
                  <a:srgbClr val="5D6769"/>
                </a:solidFill>
                <a:highlight>
                  <a:srgbClr val="FFFFFF"/>
                </a:highlight>
              </a:rPr>
              <a:t> that year, Bezos made a visionary statement about the web. </a:t>
            </a:r>
            <a:r>
              <a:rPr lang="en" sz="1200" b="1" dirty="0" smtClean="0">
                <a:solidFill>
                  <a:srgbClr val="5D6769"/>
                </a:solidFill>
                <a:highlight>
                  <a:srgbClr val="FFFFFF"/>
                </a:highlight>
              </a:rPr>
              <a:t>“If we have 4.5 million customers, we shouldn’t have one store. We should have 4.5 million stores,”</a:t>
            </a:r>
            <a:r>
              <a:rPr lang="en" sz="1200" dirty="0" smtClean="0">
                <a:solidFill>
                  <a:srgbClr val="5D6769"/>
                </a:solidFill>
                <a:highlight>
                  <a:srgbClr val="FFFFFF"/>
                </a:highlight>
              </a:rPr>
              <a:t> he said.</a:t>
            </a:r>
            <a:endParaRPr lang="en" dirty="0" smtClean="0"/>
          </a:p>
          <a:p>
            <a:endParaRPr lang="en-US" dirty="0"/>
          </a:p>
        </p:txBody>
      </p:sp>
      <p:sp>
        <p:nvSpPr>
          <p:cNvPr id="4" name="Slide Number Placeholder 3"/>
          <p:cNvSpPr>
            <a:spLocks noGrp="1"/>
          </p:cNvSpPr>
          <p:nvPr>
            <p:ph type="sldNum" sz="quarter" idx="10"/>
          </p:nvPr>
        </p:nvSpPr>
        <p:spPr/>
        <p:txBody>
          <a:bodyPr/>
          <a:lstStyle/>
          <a:p>
            <a:fld id="{F7DA01E8-A210-4CA9-82D2-F20A8322CA80}" type="slidenum">
              <a:rPr lang="hu-HU" smtClean="0"/>
              <a:t>4</a:t>
            </a:fld>
            <a:endParaRPr lang="hu-HU"/>
          </a:p>
        </p:txBody>
      </p:sp>
    </p:spTree>
    <p:extLst>
      <p:ext uri="{BB962C8B-B14F-4D97-AF65-F5344CB8AC3E}">
        <p14:creationId xmlns:p14="http://schemas.microsoft.com/office/powerpoint/2010/main" val="1739801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415c9a3bd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415c9a3bd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rgbClr val="808080"/>
                </a:solidFill>
                <a:latin typeface="Proxima Nova"/>
                <a:ea typeface="Proxima Nova"/>
                <a:cs typeface="Proxima Nova"/>
                <a:sym typeface="Proxima Nova"/>
              </a:rPr>
              <a:t>Minél több időt</a:t>
            </a:r>
            <a:r>
              <a:rPr lang="en" sz="1200">
                <a:solidFill>
                  <a:srgbClr val="808080"/>
                </a:solidFill>
                <a:latin typeface="Proxima Nova"/>
                <a:ea typeface="Proxima Nova"/>
                <a:cs typeface="Proxima Nova"/>
                <a:sym typeface="Proxima Nova"/>
              </a:rPr>
              <a:t> vesz igénybe egy teszt mire jelentős eredménnyel jár, annál </a:t>
            </a:r>
            <a:r>
              <a:rPr lang="en" sz="1200" b="1">
                <a:solidFill>
                  <a:srgbClr val="808080"/>
                </a:solidFill>
                <a:latin typeface="Proxima Nova"/>
                <a:ea typeface="Proxima Nova"/>
                <a:cs typeface="Proxima Nova"/>
                <a:sym typeface="Proxima Nova"/>
              </a:rPr>
              <a:t>nagyobb az opportunity cost </a:t>
            </a:r>
            <a:r>
              <a:rPr lang="en" sz="1200">
                <a:solidFill>
                  <a:srgbClr val="808080"/>
                </a:solidFill>
                <a:latin typeface="Proxima Nova"/>
                <a:ea typeface="Proxima Nova"/>
                <a:cs typeface="Proxima Nova"/>
                <a:sym typeface="Proxima Nova"/>
              </a:rPr>
              <a:t>benne a vállalat számára. És minden olyan idő, amelyet </a:t>
            </a:r>
            <a:r>
              <a:rPr lang="en" sz="1200" b="1">
                <a:solidFill>
                  <a:srgbClr val="808080"/>
                </a:solidFill>
                <a:latin typeface="Proxima Nova"/>
                <a:ea typeface="Proxima Nova"/>
                <a:cs typeface="Proxima Nova"/>
                <a:sym typeface="Proxima Nova"/>
              </a:rPr>
              <a:t>tesztelés nélkül</a:t>
            </a:r>
            <a:r>
              <a:rPr lang="en" sz="1200">
                <a:solidFill>
                  <a:srgbClr val="808080"/>
                </a:solidFill>
                <a:latin typeface="Proxima Nova"/>
                <a:ea typeface="Proxima Nova"/>
                <a:cs typeface="Proxima Nova"/>
                <a:sym typeface="Proxima Nova"/>
              </a:rPr>
              <a:t> töltünk vagy a </a:t>
            </a:r>
            <a:r>
              <a:rPr lang="en" sz="1200" b="1">
                <a:solidFill>
                  <a:srgbClr val="808080"/>
                </a:solidFill>
                <a:latin typeface="Proxima Nova"/>
                <a:ea typeface="Proxima Nova"/>
                <a:cs typeface="Proxima Nova"/>
                <a:sym typeface="Proxima Nova"/>
              </a:rPr>
              <a:t>rossz dolgok tesztelésével</a:t>
            </a:r>
            <a:r>
              <a:rPr lang="en" sz="1200">
                <a:solidFill>
                  <a:srgbClr val="808080"/>
                </a:solidFill>
                <a:latin typeface="Proxima Nova"/>
                <a:ea typeface="Proxima Nova"/>
                <a:cs typeface="Proxima Nova"/>
                <a:sym typeface="Proxima Nova"/>
              </a:rPr>
              <a:t>, lényegében </a:t>
            </a:r>
            <a:r>
              <a:rPr lang="en" sz="1200" b="1">
                <a:solidFill>
                  <a:srgbClr val="808080"/>
                </a:solidFill>
                <a:latin typeface="Proxima Nova"/>
                <a:ea typeface="Proxima Nova"/>
                <a:cs typeface="Proxima Nova"/>
                <a:sym typeface="Proxima Nova"/>
              </a:rPr>
              <a:t>elpazarolt idő</a:t>
            </a:r>
            <a:r>
              <a:rPr lang="en" sz="1200">
                <a:solidFill>
                  <a:srgbClr val="808080"/>
                </a:solidFill>
                <a:latin typeface="Proxima Nova"/>
                <a:ea typeface="Proxima Nova"/>
                <a:cs typeface="Proxima Nova"/>
                <a:sym typeface="Proxima Nova"/>
              </a:rPr>
              <a:t>. Dolgozni egy CRO program létrehozásán, majd </a:t>
            </a:r>
            <a:r>
              <a:rPr lang="en" sz="1200" b="1">
                <a:solidFill>
                  <a:srgbClr val="808080"/>
                </a:solidFill>
                <a:latin typeface="Proxima Nova"/>
                <a:ea typeface="Proxima Nova"/>
                <a:cs typeface="Proxima Nova"/>
                <a:sym typeface="Proxima Nova"/>
              </a:rPr>
              <a:t>havonta csupán 1 tesztet futtatni kevés eséllyel fog a kívánt hozammal járni</a:t>
            </a:r>
            <a:r>
              <a:rPr lang="en" sz="1200">
                <a:solidFill>
                  <a:srgbClr val="808080"/>
                </a:solidFill>
                <a:latin typeface="Proxima Nova"/>
                <a:ea typeface="Proxima Nova"/>
                <a:cs typeface="Proxima Nova"/>
                <a:sym typeface="Proxima Nova"/>
              </a:rPr>
              <a:t>.</a:t>
            </a:r>
            <a:endParaRPr sz="1200">
              <a:solidFill>
                <a:srgbClr val="808080"/>
              </a:solidFill>
              <a:latin typeface="Proxima Nova"/>
              <a:ea typeface="Proxima Nova"/>
              <a:cs typeface="Proxima Nova"/>
              <a:sym typeface="Proxima Nova"/>
            </a:endParaRPr>
          </a:p>
          <a:p>
            <a:pPr marL="0" lvl="0" indent="0" algn="l" rtl="0">
              <a:lnSpc>
                <a:spcPct val="115000"/>
              </a:lnSpc>
              <a:spcBef>
                <a:spcPts val="800"/>
              </a:spcBef>
              <a:spcAft>
                <a:spcPts val="0"/>
              </a:spcAft>
              <a:buClr>
                <a:schemeClr val="dk1"/>
              </a:buClr>
              <a:buSzPts val="1100"/>
              <a:buFont typeface="Arial"/>
              <a:buNone/>
            </a:pPr>
            <a:r>
              <a:rPr lang="en" sz="1200">
                <a:solidFill>
                  <a:srgbClr val="808080"/>
                </a:solidFill>
                <a:latin typeface="Proxima Nova"/>
                <a:ea typeface="Proxima Nova"/>
                <a:cs typeface="Proxima Nova"/>
                <a:sym typeface="Proxima Nova"/>
              </a:rPr>
              <a:t>Bármilyen méretű vállalkozás esetében jó az A / B tesztelés egyfajta lean startup mentalitással közelíteni - ez az ismétlődő tesztelésről szól, fel szeretné kutatni és azonosítani a problémáit, gyorsan tesztelni a megoldásokat, elemezni az eredményeket, majd életbe léptetni a változásokat és ismételni előről.</a:t>
            </a:r>
            <a:endParaRPr sz="1200">
              <a:solidFill>
                <a:srgbClr val="808080"/>
              </a:solidFill>
              <a:latin typeface="Proxima Nova"/>
              <a:ea typeface="Proxima Nova"/>
              <a:cs typeface="Proxima Nova"/>
              <a:sym typeface="Proxima Nova"/>
            </a:endParaRPr>
          </a:p>
          <a:p>
            <a:pPr marL="0" lvl="0" indent="0" algn="l" rtl="0">
              <a:lnSpc>
                <a:spcPct val="115000"/>
              </a:lnSpc>
              <a:spcBef>
                <a:spcPts val="800"/>
              </a:spcBef>
              <a:spcAft>
                <a:spcPts val="0"/>
              </a:spcAft>
              <a:buClr>
                <a:schemeClr val="dk1"/>
              </a:buClr>
              <a:buSzPts val="1100"/>
              <a:buFont typeface="Arial"/>
              <a:buNone/>
            </a:pPr>
            <a:r>
              <a:rPr lang="en" sz="1200">
                <a:solidFill>
                  <a:srgbClr val="808080"/>
                </a:solidFill>
                <a:latin typeface="Proxima Nova"/>
                <a:ea typeface="Proxima Nova"/>
                <a:cs typeface="Proxima Nova"/>
                <a:sym typeface="Proxima Nova"/>
              </a:rPr>
              <a:t>PIE framework: Potential - Importance - Ease</a:t>
            </a:r>
            <a:endParaRPr sz="1200">
              <a:solidFill>
                <a:srgbClr val="808080"/>
              </a:solidFill>
              <a:latin typeface="Proxima Nova"/>
              <a:ea typeface="Proxima Nova"/>
              <a:cs typeface="Proxima Nova"/>
              <a:sym typeface="Proxima Nova"/>
            </a:endParaRPr>
          </a:p>
          <a:p>
            <a:pPr marL="0" lvl="0" indent="0" algn="l" rtl="0">
              <a:lnSpc>
                <a:spcPct val="115000"/>
              </a:lnSpc>
              <a:spcBef>
                <a:spcPts val="800"/>
              </a:spcBef>
              <a:spcAft>
                <a:spcPts val="0"/>
              </a:spcAft>
              <a:buClr>
                <a:schemeClr val="dk1"/>
              </a:buClr>
              <a:buSzPts val="1100"/>
              <a:buFont typeface="Arial"/>
              <a:buNone/>
            </a:pPr>
            <a:r>
              <a:rPr lang="en" sz="1200">
                <a:solidFill>
                  <a:srgbClr val="808080"/>
                </a:solidFill>
                <a:latin typeface="Proxima Nova"/>
                <a:ea typeface="Proxima Nova"/>
                <a:cs typeface="Proxima Nova"/>
                <a:sym typeface="Proxima Nova"/>
              </a:rPr>
              <a:t>Statisztikailag bizonyított, hogy </a:t>
            </a:r>
            <a:r>
              <a:rPr lang="en" sz="1200" b="1">
                <a:solidFill>
                  <a:srgbClr val="808080"/>
                </a:solidFill>
                <a:latin typeface="Proxima Nova"/>
                <a:ea typeface="Proxima Nova"/>
                <a:cs typeface="Proxima Nova"/>
                <a:sym typeface="Proxima Nova"/>
              </a:rPr>
              <a:t>az üzleti eredményeket minél kevésbé befolyásoló dolgot tesztelünk, annál hosszabb ideig fog tartani, hogy megbízható eredményt kapjunk</a:t>
            </a:r>
            <a:r>
              <a:rPr lang="en" sz="1200">
                <a:solidFill>
                  <a:srgbClr val="808080"/>
                </a:solidFill>
                <a:latin typeface="Proxima Nova"/>
                <a:ea typeface="Proxima Nova"/>
                <a:cs typeface="Proxima Nova"/>
                <a:sym typeface="Proxima Nova"/>
              </a:rPr>
              <a:t>. Nagyon magas forgalmú weboldalak esetében a kis változtatásoknak is hatalmas hatásuk lehet. És még ha nem is az Amazon forgalmi szintjén mozogsz, akkor az összetett érdekek törvényei azt jelentik, hogy a kis hógolyók idővel nagy nyereséggé állhatnak össze. Például </a:t>
            </a:r>
            <a:r>
              <a:rPr lang="en" sz="1200" b="1">
                <a:solidFill>
                  <a:srgbClr val="808080"/>
                </a:solidFill>
                <a:latin typeface="Proxima Nova"/>
                <a:ea typeface="Proxima Nova"/>
                <a:cs typeface="Proxima Nova"/>
                <a:sym typeface="Proxima Nova"/>
              </a:rPr>
              <a:t>egy havonta 3% -os emelkedés több mint 40% -os javulást eredményezhet egy év során</a:t>
            </a:r>
            <a:r>
              <a:rPr lang="en" sz="1200">
                <a:solidFill>
                  <a:srgbClr val="808080"/>
                </a:solidFill>
                <a:latin typeface="Proxima Nova"/>
                <a:ea typeface="Proxima Nova"/>
                <a:cs typeface="Proxima Nova"/>
                <a:sym typeface="Proxima Nova"/>
              </a:rPr>
              <a:t>. De ne feledjük, hogy minél kisebb a potenciális növekedés, annál hosszabb lesz, amíg statisztikai jelentőséggel nem bíró változást érünk el.</a:t>
            </a:r>
            <a:endParaRPr sz="1200">
              <a:solidFill>
                <a:srgbClr val="808080"/>
              </a:solidFill>
              <a:latin typeface="Proxima Nova"/>
              <a:ea typeface="Proxima Nova"/>
              <a:cs typeface="Proxima Nova"/>
              <a:sym typeface="Proxima Nova"/>
            </a:endParaRPr>
          </a:p>
          <a:p>
            <a:pPr marL="0" lvl="0" indent="0" algn="l" rtl="0">
              <a:lnSpc>
                <a:spcPct val="115000"/>
              </a:lnSpc>
              <a:spcBef>
                <a:spcPts val="800"/>
              </a:spcBef>
              <a:spcAft>
                <a:spcPts val="0"/>
              </a:spcAft>
              <a:buClr>
                <a:schemeClr val="dk1"/>
              </a:buClr>
              <a:buSzPts val="1100"/>
              <a:buFont typeface="Arial"/>
              <a:buNone/>
            </a:pPr>
            <a:r>
              <a:rPr lang="en" sz="1200">
                <a:solidFill>
                  <a:srgbClr val="808080"/>
                </a:solidFill>
                <a:latin typeface="Proxima Nova"/>
                <a:ea typeface="Proxima Nova"/>
                <a:cs typeface="Proxima Nova"/>
                <a:sym typeface="Proxima Nova"/>
              </a:rPr>
              <a:t>Bármely méretű vállalkozás esetében igaz, hogy ha egyszerre csak egy tesztet futtat, és ez heteket vesz igénybe, hogy eredményeket érjen el, ez a tesztelési programban jelentős hatástalanságokat okozhat. Nem csak </a:t>
            </a:r>
            <a:r>
              <a:rPr lang="en" sz="1200" b="1">
                <a:solidFill>
                  <a:srgbClr val="808080"/>
                </a:solidFill>
                <a:latin typeface="Proxima Nova"/>
                <a:ea typeface="Proxima Nova"/>
                <a:cs typeface="Proxima Nova"/>
                <a:sym typeface="Proxima Nova"/>
              </a:rPr>
              <a:t>kihagyod a lehetőségeket, hogy több nyertes variációt találj </a:t>
            </a:r>
            <a:r>
              <a:rPr lang="en" sz="1200">
                <a:solidFill>
                  <a:srgbClr val="808080"/>
                </a:solidFill>
                <a:latin typeface="Proxima Nova"/>
                <a:ea typeface="Proxima Nova"/>
                <a:cs typeface="Proxima Nova"/>
                <a:sym typeface="Proxima Nova"/>
              </a:rPr>
              <a:t>adott idő alatt, de egyszerűen arra is rá kell menni, hogy </a:t>
            </a:r>
            <a:r>
              <a:rPr lang="en" sz="1200" b="1">
                <a:solidFill>
                  <a:srgbClr val="808080"/>
                </a:solidFill>
                <a:latin typeface="Proxima Nova"/>
                <a:ea typeface="Proxima Nova"/>
                <a:cs typeface="Proxima Nova"/>
                <a:sym typeface="Proxima Nova"/>
              </a:rPr>
              <a:t>egy-egy teszttel igazán nagy nyereséget biztosítsunk ahhoz, hogy pozitív ROI-t generáljunk</a:t>
            </a:r>
            <a:r>
              <a:rPr lang="en" sz="1200">
                <a:solidFill>
                  <a:srgbClr val="808080"/>
                </a:solidFill>
                <a:latin typeface="Proxima Nova"/>
                <a:ea typeface="Proxima Nova"/>
                <a:cs typeface="Proxima Nova"/>
                <a:sym typeface="Proxima Nova"/>
              </a:rPr>
              <a:t> a végén. </a:t>
            </a:r>
            <a:r>
              <a:rPr lang="en" sz="1200" b="1">
                <a:solidFill>
                  <a:srgbClr val="808080"/>
                </a:solidFill>
                <a:latin typeface="Proxima Nova"/>
                <a:ea typeface="Proxima Nova"/>
                <a:cs typeface="Proxima Nova"/>
                <a:sym typeface="Proxima Nova"/>
              </a:rPr>
              <a:t>Végtére is több pénzt kell termelni az üzleti életben, mint amennyibe a tesztelés kerül</a:t>
            </a:r>
            <a:r>
              <a:rPr lang="en" sz="1200">
                <a:solidFill>
                  <a:srgbClr val="808080"/>
                </a:solidFill>
                <a:latin typeface="Proxima Nova"/>
                <a:ea typeface="Proxima Nova"/>
                <a:cs typeface="Proxima Nova"/>
                <a:sym typeface="Proxima Nova"/>
              </a:rPr>
              <a:t>, amibe beleszámít a tervezés, végrehajtás és elemzés. </a:t>
            </a:r>
            <a:r>
              <a:rPr lang="en" sz="1200" b="1">
                <a:solidFill>
                  <a:srgbClr val="808080"/>
                </a:solidFill>
                <a:latin typeface="Proxima Nova"/>
                <a:ea typeface="Proxima Nova"/>
                <a:cs typeface="Proxima Nova"/>
                <a:sym typeface="Proxima Nova"/>
              </a:rPr>
              <a:t>A tesztek</a:t>
            </a:r>
            <a:r>
              <a:rPr lang="en" sz="1200">
                <a:solidFill>
                  <a:srgbClr val="808080"/>
                </a:solidFill>
                <a:latin typeface="Proxima Nova"/>
                <a:ea typeface="Proxima Nova"/>
                <a:cs typeface="Proxima Nova"/>
                <a:sym typeface="Proxima Nova"/>
              </a:rPr>
              <a:t> mennyisége és sebessége, vagy méginkább ezek </a:t>
            </a:r>
            <a:r>
              <a:rPr lang="en" sz="1200" b="1">
                <a:solidFill>
                  <a:srgbClr val="808080"/>
                </a:solidFill>
                <a:latin typeface="Proxima Nova"/>
                <a:ea typeface="Proxima Nova"/>
                <a:cs typeface="Proxima Nova"/>
                <a:sym typeface="Proxima Nova"/>
              </a:rPr>
              <a:t>hiánya, lehet egy sikeres CRO stratégia egyik legnagyobb gátja</a:t>
            </a:r>
            <a:r>
              <a:rPr lang="en" sz="1200">
                <a:solidFill>
                  <a:srgbClr val="808080"/>
                </a:solidFill>
                <a:latin typeface="Proxima Nova"/>
                <a:ea typeface="Proxima Nova"/>
                <a:cs typeface="Proxima Nova"/>
                <a:sym typeface="Proxima Nova"/>
              </a:rPr>
              <a:t>. Másrészről, óvatosnak kell lennie, amikor egyszerre több tesztet futtatunk. Ha a forgalom átfedésbe kerül a tesztek között, akkor veszélybe sodorhatja az eredményeket - ezért meg kell találnia a megfelelő egyensúlyt a tesztelési ütemtervben.</a:t>
            </a:r>
            <a:endParaRPr sz="1200">
              <a:solidFill>
                <a:srgbClr val="808080"/>
              </a:solidFill>
              <a:latin typeface="Proxima Nova"/>
              <a:ea typeface="Proxima Nova"/>
              <a:cs typeface="Proxima Nova"/>
              <a:sym typeface="Proxima Nova"/>
            </a:endParaRPr>
          </a:p>
          <a:p>
            <a:pPr marL="0" lvl="0" indent="0" algn="l" rtl="0">
              <a:lnSpc>
                <a:spcPct val="115000"/>
              </a:lnSpc>
              <a:spcBef>
                <a:spcPts val="800"/>
              </a:spcBef>
              <a:spcAft>
                <a:spcPts val="0"/>
              </a:spcAft>
              <a:buClr>
                <a:schemeClr val="dk1"/>
              </a:buClr>
              <a:buSzPts val="1100"/>
              <a:buFont typeface="Arial"/>
              <a:buNone/>
            </a:pPr>
            <a:r>
              <a:rPr lang="en" sz="1200">
                <a:solidFill>
                  <a:srgbClr val="808080"/>
                </a:solidFill>
                <a:latin typeface="Proxima Nova"/>
                <a:ea typeface="Proxima Nova"/>
                <a:cs typeface="Proxima Nova"/>
                <a:sym typeface="Proxima Nova"/>
              </a:rPr>
              <a:t>-------------------------------------------------------------------------------------------------------------------------------------------------------------------------------------------------</a:t>
            </a:r>
            <a:endParaRPr sz="1200">
              <a:solidFill>
                <a:srgbClr val="808080"/>
              </a:solidFill>
              <a:latin typeface="Proxima Nova"/>
              <a:ea typeface="Proxima Nova"/>
              <a:cs typeface="Proxima Nova"/>
              <a:sym typeface="Proxima Nova"/>
            </a:endParaRPr>
          </a:p>
          <a:p>
            <a:pPr marL="0" lvl="0" indent="0" algn="l" rtl="0">
              <a:lnSpc>
                <a:spcPct val="115000"/>
              </a:lnSpc>
              <a:spcBef>
                <a:spcPts val="800"/>
              </a:spcBef>
              <a:spcAft>
                <a:spcPts val="0"/>
              </a:spcAft>
              <a:buClr>
                <a:schemeClr val="dk1"/>
              </a:buClr>
              <a:buSzPts val="1100"/>
              <a:buFont typeface="Arial"/>
              <a:buNone/>
            </a:pPr>
            <a:r>
              <a:rPr lang="en" sz="1200">
                <a:solidFill>
                  <a:srgbClr val="808080"/>
                </a:solidFill>
                <a:latin typeface="Proxima Nova"/>
                <a:ea typeface="Proxima Nova"/>
                <a:cs typeface="Proxima Nova"/>
                <a:sym typeface="Proxima Nova"/>
              </a:rPr>
              <a:t>The longer each test takes to achieve significant results, the greater the opportunity cost to the business. And any time spent not testing, or testing the wrong things, is essentially time wasted. Going through the process of setting up a CRO program and then only running one test a month is unlikely to generate the sort of returns you want.</a:t>
            </a:r>
            <a:endParaRPr sz="1200">
              <a:solidFill>
                <a:srgbClr val="808080"/>
              </a:solidFill>
              <a:latin typeface="Proxima Nova"/>
              <a:ea typeface="Proxima Nova"/>
              <a:cs typeface="Proxima Nova"/>
              <a:sym typeface="Proxima Nova"/>
            </a:endParaRPr>
          </a:p>
          <a:p>
            <a:pPr marL="0" lvl="0" indent="0" algn="l" rtl="0">
              <a:lnSpc>
                <a:spcPct val="115000"/>
              </a:lnSpc>
              <a:spcBef>
                <a:spcPts val="800"/>
              </a:spcBef>
              <a:spcAft>
                <a:spcPts val="0"/>
              </a:spcAft>
              <a:buClr>
                <a:schemeClr val="dk1"/>
              </a:buClr>
              <a:buSzPts val="1100"/>
              <a:buFont typeface="Arial"/>
              <a:buNone/>
            </a:pPr>
            <a:r>
              <a:rPr lang="en" sz="1200">
                <a:solidFill>
                  <a:srgbClr val="808080"/>
                </a:solidFill>
                <a:latin typeface="Proxima Nova"/>
                <a:ea typeface="Proxima Nova"/>
                <a:cs typeface="Proxima Nova"/>
                <a:sym typeface="Proxima Nova"/>
              </a:rPr>
              <a:t>For any size of business, it is good to approach A/B testing almost with a lean startup mentality – this is about iterative testing, you want to research, identify your problems, test solutions quickly, analyze the results, then rinse and repeat.</a:t>
            </a:r>
            <a:endParaRPr sz="1200">
              <a:solidFill>
                <a:srgbClr val="808080"/>
              </a:solidFill>
              <a:latin typeface="Proxima Nova"/>
              <a:ea typeface="Proxima Nova"/>
              <a:cs typeface="Proxima Nova"/>
              <a:sym typeface="Proxima Nova"/>
            </a:endParaRPr>
          </a:p>
          <a:p>
            <a:pPr marL="0" lvl="0" indent="0" algn="l" rtl="0">
              <a:lnSpc>
                <a:spcPct val="115000"/>
              </a:lnSpc>
              <a:spcBef>
                <a:spcPts val="800"/>
              </a:spcBef>
              <a:spcAft>
                <a:spcPts val="0"/>
              </a:spcAft>
              <a:buClr>
                <a:schemeClr val="dk1"/>
              </a:buClr>
              <a:buSzPts val="1100"/>
              <a:buFont typeface="Arial"/>
              <a:buNone/>
            </a:pPr>
            <a:r>
              <a:rPr lang="en" sz="1200">
                <a:solidFill>
                  <a:srgbClr val="808080"/>
                </a:solidFill>
                <a:latin typeface="Proxima Nova"/>
                <a:ea typeface="Proxima Nova"/>
                <a:cs typeface="Proxima Nova"/>
                <a:sym typeface="Proxima Nova"/>
              </a:rPr>
              <a:t>As we’ve already explored with statistical significance, the smaller your tweaks, the longer it will take for you to get reliable results. For very high traffic sites, small tweaks can have a huge impact. And even if you’re not on a par with Amazon traffic levels, the laws of compound interest mean that small gains can snowball into a major boost over time. For example, a 3% uplift every month would add up to more than 40% improvement over the course of a year. But just bear in mind that the smaller the potential increase, the longer it will be until you reach statistical significance.</a:t>
            </a:r>
            <a:endParaRPr sz="1200">
              <a:solidFill>
                <a:srgbClr val="808080"/>
              </a:solidFill>
              <a:latin typeface="Proxima Nova"/>
              <a:ea typeface="Proxima Nova"/>
              <a:cs typeface="Proxima Nova"/>
              <a:sym typeface="Proxima Nova"/>
            </a:endParaRPr>
          </a:p>
          <a:p>
            <a:pPr marL="0" lvl="0" indent="0" algn="l" rtl="0">
              <a:lnSpc>
                <a:spcPct val="115000"/>
              </a:lnSpc>
              <a:spcBef>
                <a:spcPts val="800"/>
              </a:spcBef>
              <a:spcAft>
                <a:spcPts val="800"/>
              </a:spcAft>
              <a:buClr>
                <a:schemeClr val="dk1"/>
              </a:buClr>
              <a:buSzPts val="1100"/>
              <a:buFont typeface="Arial"/>
              <a:buNone/>
            </a:pPr>
            <a:r>
              <a:rPr lang="en" sz="1200">
                <a:solidFill>
                  <a:srgbClr val="808080"/>
                </a:solidFill>
                <a:latin typeface="Proxima Nova"/>
                <a:ea typeface="Proxima Nova"/>
                <a:cs typeface="Proxima Nova"/>
                <a:sym typeface="Proxima Nova"/>
              </a:rPr>
              <a:t>For any size of business, running just one test at a time and taking weeks to get results can lead to major inefficiencies in your testing program. Not only are you missing out on the opportunity to find more winning variations during that time, but you also need to secure some big wins to generate a positive ROI. At the very least, you need to be making more money for the business than your testing is costing to plan, implement and analyze. Volume and velocity of tests, or more a lack thereof, can be one of the biggest blockers to a successful CRO strategy. On the other hand, you need to be careful when trying to run multiple tests at once. If traffic overlaps between your tests then you are in danger of contaminating your results – so you need to find the right balance in your testing schedule.</a:t>
            </a:r>
            <a:endParaRPr/>
          </a:p>
        </p:txBody>
      </p:sp>
    </p:spTree>
    <p:extLst>
      <p:ext uri="{BB962C8B-B14F-4D97-AF65-F5344CB8AC3E}">
        <p14:creationId xmlns:p14="http://schemas.microsoft.com/office/powerpoint/2010/main" val="1571418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f24bceb5e_0_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f24bceb5e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444444"/>
                </a:solidFill>
                <a:highlight>
                  <a:srgbClr val="FFFFFF"/>
                </a:highlight>
                <a:latin typeface="Proxima Nova"/>
                <a:ea typeface="Proxima Nova"/>
                <a:cs typeface="Proxima Nova"/>
                <a:sym typeface="Proxima Nova"/>
              </a:rPr>
              <a:t>A LIFT modell segít </a:t>
            </a:r>
            <a:r>
              <a:rPr lang="en" sz="1200" b="1">
                <a:solidFill>
                  <a:srgbClr val="444444"/>
                </a:solidFill>
                <a:highlight>
                  <a:srgbClr val="FFFFFF"/>
                </a:highlight>
                <a:latin typeface="Proxima Nova"/>
                <a:ea typeface="Proxima Nova"/>
                <a:cs typeface="Proxima Nova"/>
                <a:sym typeface="Proxima Nova"/>
              </a:rPr>
              <a:t>megérteni és kategorizálni a Felfedezés fázisban összegyűjtött információkat</a:t>
            </a:r>
            <a:r>
              <a:rPr lang="en" sz="1200">
                <a:solidFill>
                  <a:srgbClr val="444444"/>
                </a:solidFill>
                <a:highlight>
                  <a:srgbClr val="FFFFFF"/>
                </a:highlight>
                <a:latin typeface="Proxima Nova"/>
                <a:ea typeface="Proxima Nova"/>
                <a:cs typeface="Proxima Nova"/>
                <a:sym typeface="Proxima Nova"/>
              </a:rPr>
              <a:t>, 6 konverziós tényezőn keresztül: érték ajánlat (value proposition), egyértelműség, relevancia, aggódás (anxiety), figyelem elterelés (zaklatottság - distraction) és sürgősség érzete.</a:t>
            </a:r>
            <a:endParaRPr sz="1200">
              <a:solidFill>
                <a:srgbClr val="444444"/>
              </a:solidFill>
              <a:highlight>
                <a:srgbClr val="FFFFFF"/>
              </a:highlight>
              <a:latin typeface="Proxima Nova"/>
              <a:ea typeface="Proxima Nova"/>
              <a:cs typeface="Proxima Nova"/>
              <a:sym typeface="Proxima Nova"/>
            </a:endParaRPr>
          </a:p>
          <a:p>
            <a:pPr marL="0" lvl="0" indent="0" algn="l" rtl="0">
              <a:spcBef>
                <a:spcPts val="0"/>
              </a:spcBef>
              <a:spcAft>
                <a:spcPts val="0"/>
              </a:spcAft>
              <a:buNone/>
            </a:pPr>
            <a:endParaRPr sz="1200">
              <a:solidFill>
                <a:srgbClr val="444444"/>
              </a:solidFill>
              <a:highlight>
                <a:srgbClr val="FFFFFF"/>
              </a:highlight>
              <a:latin typeface="Proxima Nova"/>
              <a:ea typeface="Proxima Nova"/>
              <a:cs typeface="Proxima Nova"/>
              <a:sym typeface="Proxima Nova"/>
            </a:endParaRPr>
          </a:p>
          <a:p>
            <a:pPr marL="0" lvl="0" indent="0" algn="l" rtl="0">
              <a:spcBef>
                <a:spcPts val="0"/>
              </a:spcBef>
              <a:spcAft>
                <a:spcPts val="0"/>
              </a:spcAft>
              <a:buNone/>
            </a:pPr>
            <a:r>
              <a:rPr lang="en" sz="1200">
                <a:solidFill>
                  <a:srgbClr val="444444"/>
                </a:solidFill>
                <a:highlight>
                  <a:srgbClr val="FFFFFF"/>
                </a:highlight>
                <a:latin typeface="Proxima Nova"/>
                <a:ea typeface="Proxima Nova"/>
                <a:cs typeface="Proxima Nova"/>
                <a:sym typeface="Proxima Nova"/>
              </a:rPr>
              <a:t>A Felfedezés fázis egy kiterjedt gondolkodási zóna, ahol minden lehetőséget figyelembe vesz, legyen szó akár kisebb usability ötletekről vagy olyan drámai elképzelésekről, amelyek kihívást jelentenek a vállalkozás számára.</a:t>
            </a:r>
            <a:endParaRPr sz="1200">
              <a:solidFill>
                <a:srgbClr val="444444"/>
              </a:solidFill>
              <a:highlight>
                <a:srgbClr val="FFFFFF"/>
              </a:highlight>
              <a:latin typeface="Proxima Nova"/>
              <a:ea typeface="Proxima Nova"/>
              <a:cs typeface="Proxima Nova"/>
              <a:sym typeface="Proxima Nova"/>
            </a:endParaRPr>
          </a:p>
          <a:p>
            <a:pPr marL="0" lvl="0" indent="0" algn="l" rtl="0">
              <a:spcBef>
                <a:spcPts val="0"/>
              </a:spcBef>
              <a:spcAft>
                <a:spcPts val="0"/>
              </a:spcAft>
              <a:buNone/>
            </a:pPr>
            <a:endParaRPr sz="1200">
              <a:solidFill>
                <a:srgbClr val="444444"/>
              </a:solidFill>
              <a:highlight>
                <a:srgbClr val="FFFFFF"/>
              </a:highlight>
              <a:latin typeface="Proxima Nova"/>
              <a:ea typeface="Proxima Nova"/>
              <a:cs typeface="Proxima Nova"/>
              <a:sym typeface="Proxima Nova"/>
            </a:endParaRPr>
          </a:p>
          <a:p>
            <a:pPr marL="0" lvl="0" indent="0" algn="l" rtl="0">
              <a:spcBef>
                <a:spcPts val="0"/>
              </a:spcBef>
              <a:spcAft>
                <a:spcPts val="0"/>
              </a:spcAft>
              <a:buNone/>
            </a:pPr>
            <a:r>
              <a:rPr lang="en" sz="1200" b="1">
                <a:solidFill>
                  <a:srgbClr val="444444"/>
                </a:solidFill>
                <a:highlight>
                  <a:srgbClr val="FFFFFF"/>
                </a:highlight>
                <a:latin typeface="Proxima Nova"/>
                <a:ea typeface="Proxima Nova"/>
                <a:cs typeface="Proxima Nova"/>
                <a:sym typeface="Proxima Nova"/>
              </a:rPr>
              <a:t>Napjainkban a vezető vállalatok világszerte ezt a konverzió optimalizálásos keretrendszert alkalmazzák.</a:t>
            </a:r>
            <a:endParaRPr sz="1200" b="1">
              <a:solidFill>
                <a:srgbClr val="444444"/>
              </a:solidFill>
              <a:highlight>
                <a:srgbClr val="FFFFFF"/>
              </a:highlight>
              <a:latin typeface="Proxima Nova"/>
              <a:ea typeface="Proxima Nova"/>
              <a:cs typeface="Proxima Nova"/>
              <a:sym typeface="Proxima Nova"/>
            </a:endParaRPr>
          </a:p>
          <a:p>
            <a:pPr marL="0" lvl="0" indent="0" algn="l" rtl="0">
              <a:spcBef>
                <a:spcPts val="0"/>
              </a:spcBef>
              <a:spcAft>
                <a:spcPts val="0"/>
              </a:spcAft>
              <a:buNone/>
            </a:pPr>
            <a:endParaRPr sz="1200">
              <a:solidFill>
                <a:srgbClr val="444444"/>
              </a:solidFill>
              <a:highlight>
                <a:srgbClr val="FFFFFF"/>
              </a:highlight>
              <a:latin typeface="Proxima Nova"/>
              <a:ea typeface="Proxima Nova"/>
              <a:cs typeface="Proxima Nova"/>
              <a:sym typeface="Proxima Nova"/>
            </a:endParaRPr>
          </a:p>
          <a:p>
            <a:pPr marL="0" lvl="0" indent="0" algn="l" rtl="0">
              <a:spcBef>
                <a:spcPts val="0"/>
              </a:spcBef>
              <a:spcAft>
                <a:spcPts val="0"/>
              </a:spcAft>
              <a:buNone/>
            </a:pPr>
            <a:r>
              <a:rPr lang="en" sz="1200">
                <a:solidFill>
                  <a:srgbClr val="444444"/>
                </a:solidFill>
                <a:highlight>
                  <a:srgbClr val="FFFFFF"/>
                </a:highlight>
                <a:latin typeface="Proxima Nova"/>
                <a:ea typeface="Proxima Nova"/>
                <a:cs typeface="Proxima Nova"/>
                <a:sym typeface="Proxima Nova"/>
              </a:rPr>
              <a:t>A LIFT modell segítségével </a:t>
            </a:r>
            <a:r>
              <a:rPr lang="en" sz="1200" b="1">
                <a:solidFill>
                  <a:srgbClr val="444444"/>
                </a:solidFill>
                <a:highlight>
                  <a:srgbClr val="FFFFFF"/>
                </a:highlight>
                <a:latin typeface="Proxima Nova"/>
                <a:ea typeface="Proxima Nova"/>
                <a:cs typeface="Proxima Nova"/>
                <a:sym typeface="Proxima Nova"/>
              </a:rPr>
              <a:t>azonosítjuk </a:t>
            </a:r>
            <a:r>
              <a:rPr lang="en" sz="1200">
                <a:solidFill>
                  <a:srgbClr val="444444"/>
                </a:solidFill>
                <a:highlight>
                  <a:srgbClr val="FFFFFF"/>
                </a:highlight>
                <a:latin typeface="Proxima Nova"/>
                <a:ea typeface="Proxima Nova"/>
                <a:cs typeface="Proxima Nova"/>
                <a:sym typeface="Proxima Nova"/>
              </a:rPr>
              <a:t>azokat</a:t>
            </a:r>
            <a:r>
              <a:rPr lang="en" sz="1200" b="1">
                <a:solidFill>
                  <a:srgbClr val="444444"/>
                </a:solidFill>
                <a:highlight>
                  <a:srgbClr val="FFFFFF"/>
                </a:highlight>
                <a:latin typeface="Proxima Nova"/>
                <a:ea typeface="Proxima Nova"/>
                <a:cs typeface="Proxima Nova"/>
                <a:sym typeface="Proxima Nova"/>
              </a:rPr>
              <a:t> a problémákat és lehetőségeket</a:t>
            </a:r>
            <a:r>
              <a:rPr lang="en" sz="1200">
                <a:solidFill>
                  <a:srgbClr val="444444"/>
                </a:solidFill>
                <a:highlight>
                  <a:srgbClr val="FFFFFF"/>
                </a:highlight>
                <a:latin typeface="Proxima Nova"/>
                <a:ea typeface="Proxima Nova"/>
                <a:cs typeface="Proxima Nova"/>
                <a:sym typeface="Proxima Nova"/>
              </a:rPr>
              <a:t>, amelyek tesztelési hipotézisek létrehozására és kísérletek tervezésére szolgálnak.</a:t>
            </a:r>
            <a:endParaRPr sz="1200">
              <a:solidFill>
                <a:srgbClr val="444444"/>
              </a:solidFill>
              <a:highlight>
                <a:srgbClr val="FFFFFF"/>
              </a:highlight>
              <a:latin typeface="Proxima Nova"/>
              <a:ea typeface="Proxima Nova"/>
              <a:cs typeface="Proxima Nova"/>
              <a:sym typeface="Proxima Nova"/>
            </a:endParaRPr>
          </a:p>
          <a:p>
            <a:pPr marL="0" lvl="0" indent="0" algn="l" rtl="0">
              <a:spcBef>
                <a:spcPts val="0"/>
              </a:spcBef>
              <a:spcAft>
                <a:spcPts val="0"/>
              </a:spcAft>
              <a:buNone/>
            </a:pPr>
            <a:endParaRPr sz="1200">
              <a:solidFill>
                <a:srgbClr val="444444"/>
              </a:solidFill>
              <a:highlight>
                <a:srgbClr val="FFFFFF"/>
              </a:highlight>
              <a:latin typeface="Proxima Nova"/>
              <a:ea typeface="Proxima Nova"/>
              <a:cs typeface="Proxima Nova"/>
              <a:sym typeface="Proxima Nova"/>
            </a:endParaRPr>
          </a:p>
          <a:p>
            <a:pPr marL="0" lvl="0" indent="0" algn="l" rtl="0">
              <a:spcBef>
                <a:spcPts val="0"/>
              </a:spcBef>
              <a:spcAft>
                <a:spcPts val="0"/>
              </a:spcAft>
              <a:buNone/>
            </a:pPr>
            <a:r>
              <a:rPr lang="en" sz="1200" b="1">
                <a:solidFill>
                  <a:srgbClr val="444444"/>
                </a:solidFill>
                <a:highlight>
                  <a:srgbClr val="FFFFFF"/>
                </a:highlight>
                <a:latin typeface="Proxima Nova"/>
                <a:ea typeface="Proxima Nova"/>
                <a:cs typeface="Proxima Nova"/>
                <a:sym typeface="Proxima Nova"/>
              </a:rPr>
              <a:t>Value proposition: Ezért vásárolnak az emberek tőled.</a:t>
            </a:r>
            <a:r>
              <a:rPr lang="en" sz="1200">
                <a:solidFill>
                  <a:srgbClr val="444444"/>
                </a:solidFill>
                <a:highlight>
                  <a:srgbClr val="FFFFFF"/>
                </a:highlight>
                <a:latin typeface="Proxima Nova"/>
                <a:ea typeface="Proxima Nova"/>
                <a:cs typeface="Proxima Nova"/>
                <a:sym typeface="Proxima Nova"/>
              </a:rPr>
              <a:t> Ez a legfontosabb a hat konverziós faktorból, ezért helyezkedik el a LIFT modell középpontjában.</a:t>
            </a:r>
            <a:endParaRPr sz="1200">
              <a:solidFill>
                <a:srgbClr val="444444"/>
              </a:solidFill>
              <a:highlight>
                <a:srgbClr val="FFFFFF"/>
              </a:highlight>
              <a:latin typeface="Proxima Nova"/>
              <a:ea typeface="Proxima Nova"/>
              <a:cs typeface="Proxima Nova"/>
              <a:sym typeface="Proxima Nova"/>
            </a:endParaRPr>
          </a:p>
          <a:p>
            <a:pPr marL="0" lvl="0" indent="0" algn="l" rtl="0">
              <a:spcBef>
                <a:spcPts val="0"/>
              </a:spcBef>
              <a:spcAft>
                <a:spcPts val="0"/>
              </a:spcAft>
              <a:buNone/>
            </a:pPr>
            <a:r>
              <a:rPr lang="en" sz="1200">
                <a:solidFill>
                  <a:srgbClr val="444444"/>
                </a:solidFill>
                <a:highlight>
                  <a:srgbClr val="FFFFFF"/>
                </a:highlight>
                <a:latin typeface="Proxima Nova"/>
                <a:ea typeface="Proxima Nova"/>
                <a:cs typeface="Proxima Nova"/>
                <a:sym typeface="Proxima Nova"/>
              </a:rPr>
              <a:t>Az értékteremtés egy költség-haszon egyenlet.</a:t>
            </a:r>
            <a:endParaRPr sz="1200">
              <a:solidFill>
                <a:srgbClr val="444444"/>
              </a:solidFill>
              <a:highlight>
                <a:srgbClr val="FFFFFF"/>
              </a:highlight>
              <a:latin typeface="Proxima Nova"/>
              <a:ea typeface="Proxima Nova"/>
              <a:cs typeface="Proxima Nova"/>
              <a:sym typeface="Proxima Nova"/>
            </a:endParaRPr>
          </a:p>
          <a:p>
            <a:pPr marL="0" lvl="0" indent="0" algn="l" rtl="0">
              <a:spcBef>
                <a:spcPts val="0"/>
              </a:spcBef>
              <a:spcAft>
                <a:spcPts val="0"/>
              </a:spcAft>
              <a:buNone/>
            </a:pPr>
            <a:r>
              <a:rPr lang="en" sz="1200">
                <a:solidFill>
                  <a:srgbClr val="444444"/>
                </a:solidFill>
                <a:highlight>
                  <a:srgbClr val="FFFFFF"/>
                </a:highlight>
                <a:latin typeface="Proxima Nova"/>
                <a:ea typeface="Proxima Nova"/>
                <a:cs typeface="Proxima Nova"/>
                <a:sym typeface="Proxima Nova"/>
              </a:rPr>
              <a:t>Ha az észlelt előnyök meghaladják az Ön által észlelt költségeket, Ön motivált lesz a vásárlást illetően. Így minél erősebb az értékpozíció, annál nagyobb a potenciális konverziós ráta.</a:t>
            </a:r>
            <a:endParaRPr sz="1200">
              <a:solidFill>
                <a:srgbClr val="444444"/>
              </a:solidFill>
              <a:highlight>
                <a:srgbClr val="FFFFFF"/>
              </a:highlight>
              <a:latin typeface="Proxima Nova"/>
              <a:ea typeface="Proxima Nova"/>
              <a:cs typeface="Proxima Nova"/>
              <a:sym typeface="Proxima Nova"/>
            </a:endParaRPr>
          </a:p>
          <a:p>
            <a:pPr marL="0" lvl="0" indent="0" algn="l" rtl="0">
              <a:spcBef>
                <a:spcPts val="0"/>
              </a:spcBef>
              <a:spcAft>
                <a:spcPts val="0"/>
              </a:spcAft>
              <a:buNone/>
            </a:pPr>
            <a:endParaRPr sz="1200">
              <a:solidFill>
                <a:srgbClr val="444444"/>
              </a:solidFill>
              <a:highlight>
                <a:srgbClr val="FFFFFF"/>
              </a:highlight>
              <a:latin typeface="Proxima Nova"/>
              <a:ea typeface="Proxima Nova"/>
              <a:cs typeface="Proxima Nova"/>
              <a:sym typeface="Proxima Nova"/>
            </a:endParaRPr>
          </a:p>
          <a:p>
            <a:pPr marL="0" lvl="0" indent="0" algn="l" rtl="0">
              <a:spcBef>
                <a:spcPts val="0"/>
              </a:spcBef>
              <a:spcAft>
                <a:spcPts val="0"/>
              </a:spcAft>
              <a:buNone/>
            </a:pPr>
            <a:r>
              <a:rPr lang="en" sz="1200">
                <a:solidFill>
                  <a:srgbClr val="444444"/>
                </a:solidFill>
                <a:highlight>
                  <a:srgbClr val="FFFFFF"/>
                </a:highlight>
                <a:latin typeface="Proxima Nova"/>
                <a:ea typeface="Proxima Nova"/>
                <a:cs typeface="Proxima Nova"/>
                <a:sym typeface="Proxima Nova"/>
              </a:rPr>
              <a:t>A másik öt tényező vagy </a:t>
            </a:r>
            <a:r>
              <a:rPr lang="en" sz="1200" b="1">
                <a:solidFill>
                  <a:srgbClr val="444444"/>
                </a:solidFill>
                <a:highlight>
                  <a:srgbClr val="FFFFFF"/>
                </a:highlight>
                <a:latin typeface="Proxima Nova"/>
                <a:ea typeface="Proxima Nova"/>
                <a:cs typeface="Proxima Nova"/>
                <a:sym typeface="Proxima Nova"/>
              </a:rPr>
              <a:t>driverek vagy inhibitorok</a:t>
            </a:r>
            <a:r>
              <a:rPr lang="en" sz="1200">
                <a:solidFill>
                  <a:srgbClr val="444444"/>
                </a:solidFill>
                <a:highlight>
                  <a:srgbClr val="FFFFFF"/>
                </a:highlight>
                <a:latin typeface="Proxima Nova"/>
                <a:ea typeface="Proxima Nova"/>
                <a:cs typeface="Proxima Nova"/>
                <a:sym typeface="Proxima Nova"/>
              </a:rPr>
              <a:t>, azaz vagy növelik vagy hátráltatják az értékteremtést.</a:t>
            </a:r>
            <a:endParaRPr sz="1200">
              <a:solidFill>
                <a:srgbClr val="444444"/>
              </a:solidFill>
              <a:highlight>
                <a:srgbClr val="FFFFFF"/>
              </a:highlight>
              <a:latin typeface="Proxima Nova"/>
              <a:ea typeface="Proxima Nova"/>
              <a:cs typeface="Proxima Nova"/>
              <a:sym typeface="Proxima Nova"/>
            </a:endParaRPr>
          </a:p>
          <a:p>
            <a:pPr marL="0" lvl="0" indent="0" algn="l" rtl="0">
              <a:spcBef>
                <a:spcPts val="0"/>
              </a:spcBef>
              <a:spcAft>
                <a:spcPts val="0"/>
              </a:spcAft>
              <a:buNone/>
            </a:pPr>
            <a:endParaRPr sz="1200">
              <a:solidFill>
                <a:srgbClr val="444444"/>
              </a:solidFill>
              <a:highlight>
                <a:srgbClr val="FFFFFF"/>
              </a:highlight>
              <a:latin typeface="Proxima Nova"/>
              <a:ea typeface="Proxima Nova"/>
              <a:cs typeface="Proxima Nova"/>
              <a:sym typeface="Proxima Nova"/>
            </a:endParaRPr>
          </a:p>
          <a:p>
            <a:pPr marL="0" lvl="0" indent="0" algn="l" rtl="0">
              <a:spcBef>
                <a:spcPts val="0"/>
              </a:spcBef>
              <a:spcAft>
                <a:spcPts val="0"/>
              </a:spcAft>
              <a:buNone/>
            </a:pPr>
            <a:r>
              <a:rPr lang="en" sz="1200">
                <a:solidFill>
                  <a:srgbClr val="444444"/>
                </a:solidFill>
                <a:highlight>
                  <a:srgbClr val="FFFFFF"/>
                </a:highlight>
                <a:latin typeface="Proxima Nova"/>
                <a:ea typeface="Proxima Nova"/>
                <a:cs typeface="Proxima Nova"/>
                <a:sym typeface="Proxima Nova"/>
              </a:rPr>
              <a:t>Relevancia (driver): A weboldala közel áll ahhoz, amit a látogatói gondoltak, hogy látni fognak?</a:t>
            </a:r>
            <a:endParaRPr sz="1200">
              <a:solidFill>
                <a:srgbClr val="444444"/>
              </a:solidFill>
              <a:highlight>
                <a:srgbClr val="FFFFFF"/>
              </a:highlight>
              <a:latin typeface="Proxima Nova"/>
              <a:ea typeface="Proxima Nova"/>
              <a:cs typeface="Proxima Nova"/>
              <a:sym typeface="Proxima Nova"/>
            </a:endParaRPr>
          </a:p>
          <a:p>
            <a:pPr marL="0" lvl="0" indent="0" algn="l" rtl="0">
              <a:spcBef>
                <a:spcPts val="0"/>
              </a:spcBef>
              <a:spcAft>
                <a:spcPts val="0"/>
              </a:spcAft>
              <a:buNone/>
            </a:pPr>
            <a:endParaRPr sz="1200">
              <a:solidFill>
                <a:srgbClr val="444444"/>
              </a:solidFill>
              <a:highlight>
                <a:srgbClr val="FFFFFF"/>
              </a:highlight>
              <a:latin typeface="Proxima Nova"/>
              <a:ea typeface="Proxima Nova"/>
              <a:cs typeface="Proxima Nova"/>
              <a:sym typeface="Proxima Nova"/>
            </a:endParaRPr>
          </a:p>
          <a:p>
            <a:pPr marL="0" lvl="0" indent="0" algn="l" rtl="0">
              <a:spcBef>
                <a:spcPts val="0"/>
              </a:spcBef>
              <a:spcAft>
                <a:spcPts val="0"/>
              </a:spcAft>
              <a:buNone/>
            </a:pPr>
            <a:r>
              <a:rPr lang="en" sz="1200">
                <a:solidFill>
                  <a:srgbClr val="444444"/>
                </a:solidFill>
                <a:highlight>
                  <a:srgbClr val="FFFFFF"/>
                </a:highlight>
                <a:latin typeface="Proxima Nova"/>
                <a:ea typeface="Proxima Nova"/>
                <a:cs typeface="Proxima Nova"/>
                <a:sym typeface="Proxima Nova"/>
              </a:rPr>
              <a:t>Egyértelműség (driver): A weboldal világosan megfogalmazza az értékteremtést és a cselekvésre ösztönzést (CTA)?</a:t>
            </a:r>
            <a:endParaRPr sz="1200">
              <a:solidFill>
                <a:srgbClr val="444444"/>
              </a:solidFill>
              <a:highlight>
                <a:srgbClr val="FFFFFF"/>
              </a:highlight>
              <a:latin typeface="Proxima Nova"/>
              <a:ea typeface="Proxima Nova"/>
              <a:cs typeface="Proxima Nova"/>
              <a:sym typeface="Proxima Nova"/>
            </a:endParaRPr>
          </a:p>
          <a:p>
            <a:pPr marL="0" lvl="0" indent="0" algn="l" rtl="0">
              <a:spcBef>
                <a:spcPts val="0"/>
              </a:spcBef>
              <a:spcAft>
                <a:spcPts val="0"/>
              </a:spcAft>
              <a:buNone/>
            </a:pPr>
            <a:endParaRPr sz="1200">
              <a:solidFill>
                <a:srgbClr val="444444"/>
              </a:solidFill>
              <a:highlight>
                <a:srgbClr val="FFFFFF"/>
              </a:highlight>
              <a:latin typeface="Proxima Nova"/>
              <a:ea typeface="Proxima Nova"/>
              <a:cs typeface="Proxima Nova"/>
              <a:sym typeface="Proxima Nova"/>
            </a:endParaRPr>
          </a:p>
          <a:p>
            <a:pPr marL="0" lvl="0" indent="0" algn="l" rtl="0">
              <a:spcBef>
                <a:spcPts val="0"/>
              </a:spcBef>
              <a:spcAft>
                <a:spcPts val="0"/>
              </a:spcAft>
              <a:buNone/>
            </a:pPr>
            <a:r>
              <a:rPr lang="en" sz="1200">
                <a:solidFill>
                  <a:srgbClr val="444444"/>
                </a:solidFill>
                <a:highlight>
                  <a:srgbClr val="FFFFFF"/>
                </a:highlight>
                <a:latin typeface="Proxima Nova"/>
                <a:ea typeface="Proxima Nova"/>
                <a:cs typeface="Proxima Nova"/>
                <a:sym typeface="Proxima Nova"/>
              </a:rPr>
              <a:t>Sürgetés (driver): Van-e utalás az Ön weboldalán, hogy most kell lépni?</a:t>
            </a:r>
            <a:endParaRPr sz="1200">
              <a:solidFill>
                <a:srgbClr val="444444"/>
              </a:solidFill>
              <a:highlight>
                <a:srgbClr val="FFFFFF"/>
              </a:highlight>
              <a:latin typeface="Proxima Nova"/>
              <a:ea typeface="Proxima Nova"/>
              <a:cs typeface="Proxima Nova"/>
              <a:sym typeface="Proxima Nova"/>
            </a:endParaRPr>
          </a:p>
          <a:p>
            <a:pPr marL="0" lvl="0" indent="0" algn="l" rtl="0">
              <a:spcBef>
                <a:spcPts val="0"/>
              </a:spcBef>
              <a:spcAft>
                <a:spcPts val="0"/>
              </a:spcAft>
              <a:buNone/>
            </a:pPr>
            <a:endParaRPr sz="1200">
              <a:solidFill>
                <a:srgbClr val="444444"/>
              </a:solidFill>
              <a:highlight>
                <a:srgbClr val="FFFFFF"/>
              </a:highlight>
              <a:latin typeface="Proxima Nova"/>
              <a:ea typeface="Proxima Nova"/>
              <a:cs typeface="Proxima Nova"/>
              <a:sym typeface="Proxima Nova"/>
            </a:endParaRPr>
          </a:p>
          <a:p>
            <a:pPr marL="0" lvl="0" indent="0" algn="l" rtl="0">
              <a:spcBef>
                <a:spcPts val="0"/>
              </a:spcBef>
              <a:spcAft>
                <a:spcPts val="0"/>
              </a:spcAft>
              <a:buNone/>
            </a:pPr>
            <a:r>
              <a:rPr lang="en" sz="1200">
                <a:solidFill>
                  <a:srgbClr val="444444"/>
                </a:solidFill>
                <a:highlight>
                  <a:srgbClr val="FFFFFF"/>
                </a:highlight>
                <a:latin typeface="Proxima Nova"/>
                <a:ea typeface="Proxima Nova"/>
                <a:cs typeface="Proxima Nova"/>
                <a:sym typeface="Proxima Nova"/>
              </a:rPr>
              <a:t>Aggodalom (hátráltat): Milyen potenciális aggodalmaid vannak a látogatónak a konverziós művelet meghozatalával kapcsolatban?</a:t>
            </a:r>
            <a:endParaRPr sz="1200">
              <a:solidFill>
                <a:srgbClr val="444444"/>
              </a:solidFill>
              <a:highlight>
                <a:srgbClr val="FFFFFF"/>
              </a:highlight>
              <a:latin typeface="Proxima Nova"/>
              <a:ea typeface="Proxima Nova"/>
              <a:cs typeface="Proxima Nova"/>
              <a:sym typeface="Proxima Nova"/>
            </a:endParaRPr>
          </a:p>
          <a:p>
            <a:pPr marL="0" lvl="0" indent="0" algn="l" rtl="0">
              <a:spcBef>
                <a:spcPts val="0"/>
              </a:spcBef>
              <a:spcAft>
                <a:spcPts val="0"/>
              </a:spcAft>
              <a:buNone/>
            </a:pPr>
            <a:endParaRPr sz="1200">
              <a:solidFill>
                <a:srgbClr val="444444"/>
              </a:solidFill>
              <a:highlight>
                <a:srgbClr val="FFFFFF"/>
              </a:highlight>
              <a:latin typeface="Proxima Nova"/>
              <a:ea typeface="Proxima Nova"/>
              <a:cs typeface="Proxima Nova"/>
              <a:sym typeface="Proxima Nova"/>
            </a:endParaRPr>
          </a:p>
          <a:p>
            <a:pPr marL="0" lvl="0" indent="0" algn="l" rtl="0">
              <a:spcBef>
                <a:spcPts val="0"/>
              </a:spcBef>
              <a:spcAft>
                <a:spcPts val="0"/>
              </a:spcAft>
              <a:buNone/>
            </a:pPr>
            <a:r>
              <a:rPr lang="en" sz="1200">
                <a:solidFill>
                  <a:srgbClr val="444444"/>
                </a:solidFill>
                <a:highlight>
                  <a:srgbClr val="FFFFFF"/>
                </a:highlight>
                <a:latin typeface="Proxima Nova"/>
                <a:ea typeface="Proxima Nova"/>
                <a:cs typeface="Proxima Nova"/>
                <a:sym typeface="Proxima Nova"/>
              </a:rPr>
              <a:t>Megzavartság (hátráltat): Vannak olyan elemek az oldalán, amelyek elterelhetik látogatóját a konverzió végrehajtásától?</a:t>
            </a:r>
            <a:endParaRPr sz="1200">
              <a:solidFill>
                <a:srgbClr val="444444"/>
              </a:solidFill>
              <a:highlight>
                <a:srgbClr val="FFFFFF"/>
              </a:highlight>
              <a:latin typeface="Proxima Nova"/>
              <a:ea typeface="Proxima Nova"/>
              <a:cs typeface="Proxima Nova"/>
              <a:sym typeface="Proxima Nova"/>
            </a:endParaRPr>
          </a:p>
          <a:p>
            <a:pPr marL="0" lvl="0" indent="0" algn="l" rtl="0">
              <a:spcBef>
                <a:spcPts val="0"/>
              </a:spcBef>
              <a:spcAft>
                <a:spcPts val="0"/>
              </a:spcAft>
              <a:buNone/>
            </a:pPr>
            <a:endParaRPr sz="1600">
              <a:solidFill>
                <a:srgbClr val="444444"/>
              </a:solidFill>
              <a:highlight>
                <a:srgbClr val="FFFFFF"/>
              </a:highlight>
            </a:endParaRPr>
          </a:p>
          <a:p>
            <a:pPr marL="0" lvl="0" indent="0" algn="l" rtl="0">
              <a:spcBef>
                <a:spcPts val="0"/>
              </a:spcBef>
              <a:spcAft>
                <a:spcPts val="0"/>
              </a:spcAft>
              <a:buNone/>
            </a:pPr>
            <a:r>
              <a:rPr lang="en" sz="1600">
                <a:solidFill>
                  <a:srgbClr val="444444"/>
                </a:solidFill>
                <a:highlight>
                  <a:srgbClr val="FFFFFF"/>
                </a:highlight>
              </a:rPr>
              <a:t>-----------------------------------------------------------------------------------------------------------------------------</a:t>
            </a:r>
            <a:endParaRPr sz="1600">
              <a:solidFill>
                <a:srgbClr val="444444"/>
              </a:solidFill>
              <a:highlight>
                <a:srgbClr val="FFFFFF"/>
              </a:highlight>
            </a:endParaRPr>
          </a:p>
          <a:p>
            <a:pPr marL="0" lvl="0" indent="0" algn="l" rtl="0">
              <a:lnSpc>
                <a:spcPct val="160000"/>
              </a:lnSpc>
              <a:spcBef>
                <a:spcPts val="0"/>
              </a:spcBef>
              <a:spcAft>
                <a:spcPts val="0"/>
              </a:spcAft>
              <a:buNone/>
            </a:pPr>
            <a:endParaRPr>
              <a:solidFill>
                <a:srgbClr val="444444"/>
              </a:solidFill>
            </a:endParaRPr>
          </a:p>
          <a:p>
            <a:pPr marL="0" lvl="0" indent="0" algn="l" rtl="0">
              <a:lnSpc>
                <a:spcPct val="160000"/>
              </a:lnSpc>
              <a:spcBef>
                <a:spcPts val="1500"/>
              </a:spcBef>
              <a:spcAft>
                <a:spcPts val="0"/>
              </a:spcAft>
              <a:buClr>
                <a:schemeClr val="dk1"/>
              </a:buClr>
              <a:buSzPts val="1100"/>
              <a:buFont typeface="Arial"/>
              <a:buNone/>
            </a:pPr>
            <a:r>
              <a:rPr lang="en">
                <a:solidFill>
                  <a:srgbClr val="444444"/>
                </a:solidFill>
              </a:rPr>
              <a:t>The LIFT Model is the central point for understanding and categorizing all these pieces of information within the 6 conversion factors: Value Proposition, Clarity, Relevance, Anxiety, Distraction, and Urgency.</a:t>
            </a:r>
            <a:endParaRPr>
              <a:solidFill>
                <a:srgbClr val="444444"/>
              </a:solidFill>
            </a:endParaRPr>
          </a:p>
          <a:p>
            <a:pPr marL="0" lvl="0" indent="0" algn="l" rtl="0">
              <a:lnSpc>
                <a:spcPct val="160000"/>
              </a:lnSpc>
              <a:spcBef>
                <a:spcPts val="1500"/>
              </a:spcBef>
              <a:spcAft>
                <a:spcPts val="0"/>
              </a:spcAft>
              <a:buClr>
                <a:schemeClr val="dk1"/>
              </a:buClr>
              <a:buSzPts val="1100"/>
              <a:buFont typeface="Arial"/>
              <a:buNone/>
            </a:pPr>
            <a:r>
              <a:rPr lang="en">
                <a:solidFill>
                  <a:srgbClr val="444444"/>
                </a:solidFill>
              </a:rPr>
              <a:t>The Explore phase is an expansive thinking zone, where all options are considered, whether they are minor usability tweaks or dramatic concepts that challenge your business.</a:t>
            </a:r>
            <a:endParaRPr>
              <a:solidFill>
                <a:srgbClr val="444444"/>
              </a:solidFill>
            </a:endParaRPr>
          </a:p>
          <a:p>
            <a:pPr marL="0" lvl="0" indent="0" algn="l" rtl="0">
              <a:lnSpc>
                <a:spcPct val="160000"/>
              </a:lnSpc>
              <a:spcBef>
                <a:spcPts val="1500"/>
              </a:spcBef>
              <a:spcAft>
                <a:spcPts val="0"/>
              </a:spcAft>
              <a:buClr>
                <a:schemeClr val="dk1"/>
              </a:buClr>
              <a:buSzPts val="1100"/>
              <a:buFont typeface="Arial"/>
              <a:buNone/>
            </a:pPr>
            <a:r>
              <a:rPr lang="en" sz="1600">
                <a:solidFill>
                  <a:srgbClr val="444444"/>
                </a:solidFill>
                <a:highlight>
                  <a:srgbClr val="FFFFFF"/>
                </a:highlight>
              </a:rPr>
              <a:t>In 2009, Chris Goward introduced the LIFT Model®, a framework for analyzing web and mobile experiences and developing A/B test hypotheses. Today, it is the go-to conversion optimization framework for leading companies around the world.</a:t>
            </a:r>
            <a:endParaRPr sz="1600">
              <a:solidFill>
                <a:srgbClr val="444444"/>
              </a:solidFill>
              <a:highlight>
                <a:srgbClr val="FFFFFF"/>
              </a:highlight>
            </a:endParaRPr>
          </a:p>
          <a:p>
            <a:pPr marL="0" lvl="0" indent="0" algn="l" rtl="0">
              <a:lnSpc>
                <a:spcPct val="160000"/>
              </a:lnSpc>
              <a:spcBef>
                <a:spcPts val="1500"/>
              </a:spcBef>
              <a:spcAft>
                <a:spcPts val="0"/>
              </a:spcAft>
              <a:buClr>
                <a:schemeClr val="dk1"/>
              </a:buClr>
              <a:buSzPts val="1100"/>
              <a:buFont typeface="Arial"/>
              <a:buNone/>
            </a:pPr>
            <a:r>
              <a:rPr lang="en" sz="1600">
                <a:solidFill>
                  <a:srgbClr val="444444"/>
                </a:solidFill>
                <a:highlight>
                  <a:srgbClr val="FFFFFF"/>
                </a:highlight>
              </a:rPr>
              <a:t>The LIFT Model draws on the </a:t>
            </a:r>
            <a:r>
              <a:rPr lang="en" sz="1600" b="1">
                <a:solidFill>
                  <a:srgbClr val="444444"/>
                </a:solidFill>
                <a:highlight>
                  <a:srgbClr val="FFFFFF"/>
                </a:highlight>
              </a:rPr>
              <a:t>6 conversion factors</a:t>
            </a:r>
            <a:r>
              <a:rPr lang="en" sz="1600">
                <a:solidFill>
                  <a:srgbClr val="444444"/>
                </a:solidFill>
                <a:highlight>
                  <a:srgbClr val="FFFFFF"/>
                </a:highlight>
              </a:rPr>
              <a:t> to evaluate experiences from the perspective of your page visitor: Value Proposition, Clarity, Relevance, Distraction, Urgency, and Anxiety.</a:t>
            </a:r>
            <a:endParaRPr sz="1600">
              <a:solidFill>
                <a:srgbClr val="444444"/>
              </a:solidFill>
              <a:highlight>
                <a:srgbClr val="FFFFFF"/>
              </a:highlight>
            </a:endParaRPr>
          </a:p>
          <a:p>
            <a:pPr marL="0" lvl="0" indent="0" algn="l" rtl="0">
              <a:lnSpc>
                <a:spcPct val="160000"/>
              </a:lnSpc>
              <a:spcBef>
                <a:spcPts val="1500"/>
              </a:spcBef>
              <a:spcAft>
                <a:spcPts val="0"/>
              </a:spcAft>
              <a:buClr>
                <a:schemeClr val="dk1"/>
              </a:buClr>
              <a:buSzPts val="1100"/>
              <a:buFont typeface="Arial"/>
              <a:buNone/>
            </a:pPr>
            <a:r>
              <a:rPr lang="en" sz="1600">
                <a:solidFill>
                  <a:srgbClr val="444444"/>
                </a:solidFill>
                <a:highlight>
                  <a:srgbClr val="FFFFFF"/>
                </a:highlight>
              </a:rPr>
              <a:t>We use the LIFT Model to identify issues and opportunities within your online experiences that we use to create testing hypotheses and to design experiments.</a:t>
            </a:r>
            <a:endParaRPr sz="1600">
              <a:solidFill>
                <a:srgbClr val="444444"/>
              </a:solidFill>
              <a:highlight>
                <a:srgbClr val="FFFFFF"/>
              </a:highlight>
            </a:endParaRPr>
          </a:p>
          <a:p>
            <a:pPr marL="0" lvl="0" indent="0" algn="l" rtl="0">
              <a:lnSpc>
                <a:spcPct val="160000"/>
              </a:lnSpc>
              <a:spcBef>
                <a:spcPts val="1500"/>
              </a:spcBef>
              <a:spcAft>
                <a:spcPts val="0"/>
              </a:spcAft>
              <a:buClr>
                <a:schemeClr val="dk1"/>
              </a:buClr>
              <a:buSzPts val="1100"/>
              <a:buFont typeface="Arial"/>
              <a:buNone/>
            </a:pPr>
            <a:r>
              <a:rPr lang="en" sz="1600">
                <a:solidFill>
                  <a:srgbClr val="444444"/>
                </a:solidFill>
                <a:highlight>
                  <a:srgbClr val="FFFFFF"/>
                </a:highlight>
              </a:rPr>
              <a:t>Value proposition: </a:t>
            </a:r>
            <a:r>
              <a:rPr lang="en">
                <a:solidFill>
                  <a:srgbClr val="444444"/>
                </a:solidFill>
              </a:rPr>
              <a:t>It is why people buy from you. This makes it the most important of the six conversion factors, which is why it sits at the center of the LIFT Model.</a:t>
            </a:r>
            <a:endParaRPr>
              <a:solidFill>
                <a:srgbClr val="444444"/>
              </a:solidFill>
            </a:endParaRPr>
          </a:p>
          <a:p>
            <a:pPr marL="0" lvl="0" indent="0" algn="l" rtl="0">
              <a:lnSpc>
                <a:spcPct val="160000"/>
              </a:lnSpc>
              <a:spcBef>
                <a:spcPts val="1500"/>
              </a:spcBef>
              <a:spcAft>
                <a:spcPts val="0"/>
              </a:spcAft>
              <a:buClr>
                <a:schemeClr val="dk1"/>
              </a:buClr>
              <a:buSzPts val="1100"/>
              <a:buFont typeface="Arial"/>
              <a:buNone/>
            </a:pPr>
            <a:r>
              <a:rPr lang="en">
                <a:solidFill>
                  <a:srgbClr val="444444"/>
                </a:solidFill>
              </a:rPr>
              <a:t>Your value proposition is a cost vs. benefit equation that taps into your prospect’s motivation.</a:t>
            </a:r>
            <a:endParaRPr>
              <a:solidFill>
                <a:srgbClr val="444444"/>
              </a:solidFill>
            </a:endParaRPr>
          </a:p>
          <a:p>
            <a:pPr marL="0" lvl="0" indent="0" algn="l" rtl="0">
              <a:spcBef>
                <a:spcPts val="1500"/>
              </a:spcBef>
              <a:spcAft>
                <a:spcPts val="0"/>
              </a:spcAft>
              <a:buNone/>
            </a:pPr>
            <a:r>
              <a:rPr lang="en" sz="1600">
                <a:solidFill>
                  <a:srgbClr val="444444"/>
                </a:solidFill>
                <a:highlight>
                  <a:srgbClr val="FFFFFF"/>
                </a:highlight>
              </a:rPr>
              <a:t>If your perceived benefits outweigh your perceived costs, your prospects will be motivated to act. So, the stronger you can make your value proposition, the greater your potential conversion rate.</a:t>
            </a:r>
            <a:endParaRPr sz="1600">
              <a:solidFill>
                <a:srgbClr val="444444"/>
              </a:solidFill>
              <a:highlight>
                <a:srgbClr val="FFFFFF"/>
              </a:highlight>
            </a:endParaRPr>
          </a:p>
          <a:p>
            <a:pPr marL="0" lvl="0" indent="0" algn="l" rtl="0">
              <a:spcBef>
                <a:spcPts val="0"/>
              </a:spcBef>
              <a:spcAft>
                <a:spcPts val="0"/>
              </a:spcAft>
              <a:buNone/>
            </a:pPr>
            <a:endParaRPr sz="1600">
              <a:solidFill>
                <a:srgbClr val="444444"/>
              </a:solidFill>
              <a:highlight>
                <a:srgbClr val="FFFFFF"/>
              </a:highlight>
            </a:endParaRPr>
          </a:p>
          <a:p>
            <a:pPr marL="0" lvl="0" indent="0" algn="l" rtl="0">
              <a:lnSpc>
                <a:spcPct val="160000"/>
              </a:lnSpc>
              <a:spcBef>
                <a:spcPts val="0"/>
              </a:spcBef>
              <a:spcAft>
                <a:spcPts val="0"/>
              </a:spcAft>
              <a:buClr>
                <a:schemeClr val="dk1"/>
              </a:buClr>
              <a:buSzPts val="1100"/>
              <a:buFont typeface="Arial"/>
              <a:buNone/>
            </a:pPr>
            <a:r>
              <a:rPr lang="en">
                <a:solidFill>
                  <a:srgbClr val="444444"/>
                </a:solidFill>
              </a:rPr>
              <a:t>The other five factors that make up the LIFT Model are either conversion drivers or inhibitors, that enhance or detract from your value proposition.</a:t>
            </a:r>
            <a:endParaRPr>
              <a:solidFill>
                <a:srgbClr val="444444"/>
              </a:solidFill>
            </a:endParaRPr>
          </a:p>
          <a:p>
            <a:pPr marL="0" lvl="0" indent="0" algn="l" rtl="0">
              <a:lnSpc>
                <a:spcPct val="130000"/>
              </a:lnSpc>
              <a:spcBef>
                <a:spcPts val="1500"/>
              </a:spcBef>
              <a:spcAft>
                <a:spcPts val="0"/>
              </a:spcAft>
              <a:buClr>
                <a:schemeClr val="dk1"/>
              </a:buClr>
              <a:buSzPts val="1100"/>
              <a:buFont typeface="Arial"/>
              <a:buNone/>
            </a:pPr>
            <a:r>
              <a:rPr lang="en" sz="1300">
                <a:solidFill>
                  <a:srgbClr val="7A858B"/>
                </a:solidFill>
                <a:latin typeface="Oswald"/>
                <a:ea typeface="Oswald"/>
                <a:cs typeface="Oswald"/>
                <a:sym typeface="Oswald"/>
              </a:rPr>
              <a:t>Relevance (conversion driver)</a:t>
            </a:r>
            <a:endParaRPr sz="1300">
              <a:solidFill>
                <a:srgbClr val="7A858B"/>
              </a:solidFill>
              <a:latin typeface="Oswald"/>
              <a:ea typeface="Oswald"/>
              <a:cs typeface="Oswald"/>
              <a:sym typeface="Oswald"/>
            </a:endParaRPr>
          </a:p>
          <a:p>
            <a:pPr marL="0" lvl="0" indent="0" algn="l" rtl="0">
              <a:lnSpc>
                <a:spcPct val="160000"/>
              </a:lnSpc>
              <a:spcBef>
                <a:spcPts val="3000"/>
              </a:spcBef>
              <a:spcAft>
                <a:spcPts val="0"/>
              </a:spcAft>
              <a:buClr>
                <a:schemeClr val="dk1"/>
              </a:buClr>
              <a:buSzPts val="1100"/>
              <a:buFont typeface="Arial"/>
              <a:buNone/>
            </a:pPr>
            <a:r>
              <a:rPr lang="en" sz="1600" b="1">
                <a:solidFill>
                  <a:srgbClr val="444444"/>
                </a:solidFill>
              </a:rPr>
              <a:t>Does your web page relate to what your visitor thought they were going to see?</a:t>
            </a:r>
            <a:endParaRPr sz="1600" b="1">
              <a:solidFill>
                <a:srgbClr val="444444"/>
              </a:solidFill>
            </a:endParaRPr>
          </a:p>
          <a:p>
            <a:pPr marL="0" lvl="0" indent="0" algn="l" rtl="0">
              <a:lnSpc>
                <a:spcPct val="130000"/>
              </a:lnSpc>
              <a:spcBef>
                <a:spcPts val="1500"/>
              </a:spcBef>
              <a:spcAft>
                <a:spcPts val="0"/>
              </a:spcAft>
              <a:buClr>
                <a:schemeClr val="dk1"/>
              </a:buClr>
              <a:buSzPts val="1100"/>
              <a:buFont typeface="Arial"/>
              <a:buNone/>
            </a:pPr>
            <a:r>
              <a:rPr lang="en" sz="1300">
                <a:solidFill>
                  <a:srgbClr val="7A858B"/>
                </a:solidFill>
                <a:latin typeface="Oswald"/>
                <a:ea typeface="Oswald"/>
                <a:cs typeface="Oswald"/>
                <a:sym typeface="Oswald"/>
              </a:rPr>
              <a:t>Clarity (conversion driver)</a:t>
            </a:r>
            <a:endParaRPr sz="1300">
              <a:solidFill>
                <a:srgbClr val="7A858B"/>
              </a:solidFill>
              <a:latin typeface="Oswald"/>
              <a:ea typeface="Oswald"/>
              <a:cs typeface="Oswald"/>
              <a:sym typeface="Oswald"/>
            </a:endParaRPr>
          </a:p>
          <a:p>
            <a:pPr marL="0" lvl="0" indent="0" algn="l" rtl="0">
              <a:lnSpc>
                <a:spcPct val="160000"/>
              </a:lnSpc>
              <a:spcBef>
                <a:spcPts val="3000"/>
              </a:spcBef>
              <a:spcAft>
                <a:spcPts val="0"/>
              </a:spcAft>
              <a:buClr>
                <a:schemeClr val="dk1"/>
              </a:buClr>
              <a:buSzPts val="1100"/>
              <a:buFont typeface="Arial"/>
              <a:buNone/>
            </a:pPr>
            <a:r>
              <a:rPr lang="en" sz="1600" b="1">
                <a:solidFill>
                  <a:srgbClr val="444444"/>
                </a:solidFill>
              </a:rPr>
              <a:t>Does your web page clearly articulate your value proposition and call-to-action (CTA)?</a:t>
            </a:r>
            <a:endParaRPr sz="1600" b="1">
              <a:solidFill>
                <a:srgbClr val="444444"/>
              </a:solidFill>
            </a:endParaRPr>
          </a:p>
          <a:p>
            <a:pPr marL="0" lvl="0" indent="0" algn="l" rtl="0">
              <a:lnSpc>
                <a:spcPct val="130000"/>
              </a:lnSpc>
              <a:spcBef>
                <a:spcPts val="1500"/>
              </a:spcBef>
              <a:spcAft>
                <a:spcPts val="0"/>
              </a:spcAft>
              <a:buClr>
                <a:schemeClr val="dk1"/>
              </a:buClr>
              <a:buSzPts val="1100"/>
              <a:buFont typeface="Arial"/>
              <a:buNone/>
            </a:pPr>
            <a:r>
              <a:rPr lang="en" sz="1300">
                <a:solidFill>
                  <a:srgbClr val="7A858B"/>
                </a:solidFill>
                <a:latin typeface="Oswald"/>
                <a:ea typeface="Oswald"/>
                <a:cs typeface="Oswald"/>
                <a:sym typeface="Oswald"/>
              </a:rPr>
              <a:t>Urgency (conversion driver)</a:t>
            </a:r>
            <a:endParaRPr sz="1300">
              <a:solidFill>
                <a:srgbClr val="7A858B"/>
              </a:solidFill>
              <a:latin typeface="Oswald"/>
              <a:ea typeface="Oswald"/>
              <a:cs typeface="Oswald"/>
              <a:sym typeface="Oswald"/>
            </a:endParaRPr>
          </a:p>
          <a:p>
            <a:pPr marL="0" lvl="0" indent="0" algn="l" rtl="0">
              <a:lnSpc>
                <a:spcPct val="160000"/>
              </a:lnSpc>
              <a:spcBef>
                <a:spcPts val="3000"/>
              </a:spcBef>
              <a:spcAft>
                <a:spcPts val="0"/>
              </a:spcAft>
              <a:buClr>
                <a:schemeClr val="dk1"/>
              </a:buClr>
              <a:buSzPts val="1100"/>
              <a:buFont typeface="Arial"/>
              <a:buNone/>
            </a:pPr>
            <a:r>
              <a:rPr lang="en" sz="1600" b="1">
                <a:solidFill>
                  <a:srgbClr val="444444"/>
                </a:solidFill>
              </a:rPr>
              <a:t>Is there any indication on your web page that an action should be taken </a:t>
            </a:r>
            <a:r>
              <a:rPr lang="en" sz="1600" b="1" i="1">
                <a:solidFill>
                  <a:srgbClr val="444444"/>
                </a:solidFill>
              </a:rPr>
              <a:t>now</a:t>
            </a:r>
            <a:r>
              <a:rPr lang="en" sz="1600" b="1">
                <a:solidFill>
                  <a:srgbClr val="444444"/>
                </a:solidFill>
              </a:rPr>
              <a:t>?</a:t>
            </a:r>
            <a:endParaRPr sz="1600" b="1">
              <a:solidFill>
                <a:srgbClr val="444444"/>
              </a:solidFill>
            </a:endParaRPr>
          </a:p>
          <a:p>
            <a:pPr marL="0" lvl="0" indent="0" algn="l" rtl="0">
              <a:lnSpc>
                <a:spcPct val="160000"/>
              </a:lnSpc>
              <a:spcBef>
                <a:spcPts val="1500"/>
              </a:spcBef>
              <a:spcAft>
                <a:spcPts val="0"/>
              </a:spcAft>
              <a:buClr>
                <a:schemeClr val="dk1"/>
              </a:buClr>
              <a:buSzPts val="1100"/>
              <a:buFont typeface="Arial"/>
              <a:buNone/>
            </a:pPr>
            <a:r>
              <a:rPr lang="en">
                <a:solidFill>
                  <a:srgbClr val="444444"/>
                </a:solidFill>
              </a:rPr>
              <a:t>Urgency has two components:</a:t>
            </a:r>
            <a:endParaRPr>
              <a:solidFill>
                <a:srgbClr val="444444"/>
              </a:solidFill>
            </a:endParaRPr>
          </a:p>
          <a:p>
            <a:pPr marL="736600" lvl="0" indent="-330200" algn="l" rtl="0">
              <a:lnSpc>
                <a:spcPct val="115000"/>
              </a:lnSpc>
              <a:spcBef>
                <a:spcPts val="1500"/>
              </a:spcBef>
              <a:spcAft>
                <a:spcPts val="0"/>
              </a:spcAft>
              <a:buClr>
                <a:srgbClr val="444444"/>
              </a:buClr>
              <a:buSzPts val="1600"/>
              <a:buAutoNum type="arabicPeriod"/>
            </a:pPr>
            <a:r>
              <a:rPr lang="en" sz="1600">
                <a:solidFill>
                  <a:srgbClr val="444444"/>
                </a:solidFill>
              </a:rPr>
              <a:t>Internal, or how your visitor is feeling upon arrival to your page</a:t>
            </a:r>
            <a:endParaRPr sz="1600">
              <a:solidFill>
                <a:srgbClr val="444444"/>
              </a:solidFill>
            </a:endParaRPr>
          </a:p>
          <a:p>
            <a:pPr marL="736600" lvl="0" indent="-330200" algn="l" rtl="0">
              <a:lnSpc>
                <a:spcPct val="115000"/>
              </a:lnSpc>
              <a:spcBef>
                <a:spcPts val="0"/>
              </a:spcBef>
              <a:spcAft>
                <a:spcPts val="0"/>
              </a:spcAft>
              <a:buClr>
                <a:srgbClr val="444444"/>
              </a:buClr>
              <a:buSzPts val="1600"/>
              <a:buAutoNum type="arabicPeriod"/>
            </a:pPr>
            <a:r>
              <a:rPr lang="en" sz="1600">
                <a:solidFill>
                  <a:srgbClr val="444444"/>
                </a:solidFill>
              </a:rPr>
              <a:t>External, or influences that you can introduce to the visitor</a:t>
            </a:r>
            <a:endParaRPr sz="1600">
              <a:solidFill>
                <a:srgbClr val="444444"/>
              </a:solidFill>
            </a:endParaRPr>
          </a:p>
          <a:p>
            <a:pPr marL="0" lvl="0" indent="0" algn="l" rtl="0">
              <a:lnSpc>
                <a:spcPct val="160000"/>
              </a:lnSpc>
              <a:spcBef>
                <a:spcPts val="1700"/>
              </a:spcBef>
              <a:spcAft>
                <a:spcPts val="0"/>
              </a:spcAft>
              <a:buClr>
                <a:schemeClr val="dk1"/>
              </a:buClr>
              <a:buSzPts val="1100"/>
              <a:buFont typeface="Arial"/>
              <a:buNone/>
            </a:pPr>
            <a:r>
              <a:rPr lang="en">
                <a:solidFill>
                  <a:srgbClr val="444444"/>
                </a:solidFill>
              </a:rPr>
              <a:t>Internal Urgency is generally pre-existing when the visitor arrives on the page: “It’s December 23 and I still need to buy Christmas presents!”. External Urgency is something that you can introduce with offers, deadlines, and tone.</a:t>
            </a:r>
            <a:endParaRPr>
              <a:solidFill>
                <a:srgbClr val="444444"/>
              </a:solidFill>
            </a:endParaRPr>
          </a:p>
          <a:p>
            <a:pPr marL="0" lvl="0" indent="0" algn="l" rtl="0">
              <a:lnSpc>
                <a:spcPct val="130000"/>
              </a:lnSpc>
              <a:spcBef>
                <a:spcPts val="1500"/>
              </a:spcBef>
              <a:spcAft>
                <a:spcPts val="0"/>
              </a:spcAft>
              <a:buClr>
                <a:schemeClr val="dk1"/>
              </a:buClr>
              <a:buSzPts val="1100"/>
              <a:buFont typeface="Arial"/>
              <a:buNone/>
            </a:pPr>
            <a:r>
              <a:rPr lang="en" sz="1300">
                <a:solidFill>
                  <a:srgbClr val="7A858B"/>
                </a:solidFill>
                <a:latin typeface="Oswald"/>
                <a:ea typeface="Oswald"/>
                <a:cs typeface="Oswald"/>
                <a:sym typeface="Oswald"/>
              </a:rPr>
              <a:t>Anxiety (conversion inhibitor)</a:t>
            </a:r>
            <a:endParaRPr sz="1300">
              <a:solidFill>
                <a:srgbClr val="7A858B"/>
              </a:solidFill>
              <a:latin typeface="Oswald"/>
              <a:ea typeface="Oswald"/>
              <a:cs typeface="Oswald"/>
              <a:sym typeface="Oswald"/>
            </a:endParaRPr>
          </a:p>
          <a:p>
            <a:pPr marL="0" lvl="0" indent="0" algn="l" rtl="0">
              <a:lnSpc>
                <a:spcPct val="160000"/>
              </a:lnSpc>
              <a:spcBef>
                <a:spcPts val="3000"/>
              </a:spcBef>
              <a:spcAft>
                <a:spcPts val="0"/>
              </a:spcAft>
              <a:buClr>
                <a:schemeClr val="dk1"/>
              </a:buClr>
              <a:buSzPts val="1100"/>
              <a:buFont typeface="Arial"/>
              <a:buNone/>
            </a:pPr>
            <a:r>
              <a:rPr lang="en" sz="1600" b="1">
                <a:solidFill>
                  <a:srgbClr val="444444"/>
                </a:solidFill>
              </a:rPr>
              <a:t>What are the potential misgivings your visitor might have about taking the conversion action?</a:t>
            </a:r>
            <a:endParaRPr sz="1600" b="1">
              <a:solidFill>
                <a:srgbClr val="444444"/>
              </a:solidFill>
            </a:endParaRPr>
          </a:p>
          <a:p>
            <a:pPr marL="0" lvl="0" indent="0" algn="l" rtl="0">
              <a:lnSpc>
                <a:spcPct val="160000"/>
              </a:lnSpc>
              <a:spcBef>
                <a:spcPts val="1500"/>
              </a:spcBef>
              <a:spcAft>
                <a:spcPts val="0"/>
              </a:spcAft>
              <a:buClr>
                <a:schemeClr val="dk1"/>
              </a:buClr>
              <a:buSzPts val="1100"/>
              <a:buFont typeface="Arial"/>
              <a:buNone/>
            </a:pPr>
            <a:r>
              <a:rPr lang="en">
                <a:solidFill>
                  <a:srgbClr val="444444"/>
                </a:solidFill>
              </a:rPr>
              <a:t>Anxiety is a function of the credibility you have built with your visitor and the trust you are asking them to have in you.</a:t>
            </a:r>
            <a:endParaRPr>
              <a:solidFill>
                <a:srgbClr val="444444"/>
              </a:solidFill>
            </a:endParaRPr>
          </a:p>
          <a:p>
            <a:pPr marL="0" lvl="0" indent="0" algn="l" rtl="0">
              <a:lnSpc>
                <a:spcPct val="130000"/>
              </a:lnSpc>
              <a:spcBef>
                <a:spcPts val="1500"/>
              </a:spcBef>
              <a:spcAft>
                <a:spcPts val="0"/>
              </a:spcAft>
              <a:buClr>
                <a:schemeClr val="dk1"/>
              </a:buClr>
              <a:buSzPts val="1100"/>
              <a:buFont typeface="Arial"/>
              <a:buNone/>
            </a:pPr>
            <a:r>
              <a:rPr lang="en" sz="1300">
                <a:solidFill>
                  <a:srgbClr val="7A858B"/>
                </a:solidFill>
                <a:latin typeface="Oswald"/>
                <a:ea typeface="Oswald"/>
                <a:cs typeface="Oswald"/>
                <a:sym typeface="Oswald"/>
              </a:rPr>
              <a:t>Distraction (conversion inhibitor)</a:t>
            </a:r>
            <a:endParaRPr sz="1300">
              <a:solidFill>
                <a:srgbClr val="7A858B"/>
              </a:solidFill>
              <a:latin typeface="Oswald"/>
              <a:ea typeface="Oswald"/>
              <a:cs typeface="Oswald"/>
              <a:sym typeface="Oswald"/>
            </a:endParaRPr>
          </a:p>
          <a:p>
            <a:pPr marL="0" lvl="0" indent="0" algn="l" rtl="0">
              <a:lnSpc>
                <a:spcPct val="160000"/>
              </a:lnSpc>
              <a:spcBef>
                <a:spcPts val="3000"/>
              </a:spcBef>
              <a:spcAft>
                <a:spcPts val="0"/>
              </a:spcAft>
              <a:buClr>
                <a:schemeClr val="dk1"/>
              </a:buClr>
              <a:buSzPts val="1100"/>
              <a:buFont typeface="Arial"/>
              <a:buNone/>
            </a:pPr>
            <a:r>
              <a:rPr lang="en" sz="1600" b="1">
                <a:solidFill>
                  <a:srgbClr val="444444"/>
                </a:solidFill>
              </a:rPr>
              <a:t>Are there elements on your page that could divert your visitor away the from the goal?</a:t>
            </a:r>
            <a:endParaRPr sz="1600" b="1">
              <a:solidFill>
                <a:srgbClr val="444444"/>
              </a:solidFill>
            </a:endParaRPr>
          </a:p>
          <a:p>
            <a:pPr marL="0" lvl="0" indent="0" algn="l" rtl="0">
              <a:spcBef>
                <a:spcPts val="1500"/>
              </a:spcBef>
              <a:spcAft>
                <a:spcPts val="0"/>
              </a:spcAft>
              <a:buNone/>
            </a:pPr>
            <a:endParaRPr sz="1600">
              <a:solidFill>
                <a:srgbClr val="444444"/>
              </a:solidFill>
              <a:highlight>
                <a:srgbClr val="FFFFFF"/>
              </a:highlight>
            </a:endParaRPr>
          </a:p>
        </p:txBody>
      </p:sp>
    </p:spTree>
    <p:extLst>
      <p:ext uri="{BB962C8B-B14F-4D97-AF65-F5344CB8AC3E}">
        <p14:creationId xmlns:p14="http://schemas.microsoft.com/office/powerpoint/2010/main" val="1082771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41064050e6_1_1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41064050e6_1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A legfejlettebb szervezetek az optimalizálásra mint folyamatos stratégiára tekintenek. Ez nem egy egyszeri projekt, és </a:t>
            </a:r>
            <a:r>
              <a:rPr lang="en" sz="1200" b="1">
                <a:solidFill>
                  <a:srgbClr val="444444"/>
                </a:solidFill>
                <a:highlight>
                  <a:schemeClr val="lt1"/>
                </a:highlight>
                <a:latin typeface="Proxima Nova"/>
                <a:ea typeface="Proxima Nova"/>
                <a:cs typeface="Proxima Nova"/>
                <a:sym typeface="Proxima Nova"/>
              </a:rPr>
              <a:t>nincs vége, ahol a vállalat azt érzi "optimalizált"</a:t>
            </a:r>
            <a:r>
              <a:rPr lang="en" sz="1200">
                <a:solidFill>
                  <a:srgbClr val="444444"/>
                </a:solidFill>
                <a:highlight>
                  <a:schemeClr val="lt1"/>
                </a:highlight>
                <a:latin typeface="Proxima Nova"/>
                <a:ea typeface="Proxima Nova"/>
                <a:cs typeface="Proxima Nova"/>
                <a:sym typeface="Proxima Nova"/>
              </a:rPr>
              <a:t>.</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A BANNEREKNÉL CSINÁLUNK PERSONALIZÁCIÓT, A WEBOLDALON MIÉRT NE CSINÁLNÁNK?</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Ez magában foglalja a marketing yin és yang-ját: az </a:t>
            </a:r>
            <a:r>
              <a:rPr lang="en" sz="1200" b="1">
                <a:solidFill>
                  <a:srgbClr val="444444"/>
                </a:solidFill>
                <a:highlight>
                  <a:schemeClr val="lt1"/>
                </a:highlight>
                <a:latin typeface="Proxima Nova"/>
                <a:ea typeface="Proxima Nova"/>
                <a:cs typeface="Proxima Nova"/>
                <a:sym typeface="Proxima Nova"/>
              </a:rPr>
              <a:t>intuitív, minőségi, ihletett, FELTÁRÓ</a:t>
            </a:r>
            <a:r>
              <a:rPr lang="en" sz="1200">
                <a:solidFill>
                  <a:srgbClr val="444444"/>
                </a:solidFill>
                <a:highlight>
                  <a:schemeClr val="lt1"/>
                </a:highlight>
                <a:latin typeface="Proxima Nova"/>
                <a:ea typeface="Proxima Nova"/>
                <a:cs typeface="Proxima Nova"/>
                <a:sym typeface="Proxima Nova"/>
              </a:rPr>
              <a:t> oldalt, amely elképzel lehetséges insight-okat, valamint a </a:t>
            </a:r>
            <a:r>
              <a:rPr lang="en" sz="1200" b="1">
                <a:solidFill>
                  <a:srgbClr val="444444"/>
                </a:solidFill>
                <a:highlight>
                  <a:schemeClr val="lt1"/>
                </a:highlight>
                <a:latin typeface="Proxima Nova"/>
                <a:ea typeface="Proxima Nova"/>
                <a:cs typeface="Proxima Nova"/>
                <a:sym typeface="Proxima Nova"/>
              </a:rPr>
              <a:t>mennyiségi, logikai, adatvezérelt, ÉRVÉNYESÍTÉSI</a:t>
            </a:r>
            <a:r>
              <a:rPr lang="en" sz="1200">
                <a:solidFill>
                  <a:srgbClr val="444444"/>
                </a:solidFill>
                <a:highlight>
                  <a:schemeClr val="lt1"/>
                </a:highlight>
                <a:latin typeface="Proxima Nova"/>
                <a:ea typeface="Proxima Nova"/>
                <a:cs typeface="Proxima Nova"/>
                <a:sym typeface="Proxima Nova"/>
              </a:rPr>
              <a:t> oldalt, amely bizonyítja, hogy az insight-ok valóban működnek-e.</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Mind a Felfedezés, mind a Validálás fázis célja, hogy olyan fontos insight-ot generáljon és igazoljon, amely </a:t>
            </a:r>
            <a:r>
              <a:rPr lang="en" sz="1200" b="1">
                <a:solidFill>
                  <a:srgbClr val="444444"/>
                </a:solidFill>
                <a:highlight>
                  <a:schemeClr val="lt1"/>
                </a:highlight>
                <a:latin typeface="Proxima Nova"/>
                <a:ea typeface="Proxima Nova"/>
                <a:cs typeface="Proxima Nova"/>
                <a:sym typeface="Proxima Nova"/>
              </a:rPr>
              <a:t>bevételnövelést és nyereséges növekedést</a:t>
            </a:r>
            <a:r>
              <a:rPr lang="en" sz="1200">
                <a:solidFill>
                  <a:srgbClr val="444444"/>
                </a:solidFill>
                <a:highlight>
                  <a:schemeClr val="lt1"/>
                </a:highlight>
                <a:latin typeface="Proxima Nova"/>
                <a:ea typeface="Proxima Nova"/>
                <a:cs typeface="Proxima Nova"/>
                <a:sym typeface="Proxima Nova"/>
              </a:rPr>
              <a:t> eredményez a vállalat számára. </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Üzleti kontextus - Az érdekeltektől (stakeholders) információkat gyűjtünk, szakértelmükre támaszkodva. Az érdekelt felek ismerik és értik az üzleti tevékenységet, a termékeket és szolgáltatásokat, az ügyfeleket és a tanulás történetét.</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Meggyőzés elvei - Jelentős kutatásokat végeztek, különösen az utóbbi években, hogy mik vannak hatással a látogatók viselkedésére. Ezeknek az alapvető kiváltó tényezőknek a megértése nagyon értékes. Cikkek, könyvek és betekintések ezeken és más témákon.</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Digitális analitika - A webes elemzés, a kattintási térképek (clickmap), a görgetés térképek (scrollmap) és a munkamenet felvételek (recording) vizsgálata lehetővé teszi számunkra, hogy megértsük, hogyan használják a látogatók a webhelyet, és hol szembesülnek nehézségekkel. A cél az, hogy megértsük a valódi felhasználók útvonalát webhelyünkön (user journey), pl. hova megy, mit keres, és hol találkozik a konverziót hátráltató korlátokkal.</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Felhasználói kutatás - Kvalitatív kutatások, amelyek segítenek megérteni a felhasználót. Ez a megértés lehetővé teszi, hogy növelje marketing relevanciáját. Néhány ilyen módszer közé tartozik az onsite kérdőívek, e-mailes felmérések, NPS, felhasználói tesztelés, stb.</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Tesztarchívum - A tapasztalatunk a többéves, iparágakon átívelő tesztekkel. Pl. hogyan készítsünk formokat, hogyan teszteljünk value propositiont, stb. Ez a tudásbank gyorsabb és jobb eredményeket hoz létre.</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A validálás egy </a:t>
            </a:r>
            <a:r>
              <a:rPr lang="en" sz="1200" b="1">
                <a:solidFill>
                  <a:srgbClr val="444444"/>
                </a:solidFill>
                <a:highlight>
                  <a:schemeClr val="lt1"/>
                </a:highlight>
                <a:latin typeface="Proxima Nova"/>
                <a:ea typeface="Proxima Nova"/>
                <a:cs typeface="Proxima Nova"/>
                <a:sym typeface="Proxima Nova"/>
              </a:rPr>
              <a:t>ismétlődő folyamat, amely bizonyítja, hogy melyik a Felfedezési folyamatban keletkezett ötlet működik</a:t>
            </a:r>
            <a:r>
              <a:rPr lang="en" sz="1200">
                <a:solidFill>
                  <a:srgbClr val="444444"/>
                </a:solidFill>
                <a:highlight>
                  <a:schemeClr val="lt1"/>
                </a:highlight>
                <a:latin typeface="Proxima Nova"/>
                <a:ea typeface="Proxima Nova"/>
                <a:cs typeface="Proxima Nova"/>
                <a:sym typeface="Proxima Nova"/>
              </a:rPr>
              <a:t> és hogyan működik a legjobban valós élethelyzetekben.</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Hipotézis létrehozása - A LIFT elemzések és a PIE eredmények alapján megfelelő hipotéziseket dolgozunk ki a LIFT és megfelelő insight-ok létrehozására a konkrét oldalak vagy user journey-k esetében. </a:t>
            </a:r>
            <a:r>
              <a:rPr lang="en" sz="1200" b="1">
                <a:solidFill>
                  <a:srgbClr val="444444"/>
                </a:solidFill>
                <a:highlight>
                  <a:schemeClr val="lt1"/>
                </a:highlight>
                <a:latin typeface="Proxima Nova"/>
                <a:ea typeface="Proxima Nova"/>
                <a:cs typeface="Proxima Nova"/>
                <a:sym typeface="Proxima Nova"/>
              </a:rPr>
              <a:t>Egy insight csak akkor visszaigazolható, ha kontrollált kísérletekben tesztelték őket, és a hipotézisek csak akkor tesztelhetőek, ha megfelelően alátámasztottak.</a:t>
            </a:r>
            <a:endParaRPr sz="1200" b="1">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A PIE keretrendszer - tesztelési lehetőségeket három tényező alapján priorizálja: potenciál, fontosság és könnyedség.</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MI SZOKOTT PROBLÉMA LENNI AZ AB TESZTEKNÉL: (PIE)</a:t>
            </a:r>
            <a:endParaRPr sz="1200">
              <a:solidFill>
                <a:srgbClr val="444444"/>
              </a:solidFill>
              <a:highlight>
                <a:schemeClr val="lt1"/>
              </a:highlight>
              <a:latin typeface="Proxima Nova"/>
              <a:ea typeface="Proxima Nova"/>
              <a:cs typeface="Proxima Nova"/>
              <a:sym typeface="Proxima Nova"/>
            </a:endParaRPr>
          </a:p>
          <a:p>
            <a:pPr marL="457200" lvl="0" indent="-304800" algn="l" rtl="0">
              <a:spcBef>
                <a:spcPts val="0"/>
              </a:spcBef>
              <a:spcAft>
                <a:spcPts val="0"/>
              </a:spcAft>
              <a:buClr>
                <a:srgbClr val="444444"/>
              </a:buClr>
              <a:buSzPts val="1200"/>
              <a:buFont typeface="Proxima Nova"/>
              <a:buChar char="-"/>
            </a:pPr>
            <a:r>
              <a:rPr lang="en" sz="1200">
                <a:solidFill>
                  <a:srgbClr val="444444"/>
                </a:solidFill>
                <a:highlight>
                  <a:schemeClr val="lt1"/>
                </a:highlight>
                <a:latin typeface="Proxima Nova"/>
                <a:ea typeface="Proxima Nova"/>
                <a:cs typeface="Proxima Nova"/>
                <a:sym typeface="Proxima Nova"/>
              </a:rPr>
              <a:t>FOSIK A VÁLTOZÁSTÓL A WEBOLDALÁN</a:t>
            </a:r>
            <a:endParaRPr sz="1200">
              <a:solidFill>
                <a:srgbClr val="444444"/>
              </a:solidFill>
              <a:highlight>
                <a:schemeClr val="lt1"/>
              </a:highlight>
              <a:latin typeface="Proxima Nova"/>
              <a:ea typeface="Proxima Nova"/>
              <a:cs typeface="Proxima Nova"/>
              <a:sym typeface="Proxima Nova"/>
            </a:endParaRPr>
          </a:p>
          <a:p>
            <a:pPr marL="457200" lvl="0" indent="-304800" algn="l" rtl="0">
              <a:spcBef>
                <a:spcPts val="0"/>
              </a:spcBef>
              <a:spcAft>
                <a:spcPts val="0"/>
              </a:spcAft>
              <a:buClr>
                <a:srgbClr val="444444"/>
              </a:buClr>
              <a:buSzPts val="1200"/>
              <a:buFont typeface="Proxima Nova"/>
              <a:buChar char="-"/>
            </a:pPr>
            <a:r>
              <a:rPr lang="en" sz="1200">
                <a:solidFill>
                  <a:srgbClr val="444444"/>
                </a:solidFill>
                <a:highlight>
                  <a:schemeClr val="lt1"/>
                </a:highlight>
                <a:latin typeface="Proxima Nova"/>
                <a:ea typeface="Proxima Nova"/>
                <a:cs typeface="Proxima Nova"/>
                <a:sym typeface="Proxima Nova"/>
              </a:rPr>
              <a:t>HEAVY FEJLESZTÉSI DOLOG</a:t>
            </a:r>
            <a:endParaRPr sz="1200">
              <a:solidFill>
                <a:srgbClr val="444444"/>
              </a:solidFill>
              <a:highlight>
                <a:schemeClr val="lt1"/>
              </a:highlight>
              <a:latin typeface="Proxima Nova"/>
              <a:ea typeface="Proxima Nova"/>
              <a:cs typeface="Proxima Nova"/>
              <a:sym typeface="Proxima Nova"/>
            </a:endParaRPr>
          </a:p>
          <a:p>
            <a:pPr marL="457200" lvl="0" indent="-304800" algn="l" rtl="0">
              <a:spcBef>
                <a:spcPts val="0"/>
              </a:spcBef>
              <a:spcAft>
                <a:spcPts val="0"/>
              </a:spcAft>
              <a:buClr>
                <a:srgbClr val="444444"/>
              </a:buClr>
              <a:buSzPts val="1200"/>
              <a:buFont typeface="Proxima Nova"/>
              <a:buChar char="-"/>
            </a:pPr>
            <a:r>
              <a:rPr lang="en" sz="1200">
                <a:solidFill>
                  <a:srgbClr val="444444"/>
                </a:solidFill>
                <a:highlight>
                  <a:schemeClr val="lt1"/>
                </a:highlight>
                <a:latin typeface="Proxima Nova"/>
                <a:ea typeface="Proxima Nova"/>
                <a:cs typeface="Proxima Nova"/>
                <a:sym typeface="Proxima Nova"/>
              </a:rPr>
              <a:t>VALAKINEK JOGILAG NEM FOG TETSZENI</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A kísérletek megtervezése - Ez egy nagyon fontos lépés, amely biztosítja a forgalom hatékonyabb felhasználását. Ebben a lépésben kidolgozunk egy megfelelő kísérleti tervet és design-t. Többféle teszt közül választhatunk: AB, multivariáns, URL átirányításos, stb.</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UX / UI design - </a:t>
            </a:r>
            <a:r>
              <a:rPr lang="en" sz="1200" b="1">
                <a:solidFill>
                  <a:srgbClr val="444444"/>
                </a:solidFill>
                <a:highlight>
                  <a:schemeClr val="lt1"/>
                </a:highlight>
                <a:latin typeface="Proxima Nova"/>
                <a:ea typeface="Proxima Nova"/>
                <a:cs typeface="Proxima Nova"/>
                <a:sym typeface="Proxima Nova"/>
              </a:rPr>
              <a:t>A növekedésorientált szervezetben a forma követi a funkciót</a:t>
            </a:r>
            <a:r>
              <a:rPr lang="en" sz="1200">
                <a:solidFill>
                  <a:srgbClr val="444444"/>
                </a:solidFill>
                <a:highlight>
                  <a:schemeClr val="lt1"/>
                </a:highlight>
                <a:latin typeface="Proxima Nova"/>
                <a:ea typeface="Proxima Nova"/>
                <a:cs typeface="Proxima Nova"/>
                <a:sym typeface="Proxima Nova"/>
              </a:rPr>
              <a:t>. Bár a UX szakértők gyakran hozzájárulnak a kísérletekhez, a grafikai tervezésnek csak követnie kell a kísérletek priorizálását és tervezését.</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Fejlesztés és Q&amp;A - A technikai részletek kritikus fontosságúak a megbízható kísérleti eredmények biztosításához. Ha a célokat helytelenül állítják be, vagy bármilyen technikai részlet hiányzik, a kísérlet értéktelen lehet.</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Élő A / B teszt - A kísérleteket ellenőrzött tesztek futtatására tervezett eszközök segítségével kell futtatni. Egyszerűen nem használhat rendszeres webes elemző eszközöket az "előtte és utána" eredmények összehasonlításához, és ezek alapján nem hozhat jó üzleti döntéseket. Az egyetlen dolog, ami rosszabb, mint a nem tesztelés, rosszul tesztelni és rossz eredményekre támaszkodni.</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Az eredmények kiértékelése - A legszórakoztatóbb és legfontosabb lépés ez, ahol a növekedés és az insight-ok megvalósulnak. Ha a hipotéziseket és a kísérletek tervezését hatékonyan hozzuk létre, akkor </a:t>
            </a:r>
            <a:r>
              <a:rPr lang="en" sz="1200" b="1">
                <a:solidFill>
                  <a:srgbClr val="444444"/>
                </a:solidFill>
                <a:highlight>
                  <a:schemeClr val="lt1"/>
                </a:highlight>
                <a:latin typeface="Proxima Nova"/>
                <a:ea typeface="Proxima Nova"/>
                <a:cs typeface="Proxima Nova"/>
                <a:sym typeface="Proxima Nova"/>
              </a:rPr>
              <a:t>megtanulhatunk valamit, ami fontos az ügyfelekkel kapcsolatban, és ez növelheti bevételeinket</a:t>
            </a:r>
            <a:r>
              <a:rPr lang="en" sz="1200">
                <a:solidFill>
                  <a:srgbClr val="444444"/>
                </a:solidFill>
                <a:highlight>
                  <a:schemeClr val="lt1"/>
                </a:highlight>
                <a:latin typeface="Proxima Nova"/>
                <a:ea typeface="Proxima Nova"/>
                <a:cs typeface="Proxima Nova"/>
                <a:sym typeface="Proxima Nova"/>
              </a:rPr>
              <a:t>.</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b="1">
                <a:solidFill>
                  <a:srgbClr val="444444"/>
                </a:solidFill>
                <a:highlight>
                  <a:schemeClr val="lt1"/>
                </a:highlight>
                <a:latin typeface="Proxima Nova"/>
                <a:ea typeface="Proxima Nova"/>
                <a:cs typeface="Proxima Nova"/>
                <a:sym typeface="Proxima Nova"/>
              </a:rPr>
              <a:t>A Felfedezési ciklus számos Érvényesítési kísérletet ösztönözhet, és ezzel egyidejűleg a Validálás fázisból származó kísérletek (insight-ok) több Felfedezésre vonatkozó információgyűjtést generálhatnak.</a:t>
            </a:r>
            <a:endParaRPr sz="1200" b="1">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600">
              <a:solidFill>
                <a:srgbClr val="444444"/>
              </a:solidFill>
              <a:highlight>
                <a:schemeClr val="lt1"/>
              </a:highlight>
            </a:endParaRPr>
          </a:p>
          <a:p>
            <a:pPr marL="0" lvl="0" indent="0" algn="l" rtl="0">
              <a:spcBef>
                <a:spcPts val="0"/>
              </a:spcBef>
              <a:spcAft>
                <a:spcPts val="0"/>
              </a:spcAft>
              <a:buClr>
                <a:schemeClr val="dk1"/>
              </a:buClr>
              <a:buSzPts val="1100"/>
              <a:buFont typeface="Arial"/>
              <a:buNone/>
            </a:pPr>
            <a:r>
              <a:rPr lang="en" sz="1600">
                <a:solidFill>
                  <a:srgbClr val="444444"/>
                </a:solidFill>
                <a:highlight>
                  <a:schemeClr val="lt1"/>
                </a:highlight>
              </a:rPr>
              <a:t>-----------------------------------------------------------------------------------------------------------------------------</a:t>
            </a:r>
            <a:endParaRPr sz="1600">
              <a:solidFill>
                <a:srgbClr val="444444"/>
              </a:solidFill>
              <a:highlight>
                <a:schemeClr val="lt1"/>
              </a:highlight>
            </a:endParaRPr>
          </a:p>
          <a:p>
            <a:pPr marL="0" lvl="0" indent="0" algn="l" rtl="0">
              <a:spcBef>
                <a:spcPts val="0"/>
              </a:spcBef>
              <a:spcAft>
                <a:spcPts val="0"/>
              </a:spcAft>
              <a:buClr>
                <a:schemeClr val="dk1"/>
              </a:buClr>
              <a:buSzPts val="1100"/>
              <a:buFont typeface="Arial"/>
              <a:buNone/>
            </a:pPr>
            <a:endParaRPr sz="1600">
              <a:solidFill>
                <a:srgbClr val="444444"/>
              </a:solidFill>
              <a:highlight>
                <a:schemeClr val="lt1"/>
              </a:highlight>
            </a:endParaRPr>
          </a:p>
          <a:p>
            <a:pPr marL="0" lvl="0" indent="0" algn="l" rtl="0">
              <a:spcBef>
                <a:spcPts val="0"/>
              </a:spcBef>
              <a:spcAft>
                <a:spcPts val="0"/>
              </a:spcAft>
              <a:buClr>
                <a:schemeClr val="dk1"/>
              </a:buClr>
              <a:buSzPts val="1100"/>
              <a:buFont typeface="Arial"/>
              <a:buNone/>
            </a:pPr>
            <a:r>
              <a:rPr lang="en" sz="1600">
                <a:solidFill>
                  <a:srgbClr val="444444"/>
                </a:solidFill>
                <a:highlight>
                  <a:schemeClr val="lt1"/>
                </a:highlight>
              </a:rPr>
              <a:t>The most advanced organizations view optimization as an ongoing strategy. It is not a one-time project and it doesn’t have an end point where the company’s experiences are “optimized”.</a:t>
            </a:r>
            <a:endParaRPr sz="1600">
              <a:solidFill>
                <a:srgbClr val="444444"/>
              </a:solidFill>
              <a:highlight>
                <a:schemeClr val="lt1"/>
              </a:highlight>
            </a:endParaRPr>
          </a:p>
          <a:p>
            <a:pPr marL="0" lvl="0" indent="0" algn="l" rtl="0">
              <a:spcBef>
                <a:spcPts val="0"/>
              </a:spcBef>
              <a:spcAft>
                <a:spcPts val="0"/>
              </a:spcAft>
              <a:buClr>
                <a:schemeClr val="dk1"/>
              </a:buClr>
              <a:buSzPts val="1100"/>
              <a:buFont typeface="Arial"/>
              <a:buNone/>
            </a:pPr>
            <a:endParaRPr sz="1600">
              <a:solidFill>
                <a:srgbClr val="444444"/>
              </a:solidFill>
              <a:highlight>
                <a:schemeClr val="lt1"/>
              </a:highlight>
            </a:endParaRPr>
          </a:p>
          <a:p>
            <a:pPr marL="0" lvl="0" indent="0" algn="l" rtl="0">
              <a:spcBef>
                <a:spcPts val="0"/>
              </a:spcBef>
              <a:spcAft>
                <a:spcPts val="0"/>
              </a:spcAft>
              <a:buClr>
                <a:schemeClr val="dk1"/>
              </a:buClr>
              <a:buSzPts val="1100"/>
              <a:buFont typeface="Arial"/>
              <a:buNone/>
            </a:pPr>
            <a:r>
              <a:rPr lang="en" sz="1600">
                <a:solidFill>
                  <a:srgbClr val="444444"/>
                </a:solidFill>
                <a:highlight>
                  <a:schemeClr val="lt1"/>
                </a:highlight>
              </a:rPr>
              <a:t>It encompasses the yin and yang of marketing: the intuitive, qualitative, inspired, exploratory side that imagines potential insights, as well as the quantitative, logical, data-driven, validating side that </a:t>
            </a:r>
            <a:r>
              <a:rPr lang="en" sz="1600" i="1">
                <a:solidFill>
                  <a:srgbClr val="444444"/>
                </a:solidFill>
                <a:highlight>
                  <a:schemeClr val="lt1"/>
                </a:highlight>
              </a:rPr>
              <a:t>proves whether the insights really work</a:t>
            </a:r>
            <a:r>
              <a:rPr lang="en" sz="1600">
                <a:solidFill>
                  <a:srgbClr val="444444"/>
                </a:solidFill>
                <a:highlight>
                  <a:schemeClr val="lt1"/>
                </a:highlight>
              </a:rPr>
              <a:t>.</a:t>
            </a:r>
            <a:endParaRPr sz="1600">
              <a:solidFill>
                <a:srgbClr val="444444"/>
              </a:solidFill>
              <a:highlight>
                <a:schemeClr val="lt1"/>
              </a:highlight>
            </a:endParaRPr>
          </a:p>
          <a:p>
            <a:pPr marL="0" lvl="0" indent="0" algn="l" rtl="0">
              <a:spcBef>
                <a:spcPts val="0"/>
              </a:spcBef>
              <a:spcAft>
                <a:spcPts val="0"/>
              </a:spcAft>
              <a:buClr>
                <a:schemeClr val="dk1"/>
              </a:buClr>
              <a:buSzPts val="1100"/>
              <a:buFont typeface="Arial"/>
              <a:buNone/>
            </a:pPr>
            <a:endParaRPr sz="1600">
              <a:solidFill>
                <a:srgbClr val="444444"/>
              </a:solidFill>
              <a:highlight>
                <a:schemeClr val="lt1"/>
              </a:highlight>
            </a:endParaRPr>
          </a:p>
          <a:p>
            <a:pPr marL="0" lvl="0" indent="0" algn="l" rtl="0">
              <a:spcBef>
                <a:spcPts val="0"/>
              </a:spcBef>
              <a:spcAft>
                <a:spcPts val="0"/>
              </a:spcAft>
              <a:buClr>
                <a:schemeClr val="dk1"/>
              </a:buClr>
              <a:buSzPts val="1100"/>
              <a:buFont typeface="Arial"/>
              <a:buNone/>
            </a:pPr>
            <a:r>
              <a:rPr lang="en" sz="1600">
                <a:solidFill>
                  <a:srgbClr val="444444"/>
                </a:solidFill>
                <a:highlight>
                  <a:schemeClr val="lt1"/>
                </a:highlight>
              </a:rPr>
              <a:t>The goal of both the Explore and Validate phases is to generate and prove important insights that produce revenue lift and profitable growth for your company. These insights are what we call ‘A-ha!’ Moments.</a:t>
            </a:r>
            <a:endParaRPr sz="1600">
              <a:solidFill>
                <a:srgbClr val="444444"/>
              </a:solidFill>
              <a:highlight>
                <a:schemeClr val="lt1"/>
              </a:highlight>
            </a:endParaRPr>
          </a:p>
          <a:p>
            <a:pPr marL="0" lvl="0" indent="0" algn="l" rtl="0">
              <a:spcBef>
                <a:spcPts val="0"/>
              </a:spcBef>
              <a:spcAft>
                <a:spcPts val="0"/>
              </a:spcAft>
              <a:buClr>
                <a:schemeClr val="dk1"/>
              </a:buClr>
              <a:buSzPts val="1100"/>
              <a:buFont typeface="Arial"/>
              <a:buNone/>
            </a:pPr>
            <a:endParaRPr sz="1600">
              <a:solidFill>
                <a:srgbClr val="444444"/>
              </a:solidFill>
              <a:highlight>
                <a:schemeClr val="lt1"/>
              </a:highlight>
            </a:endParaRPr>
          </a:p>
          <a:p>
            <a:pPr marL="0" lvl="0" indent="0" algn="l" rtl="0">
              <a:spcBef>
                <a:spcPts val="0"/>
              </a:spcBef>
              <a:spcAft>
                <a:spcPts val="0"/>
              </a:spcAft>
              <a:buClr>
                <a:schemeClr val="dk1"/>
              </a:buClr>
              <a:buSzPts val="1100"/>
              <a:buFont typeface="Arial"/>
              <a:buNone/>
            </a:pPr>
            <a:r>
              <a:rPr lang="en" sz="1600" b="1">
                <a:solidFill>
                  <a:srgbClr val="444444"/>
                </a:solidFill>
                <a:highlight>
                  <a:schemeClr val="lt1"/>
                </a:highlight>
              </a:rPr>
              <a:t>Business context –</a:t>
            </a:r>
            <a:r>
              <a:rPr lang="en" sz="1600">
                <a:solidFill>
                  <a:srgbClr val="444444"/>
                </a:solidFill>
                <a:highlight>
                  <a:schemeClr val="lt1"/>
                </a:highlight>
              </a:rPr>
              <a:t> We gather information from your stakeholders, pulling in their expertise. Stakeholders understand the business, products and services, clients, and history of learning.</a:t>
            </a:r>
            <a:endParaRPr sz="1600">
              <a:solidFill>
                <a:srgbClr val="444444"/>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 sz="1600" b="1">
                <a:solidFill>
                  <a:srgbClr val="444444"/>
                </a:solidFill>
              </a:rPr>
              <a:t>Persuasion principles –</a:t>
            </a:r>
            <a:r>
              <a:rPr lang="en" sz="1600">
                <a:solidFill>
                  <a:srgbClr val="444444"/>
                </a:solidFill>
              </a:rPr>
              <a:t> There has been significant research conducted, especially in recent years, around what influences visitor behavior. Understanding these principle triggers is very valuable. Articles, books, and insights on these and other subjects.</a:t>
            </a:r>
            <a:endParaRPr sz="1600">
              <a:solidFill>
                <a:srgbClr val="444444"/>
              </a:solidFill>
            </a:endParaRPr>
          </a:p>
          <a:p>
            <a:pPr marL="0" lvl="0" indent="0" algn="l" rtl="0">
              <a:lnSpc>
                <a:spcPct val="115000"/>
              </a:lnSpc>
              <a:spcBef>
                <a:spcPts val="1700"/>
              </a:spcBef>
              <a:spcAft>
                <a:spcPts val="0"/>
              </a:spcAft>
              <a:buClr>
                <a:schemeClr val="dk1"/>
              </a:buClr>
              <a:buSzPts val="1100"/>
              <a:buFont typeface="Arial"/>
              <a:buNone/>
            </a:pPr>
            <a:r>
              <a:rPr lang="en" sz="1600" b="1">
                <a:solidFill>
                  <a:srgbClr val="444444"/>
                </a:solidFill>
              </a:rPr>
              <a:t>Digital analytics –</a:t>
            </a:r>
            <a:r>
              <a:rPr lang="en" sz="1600">
                <a:solidFill>
                  <a:srgbClr val="444444"/>
                </a:solidFill>
              </a:rPr>
              <a:t> Investigating web analytics, click map, scroll map, and session recordings allows us to understand how visitors are using your website and where they are encountering difficulties. The goal is to understand real users’ journeys, e.g. where they are going, what they are looking for, and where they encounter conversion barriers.</a:t>
            </a:r>
            <a:endParaRPr sz="1600">
              <a:solidFill>
                <a:srgbClr val="444444"/>
              </a:solidFill>
            </a:endParaRPr>
          </a:p>
          <a:p>
            <a:pPr marL="0" lvl="0" indent="0" algn="l" rtl="0">
              <a:lnSpc>
                <a:spcPct val="115000"/>
              </a:lnSpc>
              <a:spcBef>
                <a:spcPts val="1700"/>
              </a:spcBef>
              <a:spcAft>
                <a:spcPts val="0"/>
              </a:spcAft>
              <a:buClr>
                <a:schemeClr val="dk1"/>
              </a:buClr>
              <a:buSzPts val="1100"/>
              <a:buFont typeface="Arial"/>
              <a:buNone/>
            </a:pPr>
            <a:r>
              <a:rPr lang="en" sz="1600" b="1">
                <a:solidFill>
                  <a:srgbClr val="444444"/>
                </a:solidFill>
              </a:rPr>
              <a:t>User research –</a:t>
            </a:r>
            <a:r>
              <a:rPr lang="en" sz="1600">
                <a:solidFill>
                  <a:srgbClr val="444444"/>
                </a:solidFill>
              </a:rPr>
              <a:t> To paint a fuller picture of your visitor, we draw on our knowledge of qualitative methods, including leveraging tools to help us understand the “voice of your customer”. This understanding enables you to increase your marketing Relevance. Some of these methods include onsite surveys, email surveys, NPS, user testing, etc.</a:t>
            </a:r>
            <a:endParaRPr sz="1600">
              <a:solidFill>
                <a:srgbClr val="444444"/>
              </a:solidFill>
            </a:endParaRPr>
          </a:p>
          <a:p>
            <a:pPr marL="0" lvl="0" indent="0" algn="l" rtl="0">
              <a:lnSpc>
                <a:spcPct val="115000"/>
              </a:lnSpc>
              <a:spcBef>
                <a:spcPts val="1700"/>
              </a:spcBef>
              <a:spcAft>
                <a:spcPts val="0"/>
              </a:spcAft>
              <a:buClr>
                <a:schemeClr val="dk1"/>
              </a:buClr>
              <a:buSzPts val="1100"/>
              <a:buFont typeface="Arial"/>
              <a:buNone/>
            </a:pPr>
            <a:r>
              <a:rPr lang="en" sz="1600" b="1">
                <a:solidFill>
                  <a:srgbClr val="444444"/>
                </a:solidFill>
              </a:rPr>
              <a:t>Test archive –</a:t>
            </a:r>
            <a:r>
              <a:rPr lang="en" sz="1600">
                <a:solidFill>
                  <a:srgbClr val="444444"/>
                </a:solidFill>
              </a:rPr>
              <a:t> Over the years, WiderFunnel has developed thousands of tests, which give us insights across all industries of a spectrum of persuasion down to transactional elements, e.g. how to design forms, how to test a value proposition, etc. We use that bank of knowledge to create faster and better results.</a:t>
            </a:r>
            <a:endParaRPr sz="1600">
              <a:solidFill>
                <a:srgbClr val="444444"/>
              </a:solidFill>
            </a:endParaRPr>
          </a:p>
          <a:p>
            <a:pPr marL="0" lvl="0" indent="0" algn="l" rtl="0">
              <a:lnSpc>
                <a:spcPct val="160000"/>
              </a:lnSpc>
              <a:spcBef>
                <a:spcPts val="1700"/>
              </a:spcBef>
              <a:spcAft>
                <a:spcPts val="0"/>
              </a:spcAft>
              <a:buClr>
                <a:schemeClr val="dk1"/>
              </a:buClr>
              <a:buSzPts val="1100"/>
              <a:buFont typeface="Arial"/>
              <a:buNone/>
            </a:pPr>
            <a:endParaRPr sz="1600">
              <a:solidFill>
                <a:srgbClr val="444444"/>
              </a:solidFill>
              <a:highlight>
                <a:schemeClr val="lt1"/>
              </a:highlight>
            </a:endParaRPr>
          </a:p>
          <a:p>
            <a:pPr marL="0" lvl="0" indent="0" algn="l" rtl="0">
              <a:lnSpc>
                <a:spcPct val="160000"/>
              </a:lnSpc>
              <a:spcBef>
                <a:spcPts val="1500"/>
              </a:spcBef>
              <a:spcAft>
                <a:spcPts val="0"/>
              </a:spcAft>
              <a:buClr>
                <a:schemeClr val="dk1"/>
              </a:buClr>
              <a:buSzPts val="1100"/>
              <a:buFont typeface="Arial"/>
              <a:buNone/>
            </a:pPr>
            <a:r>
              <a:rPr lang="en" sz="1600">
                <a:solidFill>
                  <a:srgbClr val="444444"/>
                </a:solidFill>
                <a:highlight>
                  <a:schemeClr val="lt1"/>
                </a:highlight>
              </a:rPr>
              <a:t>Validate is an iterative process that proves which of the ideas generated in Explore work and how they work best in real life scenarios.</a:t>
            </a:r>
            <a:endParaRPr sz="1600">
              <a:solidFill>
                <a:srgbClr val="444444"/>
              </a:solidFill>
              <a:highlight>
                <a:schemeClr val="lt1"/>
              </a:highlight>
            </a:endParaRPr>
          </a:p>
          <a:p>
            <a:pPr marL="0" lvl="0" indent="0" algn="l" rtl="0">
              <a:lnSpc>
                <a:spcPct val="160000"/>
              </a:lnSpc>
              <a:spcBef>
                <a:spcPts val="1500"/>
              </a:spcBef>
              <a:spcAft>
                <a:spcPts val="0"/>
              </a:spcAft>
              <a:buClr>
                <a:schemeClr val="dk1"/>
              </a:buClr>
              <a:buSzPts val="1100"/>
              <a:buFont typeface="Arial"/>
              <a:buNone/>
            </a:pPr>
            <a:r>
              <a:rPr lang="en" sz="1600" b="1">
                <a:solidFill>
                  <a:srgbClr val="444444"/>
                </a:solidFill>
                <a:highlight>
                  <a:schemeClr val="lt1"/>
                </a:highlight>
              </a:rPr>
              <a:t>The PIE Framework</a:t>
            </a:r>
            <a:r>
              <a:rPr lang="en" sz="1600">
                <a:solidFill>
                  <a:srgbClr val="444444"/>
                </a:solidFill>
                <a:highlight>
                  <a:schemeClr val="lt1"/>
                </a:highlight>
              </a:rPr>
              <a:t> – PIE is one of the most popular conversion optimization frameworks in the world. It allows our Strategy team to prioritize testing opportunities based on three factors: Potential, Importance, and Ease. </a:t>
            </a:r>
            <a:endParaRPr sz="1600">
              <a:solidFill>
                <a:srgbClr val="444444"/>
              </a:solidFill>
              <a:highlight>
                <a:schemeClr val="lt1"/>
              </a:highlight>
            </a:endParaRPr>
          </a:p>
          <a:p>
            <a:pPr marL="0" lvl="0" indent="0" algn="l" rtl="0">
              <a:lnSpc>
                <a:spcPct val="115000"/>
              </a:lnSpc>
              <a:spcBef>
                <a:spcPts val="1500"/>
              </a:spcBef>
              <a:spcAft>
                <a:spcPts val="0"/>
              </a:spcAft>
              <a:buClr>
                <a:schemeClr val="dk1"/>
              </a:buClr>
              <a:buSzPts val="1100"/>
              <a:buFont typeface="Arial"/>
              <a:buNone/>
            </a:pPr>
            <a:r>
              <a:rPr lang="en" sz="1600" b="1">
                <a:solidFill>
                  <a:srgbClr val="444444"/>
                </a:solidFill>
              </a:rPr>
              <a:t>Hypothesis creation</a:t>
            </a:r>
            <a:r>
              <a:rPr lang="en" sz="1600">
                <a:solidFill>
                  <a:srgbClr val="444444"/>
                </a:solidFill>
              </a:rPr>
              <a:t> – Based on our LIFT analyses and PIE results, we will develop appropriate hypotheses to generate LIFT and insights for the specific page(s) or visitor journey to be tested. Insights are only validated once they are tested in controlled experiments, and hypotheses are only testable when they are constructed using </a:t>
            </a:r>
            <a:r>
              <a:rPr lang="en" sz="1600" u="sng">
                <a:solidFill>
                  <a:srgbClr val="1CABE2"/>
                </a:solidFill>
                <a:hlinkClick r:id="rId3"/>
              </a:rPr>
              <a:t>proper hypothesis structure</a:t>
            </a:r>
            <a:r>
              <a:rPr lang="en" sz="1600">
                <a:solidFill>
                  <a:srgbClr val="444444"/>
                </a:solidFill>
              </a:rPr>
              <a:t>.</a:t>
            </a:r>
            <a:endParaRPr sz="1600">
              <a:solidFill>
                <a:srgbClr val="444444"/>
              </a:solidFill>
            </a:endParaRPr>
          </a:p>
          <a:p>
            <a:pPr marL="0" lvl="0" indent="0" algn="l" rtl="0">
              <a:lnSpc>
                <a:spcPct val="115000"/>
              </a:lnSpc>
              <a:spcBef>
                <a:spcPts val="1700"/>
              </a:spcBef>
              <a:spcAft>
                <a:spcPts val="0"/>
              </a:spcAft>
              <a:buClr>
                <a:schemeClr val="dk1"/>
              </a:buClr>
              <a:buSzPts val="1100"/>
              <a:buFont typeface="Arial"/>
              <a:buNone/>
            </a:pPr>
            <a:r>
              <a:rPr lang="en" sz="1600" b="1">
                <a:solidFill>
                  <a:srgbClr val="444444"/>
                </a:solidFill>
              </a:rPr>
              <a:t>Design of Experiments</a:t>
            </a:r>
            <a:r>
              <a:rPr lang="en" sz="1600">
                <a:solidFill>
                  <a:srgbClr val="444444"/>
                </a:solidFill>
              </a:rPr>
              <a:t> – It is a very important step that ensures your traffic is used most effectively. In this step, we develop an appropriate experiment plan and design. Depending on the nature of the test, we may opt for one of the various experimental designs available: cluster, multivariate or factorial experimental design, to name a few.</a:t>
            </a:r>
            <a:endParaRPr sz="1600">
              <a:solidFill>
                <a:srgbClr val="444444"/>
              </a:solidFill>
            </a:endParaRPr>
          </a:p>
          <a:p>
            <a:pPr marL="0" lvl="0" indent="0" algn="l" rtl="0">
              <a:lnSpc>
                <a:spcPct val="115000"/>
              </a:lnSpc>
              <a:spcBef>
                <a:spcPts val="1700"/>
              </a:spcBef>
              <a:spcAft>
                <a:spcPts val="0"/>
              </a:spcAft>
              <a:buClr>
                <a:schemeClr val="dk1"/>
              </a:buClr>
              <a:buSzPts val="1100"/>
              <a:buFont typeface="Arial"/>
              <a:buNone/>
            </a:pPr>
            <a:r>
              <a:rPr lang="en" sz="1600" b="1">
                <a:solidFill>
                  <a:srgbClr val="444444"/>
                </a:solidFill>
              </a:rPr>
              <a:t>UX/UI design</a:t>
            </a:r>
            <a:r>
              <a:rPr lang="en" sz="1600">
                <a:solidFill>
                  <a:srgbClr val="444444"/>
                </a:solidFill>
              </a:rPr>
              <a:t> – In a growth-oriented organization, form follows function. While UX experts can often contribute insights toward experiments, graphic design should follow after experiments have been prioritized and planned.</a:t>
            </a:r>
            <a:endParaRPr sz="1600">
              <a:solidFill>
                <a:srgbClr val="444444"/>
              </a:solidFill>
            </a:endParaRPr>
          </a:p>
          <a:p>
            <a:pPr marL="0" lvl="0" indent="0" algn="l" rtl="0">
              <a:lnSpc>
                <a:spcPct val="115000"/>
              </a:lnSpc>
              <a:spcBef>
                <a:spcPts val="1700"/>
              </a:spcBef>
              <a:spcAft>
                <a:spcPts val="0"/>
              </a:spcAft>
              <a:buClr>
                <a:schemeClr val="dk1"/>
              </a:buClr>
              <a:buSzPts val="1100"/>
              <a:buFont typeface="Arial"/>
              <a:buNone/>
            </a:pPr>
            <a:r>
              <a:rPr lang="en" sz="1600" b="1">
                <a:solidFill>
                  <a:srgbClr val="444444"/>
                </a:solidFill>
              </a:rPr>
              <a:t>Development and QA</a:t>
            </a:r>
            <a:r>
              <a:rPr lang="en" sz="1600">
                <a:solidFill>
                  <a:srgbClr val="444444"/>
                </a:solidFill>
              </a:rPr>
              <a:t> – The technical details are critical to ensure reliable experiment results. If goals are improperly set up or any technical detail is missed, your experiments can be wasted. </a:t>
            </a:r>
            <a:endParaRPr sz="1600">
              <a:solidFill>
                <a:srgbClr val="444444"/>
              </a:solidFill>
            </a:endParaRPr>
          </a:p>
          <a:p>
            <a:pPr marL="0" lvl="0" indent="0" algn="l" rtl="0">
              <a:lnSpc>
                <a:spcPct val="115000"/>
              </a:lnSpc>
              <a:spcBef>
                <a:spcPts val="1700"/>
              </a:spcBef>
              <a:spcAft>
                <a:spcPts val="0"/>
              </a:spcAft>
              <a:buClr>
                <a:schemeClr val="dk1"/>
              </a:buClr>
              <a:buSzPts val="1100"/>
              <a:buFont typeface="Arial"/>
              <a:buNone/>
            </a:pPr>
            <a:r>
              <a:rPr lang="en" sz="1600" b="1">
                <a:solidFill>
                  <a:srgbClr val="444444"/>
                </a:solidFill>
              </a:rPr>
              <a:t>Live A/B test</a:t>
            </a:r>
            <a:r>
              <a:rPr lang="en" sz="1600">
                <a:solidFill>
                  <a:srgbClr val="444444"/>
                </a:solidFill>
              </a:rPr>
              <a:t> – Experiments should be run using tools designed for running controlled tests. You simply cannot use regular web analytics tools to compare “before and after” results and expect to make good business decisions. The only thing worse than not testing is testing improperly and relying on bad results.</a:t>
            </a:r>
            <a:endParaRPr sz="1600">
              <a:solidFill>
                <a:srgbClr val="444444"/>
              </a:solidFill>
            </a:endParaRPr>
          </a:p>
          <a:p>
            <a:pPr marL="0" lvl="0" indent="0" algn="l" rtl="0">
              <a:lnSpc>
                <a:spcPct val="115000"/>
              </a:lnSpc>
              <a:spcBef>
                <a:spcPts val="1700"/>
              </a:spcBef>
              <a:spcAft>
                <a:spcPts val="0"/>
              </a:spcAft>
              <a:buClr>
                <a:schemeClr val="dk1"/>
              </a:buClr>
              <a:buSzPts val="1100"/>
              <a:buFont typeface="Arial"/>
              <a:buNone/>
            </a:pPr>
            <a:r>
              <a:rPr lang="en" sz="1600" b="1">
                <a:solidFill>
                  <a:srgbClr val="444444"/>
                </a:solidFill>
              </a:rPr>
              <a:t>Results analysis</a:t>
            </a:r>
            <a:r>
              <a:rPr lang="en" sz="1600">
                <a:solidFill>
                  <a:srgbClr val="444444"/>
                </a:solidFill>
              </a:rPr>
              <a:t> – The most fun and important step is here, where growth and insights are delivered. If the hypotheses and design of experiments are created effectively, you’ll be learning something important about your customer </a:t>
            </a:r>
            <a:r>
              <a:rPr lang="en" sz="1600" i="1">
                <a:solidFill>
                  <a:srgbClr val="444444"/>
                </a:solidFill>
              </a:rPr>
              <a:t>and</a:t>
            </a:r>
            <a:r>
              <a:rPr lang="en" sz="1600">
                <a:solidFill>
                  <a:srgbClr val="444444"/>
                </a:solidFill>
              </a:rPr>
              <a:t> lifting your revenue.</a:t>
            </a:r>
            <a:endParaRPr sz="1600">
              <a:solidFill>
                <a:srgbClr val="444444"/>
              </a:solidFill>
            </a:endParaRPr>
          </a:p>
          <a:p>
            <a:pPr marL="0" lvl="0" indent="0" algn="l" rtl="0">
              <a:lnSpc>
                <a:spcPct val="160000"/>
              </a:lnSpc>
              <a:spcBef>
                <a:spcPts val="1700"/>
              </a:spcBef>
              <a:spcAft>
                <a:spcPts val="0"/>
              </a:spcAft>
              <a:buClr>
                <a:schemeClr val="dk1"/>
              </a:buClr>
              <a:buSzPts val="1100"/>
              <a:buFont typeface="Arial"/>
              <a:buNone/>
            </a:pPr>
            <a:r>
              <a:rPr lang="en" sz="1600">
                <a:solidFill>
                  <a:srgbClr val="444444"/>
                </a:solidFill>
                <a:highlight>
                  <a:schemeClr val="lt1"/>
                </a:highlight>
              </a:rPr>
              <a:t>An Explore cycle may inspire a series of Validate experiments, and at the same time insights from the Validate phase can lead into more Explore information gathering.</a:t>
            </a:r>
            <a:endParaRPr sz="1600">
              <a:solidFill>
                <a:srgbClr val="444444"/>
              </a:solidFill>
              <a:highlight>
                <a:schemeClr val="lt1"/>
              </a:highlight>
            </a:endParaRPr>
          </a:p>
          <a:p>
            <a:pPr marL="0" lvl="0" indent="0" algn="l" rtl="0">
              <a:spcBef>
                <a:spcPts val="1500"/>
              </a:spcBef>
              <a:spcAft>
                <a:spcPts val="0"/>
              </a:spcAft>
              <a:buClr>
                <a:schemeClr val="dk1"/>
              </a:buClr>
              <a:buSzPts val="1100"/>
              <a:buFont typeface="Arial"/>
              <a:buNone/>
            </a:pPr>
            <a:r>
              <a:rPr lang="en" sz="1600" u="sng">
                <a:solidFill>
                  <a:schemeClr val="accent5"/>
                </a:solidFill>
                <a:highlight>
                  <a:schemeClr val="lt1"/>
                </a:highlight>
                <a:hlinkClick r:id="rId4"/>
              </a:rPr>
              <a:t>https://www.widerfunnel.com/conversion-optimization-process/</a:t>
            </a:r>
            <a:endParaRPr sz="1600">
              <a:solidFill>
                <a:srgbClr val="444444"/>
              </a:solidFill>
              <a:highlight>
                <a:schemeClr val="lt1"/>
              </a:highlight>
            </a:endParaRPr>
          </a:p>
          <a:p>
            <a:pPr marL="0" lvl="0" indent="0" algn="l" rtl="0">
              <a:spcBef>
                <a:spcPts val="0"/>
              </a:spcBef>
              <a:spcAft>
                <a:spcPts val="0"/>
              </a:spcAft>
              <a:buClr>
                <a:schemeClr val="dk1"/>
              </a:buClr>
              <a:buSzPts val="1100"/>
              <a:buFont typeface="Arial"/>
              <a:buNone/>
            </a:pPr>
            <a:r>
              <a:rPr lang="en" sz="1600" u="sng">
                <a:solidFill>
                  <a:schemeClr val="accent5"/>
                </a:solidFill>
                <a:highlight>
                  <a:schemeClr val="lt1"/>
                </a:highlight>
                <a:hlinkClick r:id="rId5"/>
              </a:rPr>
              <a:t>https://www.widerfunnel.com/conversion-optimization-framework/</a:t>
            </a:r>
            <a:endParaRPr sz="1600">
              <a:solidFill>
                <a:srgbClr val="444444"/>
              </a:solidFill>
              <a:highlight>
                <a:schemeClr val="lt1"/>
              </a:highlight>
            </a:endParaRPr>
          </a:p>
          <a:p>
            <a:pPr marL="0" lvl="0" indent="0" algn="l" rtl="0">
              <a:spcBef>
                <a:spcPts val="0"/>
              </a:spcBef>
              <a:spcAft>
                <a:spcPts val="0"/>
              </a:spcAft>
              <a:buClr>
                <a:schemeClr val="dk1"/>
              </a:buClr>
              <a:buSzPts val="1100"/>
              <a:buFont typeface="Arial"/>
              <a:buNone/>
            </a:pPr>
            <a:endParaRPr sz="1600">
              <a:solidFill>
                <a:srgbClr val="444444"/>
              </a:solidFill>
              <a:highlight>
                <a:schemeClr val="lt1"/>
              </a:highlight>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838030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41064050e6_1_1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41064050e6_1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A legfejlettebb szervezetek az optimalizálásra mint folyamatos stratégiára tekintenek. Ez nem egy egyszeri projekt, és </a:t>
            </a:r>
            <a:r>
              <a:rPr lang="en" sz="1200" b="1">
                <a:solidFill>
                  <a:srgbClr val="444444"/>
                </a:solidFill>
                <a:highlight>
                  <a:schemeClr val="lt1"/>
                </a:highlight>
                <a:latin typeface="Proxima Nova"/>
                <a:ea typeface="Proxima Nova"/>
                <a:cs typeface="Proxima Nova"/>
                <a:sym typeface="Proxima Nova"/>
              </a:rPr>
              <a:t>nincs vége, ahol a vállalat azt érzi "optimalizált"</a:t>
            </a:r>
            <a:r>
              <a:rPr lang="en" sz="1200">
                <a:solidFill>
                  <a:srgbClr val="444444"/>
                </a:solidFill>
                <a:highlight>
                  <a:schemeClr val="lt1"/>
                </a:highlight>
                <a:latin typeface="Proxima Nova"/>
                <a:ea typeface="Proxima Nova"/>
                <a:cs typeface="Proxima Nova"/>
                <a:sym typeface="Proxima Nova"/>
              </a:rPr>
              <a:t>.</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A BANNEREKNÉL CSINÁLUNK PERSONALIZÁCIÓT, A WEBOLDALON MIÉRT NE CSINÁLNÁNK?</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Ez magában foglalja a marketing yin és yang-ját: az </a:t>
            </a:r>
            <a:r>
              <a:rPr lang="en" sz="1200" b="1">
                <a:solidFill>
                  <a:srgbClr val="444444"/>
                </a:solidFill>
                <a:highlight>
                  <a:schemeClr val="lt1"/>
                </a:highlight>
                <a:latin typeface="Proxima Nova"/>
                <a:ea typeface="Proxima Nova"/>
                <a:cs typeface="Proxima Nova"/>
                <a:sym typeface="Proxima Nova"/>
              </a:rPr>
              <a:t>intuitív, minőségi, ihletett, FELTÁRÓ</a:t>
            </a:r>
            <a:r>
              <a:rPr lang="en" sz="1200">
                <a:solidFill>
                  <a:srgbClr val="444444"/>
                </a:solidFill>
                <a:highlight>
                  <a:schemeClr val="lt1"/>
                </a:highlight>
                <a:latin typeface="Proxima Nova"/>
                <a:ea typeface="Proxima Nova"/>
                <a:cs typeface="Proxima Nova"/>
                <a:sym typeface="Proxima Nova"/>
              </a:rPr>
              <a:t> oldalt, amely elképzel lehetséges insight-okat, valamint a </a:t>
            </a:r>
            <a:r>
              <a:rPr lang="en" sz="1200" b="1">
                <a:solidFill>
                  <a:srgbClr val="444444"/>
                </a:solidFill>
                <a:highlight>
                  <a:schemeClr val="lt1"/>
                </a:highlight>
                <a:latin typeface="Proxima Nova"/>
                <a:ea typeface="Proxima Nova"/>
                <a:cs typeface="Proxima Nova"/>
                <a:sym typeface="Proxima Nova"/>
              </a:rPr>
              <a:t>mennyiségi, logikai, adatvezérelt, ÉRVÉNYESÍTÉSI</a:t>
            </a:r>
            <a:r>
              <a:rPr lang="en" sz="1200">
                <a:solidFill>
                  <a:srgbClr val="444444"/>
                </a:solidFill>
                <a:highlight>
                  <a:schemeClr val="lt1"/>
                </a:highlight>
                <a:latin typeface="Proxima Nova"/>
                <a:ea typeface="Proxima Nova"/>
                <a:cs typeface="Proxima Nova"/>
                <a:sym typeface="Proxima Nova"/>
              </a:rPr>
              <a:t> oldalt, amely bizonyítja, hogy az insight-ok valóban működnek-e.</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Mind a Felfedezés, mind a Validálás fázis célja, hogy olyan fontos insight-ot generáljon és igazoljon, amely </a:t>
            </a:r>
            <a:r>
              <a:rPr lang="en" sz="1200" b="1">
                <a:solidFill>
                  <a:srgbClr val="444444"/>
                </a:solidFill>
                <a:highlight>
                  <a:schemeClr val="lt1"/>
                </a:highlight>
                <a:latin typeface="Proxima Nova"/>
                <a:ea typeface="Proxima Nova"/>
                <a:cs typeface="Proxima Nova"/>
                <a:sym typeface="Proxima Nova"/>
              </a:rPr>
              <a:t>bevételnövelést és nyereséges növekedést</a:t>
            </a:r>
            <a:r>
              <a:rPr lang="en" sz="1200">
                <a:solidFill>
                  <a:srgbClr val="444444"/>
                </a:solidFill>
                <a:highlight>
                  <a:schemeClr val="lt1"/>
                </a:highlight>
                <a:latin typeface="Proxima Nova"/>
                <a:ea typeface="Proxima Nova"/>
                <a:cs typeface="Proxima Nova"/>
                <a:sym typeface="Proxima Nova"/>
              </a:rPr>
              <a:t> eredményez a vállalat számára. </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Üzleti kontextus - Az érdekeltektől (stakeholders) információkat gyűjtünk, szakértelmükre támaszkodva. Az érdekelt felek ismerik és értik az üzleti tevékenységet, a termékeket és szolgáltatásokat, az ügyfeleket és a tanulás történetét.</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Meggyőzés elvei - Jelentős kutatásokat végeztek, különösen az utóbbi években, hogy mik vannak hatással a látogatók viselkedésére. Ezeknek az alapvető kiváltó tényezőknek a megértése nagyon értékes. Cikkek, könyvek és betekintések ezeken és más témákon.</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Digitális analitika - A webes elemzés, a kattintási térképek (clickmap), a görgetés térképek (scrollmap) és a munkamenet felvételek (recording) vizsgálata lehetővé teszi számunkra, hogy megértsük, hogyan használják a látogatók a webhelyet, és hol szembesülnek nehézségekkel. A cél az, hogy megértsük a valódi felhasználók útvonalát webhelyünkön (user journey), pl. hova megy, mit keres, és hol találkozik a konverziót hátráltató korlátokkal.</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Felhasználói kutatás - Kvalitatív kutatások, amelyek segítenek megérteni a felhasználót. Ez a megértés lehetővé teszi, hogy növelje marketing relevanciáját. Néhány ilyen módszer közé tartozik az onsite kérdőívek, e-mailes felmérések, NPS, felhasználói tesztelés, stb.</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Tesztarchívum - A tapasztalatunk a többéves, iparágakon átívelő tesztekkel. Pl. hogyan készítsünk formokat, hogyan teszteljünk value propositiont, stb. Ez a tudásbank gyorsabb és jobb eredményeket hoz létre.</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A validálás egy </a:t>
            </a:r>
            <a:r>
              <a:rPr lang="en" sz="1200" b="1">
                <a:solidFill>
                  <a:srgbClr val="444444"/>
                </a:solidFill>
                <a:highlight>
                  <a:schemeClr val="lt1"/>
                </a:highlight>
                <a:latin typeface="Proxima Nova"/>
                <a:ea typeface="Proxima Nova"/>
                <a:cs typeface="Proxima Nova"/>
                <a:sym typeface="Proxima Nova"/>
              </a:rPr>
              <a:t>ismétlődő folyamat, amely bizonyítja, hogy melyik a Felfedezési folyamatban keletkezett ötlet működik</a:t>
            </a:r>
            <a:r>
              <a:rPr lang="en" sz="1200">
                <a:solidFill>
                  <a:srgbClr val="444444"/>
                </a:solidFill>
                <a:highlight>
                  <a:schemeClr val="lt1"/>
                </a:highlight>
                <a:latin typeface="Proxima Nova"/>
                <a:ea typeface="Proxima Nova"/>
                <a:cs typeface="Proxima Nova"/>
                <a:sym typeface="Proxima Nova"/>
              </a:rPr>
              <a:t> és hogyan működik a legjobban valós élethelyzetekben.</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Hipotézis létrehozása - A LIFT elemzések és a PIE eredmények alapján megfelelő hipotéziseket dolgozunk ki a LIFT és megfelelő insight-ok létrehozására a konkrét oldalak vagy user journey-k esetében. </a:t>
            </a:r>
            <a:r>
              <a:rPr lang="en" sz="1200" b="1">
                <a:solidFill>
                  <a:srgbClr val="444444"/>
                </a:solidFill>
                <a:highlight>
                  <a:schemeClr val="lt1"/>
                </a:highlight>
                <a:latin typeface="Proxima Nova"/>
                <a:ea typeface="Proxima Nova"/>
                <a:cs typeface="Proxima Nova"/>
                <a:sym typeface="Proxima Nova"/>
              </a:rPr>
              <a:t>Egy insight csak akkor visszaigazolható, ha kontrollált kísérletekben tesztelték őket, és a hipotézisek csak akkor tesztelhetőek, ha megfelelően alátámasztottak.</a:t>
            </a:r>
            <a:endParaRPr sz="1200" b="1">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A PIE keretrendszer - tesztelési lehetőségeket három tényező alapján priorizálja: potenciál, fontosság és könnyedség.</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MI SZOKOTT PROBLÉMA LENNI AZ AB TESZTEKNÉL: (PIE)</a:t>
            </a:r>
            <a:endParaRPr sz="1200">
              <a:solidFill>
                <a:srgbClr val="444444"/>
              </a:solidFill>
              <a:highlight>
                <a:schemeClr val="lt1"/>
              </a:highlight>
              <a:latin typeface="Proxima Nova"/>
              <a:ea typeface="Proxima Nova"/>
              <a:cs typeface="Proxima Nova"/>
              <a:sym typeface="Proxima Nova"/>
            </a:endParaRPr>
          </a:p>
          <a:p>
            <a:pPr marL="457200" lvl="0" indent="-304800" algn="l" rtl="0">
              <a:spcBef>
                <a:spcPts val="0"/>
              </a:spcBef>
              <a:spcAft>
                <a:spcPts val="0"/>
              </a:spcAft>
              <a:buClr>
                <a:srgbClr val="444444"/>
              </a:buClr>
              <a:buSzPts val="1200"/>
              <a:buFont typeface="Proxima Nova"/>
              <a:buChar char="-"/>
            </a:pPr>
            <a:r>
              <a:rPr lang="en" sz="1200">
                <a:solidFill>
                  <a:srgbClr val="444444"/>
                </a:solidFill>
                <a:highlight>
                  <a:schemeClr val="lt1"/>
                </a:highlight>
                <a:latin typeface="Proxima Nova"/>
                <a:ea typeface="Proxima Nova"/>
                <a:cs typeface="Proxima Nova"/>
                <a:sym typeface="Proxima Nova"/>
              </a:rPr>
              <a:t>FOSIK A VÁLTOZÁSTÓL A WEBOLDALÁN</a:t>
            </a:r>
            <a:endParaRPr sz="1200">
              <a:solidFill>
                <a:srgbClr val="444444"/>
              </a:solidFill>
              <a:highlight>
                <a:schemeClr val="lt1"/>
              </a:highlight>
              <a:latin typeface="Proxima Nova"/>
              <a:ea typeface="Proxima Nova"/>
              <a:cs typeface="Proxima Nova"/>
              <a:sym typeface="Proxima Nova"/>
            </a:endParaRPr>
          </a:p>
          <a:p>
            <a:pPr marL="457200" lvl="0" indent="-304800" algn="l" rtl="0">
              <a:spcBef>
                <a:spcPts val="0"/>
              </a:spcBef>
              <a:spcAft>
                <a:spcPts val="0"/>
              </a:spcAft>
              <a:buClr>
                <a:srgbClr val="444444"/>
              </a:buClr>
              <a:buSzPts val="1200"/>
              <a:buFont typeface="Proxima Nova"/>
              <a:buChar char="-"/>
            </a:pPr>
            <a:r>
              <a:rPr lang="en" sz="1200">
                <a:solidFill>
                  <a:srgbClr val="444444"/>
                </a:solidFill>
                <a:highlight>
                  <a:schemeClr val="lt1"/>
                </a:highlight>
                <a:latin typeface="Proxima Nova"/>
                <a:ea typeface="Proxima Nova"/>
                <a:cs typeface="Proxima Nova"/>
                <a:sym typeface="Proxima Nova"/>
              </a:rPr>
              <a:t>HEAVY FEJLESZTÉSI DOLOG</a:t>
            </a:r>
            <a:endParaRPr sz="1200">
              <a:solidFill>
                <a:srgbClr val="444444"/>
              </a:solidFill>
              <a:highlight>
                <a:schemeClr val="lt1"/>
              </a:highlight>
              <a:latin typeface="Proxima Nova"/>
              <a:ea typeface="Proxima Nova"/>
              <a:cs typeface="Proxima Nova"/>
              <a:sym typeface="Proxima Nova"/>
            </a:endParaRPr>
          </a:p>
          <a:p>
            <a:pPr marL="457200" lvl="0" indent="-304800" algn="l" rtl="0">
              <a:spcBef>
                <a:spcPts val="0"/>
              </a:spcBef>
              <a:spcAft>
                <a:spcPts val="0"/>
              </a:spcAft>
              <a:buClr>
                <a:srgbClr val="444444"/>
              </a:buClr>
              <a:buSzPts val="1200"/>
              <a:buFont typeface="Proxima Nova"/>
              <a:buChar char="-"/>
            </a:pPr>
            <a:r>
              <a:rPr lang="en" sz="1200">
                <a:solidFill>
                  <a:srgbClr val="444444"/>
                </a:solidFill>
                <a:highlight>
                  <a:schemeClr val="lt1"/>
                </a:highlight>
                <a:latin typeface="Proxima Nova"/>
                <a:ea typeface="Proxima Nova"/>
                <a:cs typeface="Proxima Nova"/>
                <a:sym typeface="Proxima Nova"/>
              </a:rPr>
              <a:t>VALAKINEK JOGILAG NEM FOG TETSZENI</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A kísérletek megtervezése - Ez egy nagyon fontos lépés, amely biztosítja a forgalom hatékonyabb felhasználását. Ebben a lépésben kidolgozunk egy megfelelő kísérleti tervet és design-t. Többféle teszt közül választhatunk: AB, multivariáns, URL átirányításos, stb.</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UX / UI design - </a:t>
            </a:r>
            <a:r>
              <a:rPr lang="en" sz="1200" b="1">
                <a:solidFill>
                  <a:srgbClr val="444444"/>
                </a:solidFill>
                <a:highlight>
                  <a:schemeClr val="lt1"/>
                </a:highlight>
                <a:latin typeface="Proxima Nova"/>
                <a:ea typeface="Proxima Nova"/>
                <a:cs typeface="Proxima Nova"/>
                <a:sym typeface="Proxima Nova"/>
              </a:rPr>
              <a:t>A növekedésorientált szervezetben a forma követi a funkciót</a:t>
            </a:r>
            <a:r>
              <a:rPr lang="en" sz="1200">
                <a:solidFill>
                  <a:srgbClr val="444444"/>
                </a:solidFill>
                <a:highlight>
                  <a:schemeClr val="lt1"/>
                </a:highlight>
                <a:latin typeface="Proxima Nova"/>
                <a:ea typeface="Proxima Nova"/>
                <a:cs typeface="Proxima Nova"/>
                <a:sym typeface="Proxima Nova"/>
              </a:rPr>
              <a:t>. Bár a UX szakértők gyakran hozzájárulnak a kísérletekhez, a grafikai tervezésnek csak követnie kell a kísérletek priorizálását és tervezését.</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Fejlesztés és Q&amp;A - A technikai részletek kritikus fontosságúak a megbízható kísérleti eredmények biztosításához. Ha a célokat helytelenül állítják be, vagy bármilyen technikai részlet hiányzik, a kísérlet értéktelen lehet.</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Élő A / B teszt - A kísérleteket ellenőrzött tesztek futtatására tervezett eszközök segítségével kell futtatni. Egyszerűen nem használhat rendszeres webes elemző eszközöket az "előtte és utána" eredmények összehasonlításához, és ezek alapján nem hozhat jó üzleti döntéseket. Az egyetlen dolog, ami rosszabb, mint a nem tesztelés, rosszul tesztelni és rossz eredményekre támaszkodni.</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Az eredmények kiértékelése - A legszórakoztatóbb és legfontosabb lépés ez, ahol a növekedés és az insight-ok megvalósulnak. Ha a hipotéziseket és a kísérletek tervezését hatékonyan hozzuk létre, akkor </a:t>
            </a:r>
            <a:r>
              <a:rPr lang="en" sz="1200" b="1">
                <a:solidFill>
                  <a:srgbClr val="444444"/>
                </a:solidFill>
                <a:highlight>
                  <a:schemeClr val="lt1"/>
                </a:highlight>
                <a:latin typeface="Proxima Nova"/>
                <a:ea typeface="Proxima Nova"/>
                <a:cs typeface="Proxima Nova"/>
                <a:sym typeface="Proxima Nova"/>
              </a:rPr>
              <a:t>megtanulhatunk valamit, ami fontos az ügyfelekkel kapcsolatban, és ez növelheti bevételeinket</a:t>
            </a:r>
            <a:r>
              <a:rPr lang="en" sz="1200">
                <a:solidFill>
                  <a:srgbClr val="444444"/>
                </a:solidFill>
                <a:highlight>
                  <a:schemeClr val="lt1"/>
                </a:highlight>
                <a:latin typeface="Proxima Nova"/>
                <a:ea typeface="Proxima Nova"/>
                <a:cs typeface="Proxima Nova"/>
                <a:sym typeface="Proxima Nova"/>
              </a:rPr>
              <a:t>.</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b="1">
                <a:solidFill>
                  <a:srgbClr val="444444"/>
                </a:solidFill>
                <a:highlight>
                  <a:schemeClr val="lt1"/>
                </a:highlight>
                <a:latin typeface="Proxima Nova"/>
                <a:ea typeface="Proxima Nova"/>
                <a:cs typeface="Proxima Nova"/>
                <a:sym typeface="Proxima Nova"/>
              </a:rPr>
              <a:t>A Felfedezési ciklus számos Érvényesítési kísérletet ösztönözhet, és ezzel egyidejűleg a Validálás fázisból származó kísérletek (insight-ok) több Felfedezésre vonatkozó információgyűjtést generálhatnak.</a:t>
            </a:r>
            <a:endParaRPr sz="1200" b="1">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600">
              <a:solidFill>
                <a:srgbClr val="444444"/>
              </a:solidFill>
              <a:highlight>
                <a:schemeClr val="lt1"/>
              </a:highlight>
            </a:endParaRPr>
          </a:p>
          <a:p>
            <a:pPr marL="0" lvl="0" indent="0" algn="l" rtl="0">
              <a:spcBef>
                <a:spcPts val="0"/>
              </a:spcBef>
              <a:spcAft>
                <a:spcPts val="0"/>
              </a:spcAft>
              <a:buClr>
                <a:schemeClr val="dk1"/>
              </a:buClr>
              <a:buSzPts val="1100"/>
              <a:buFont typeface="Arial"/>
              <a:buNone/>
            </a:pPr>
            <a:r>
              <a:rPr lang="en" sz="1600">
                <a:solidFill>
                  <a:srgbClr val="444444"/>
                </a:solidFill>
                <a:highlight>
                  <a:schemeClr val="lt1"/>
                </a:highlight>
              </a:rPr>
              <a:t>-----------------------------------------------------------------------------------------------------------------------------</a:t>
            </a:r>
            <a:endParaRPr sz="1600">
              <a:solidFill>
                <a:srgbClr val="444444"/>
              </a:solidFill>
              <a:highlight>
                <a:schemeClr val="lt1"/>
              </a:highlight>
            </a:endParaRPr>
          </a:p>
          <a:p>
            <a:pPr marL="0" lvl="0" indent="0" algn="l" rtl="0">
              <a:spcBef>
                <a:spcPts val="0"/>
              </a:spcBef>
              <a:spcAft>
                <a:spcPts val="0"/>
              </a:spcAft>
              <a:buClr>
                <a:schemeClr val="dk1"/>
              </a:buClr>
              <a:buSzPts val="1100"/>
              <a:buFont typeface="Arial"/>
              <a:buNone/>
            </a:pPr>
            <a:endParaRPr sz="1600">
              <a:solidFill>
                <a:srgbClr val="444444"/>
              </a:solidFill>
              <a:highlight>
                <a:schemeClr val="lt1"/>
              </a:highlight>
            </a:endParaRPr>
          </a:p>
          <a:p>
            <a:pPr marL="0" lvl="0" indent="0" algn="l" rtl="0">
              <a:spcBef>
                <a:spcPts val="0"/>
              </a:spcBef>
              <a:spcAft>
                <a:spcPts val="0"/>
              </a:spcAft>
              <a:buClr>
                <a:schemeClr val="dk1"/>
              </a:buClr>
              <a:buSzPts val="1100"/>
              <a:buFont typeface="Arial"/>
              <a:buNone/>
            </a:pPr>
            <a:r>
              <a:rPr lang="en" sz="1600">
                <a:solidFill>
                  <a:srgbClr val="444444"/>
                </a:solidFill>
                <a:highlight>
                  <a:schemeClr val="lt1"/>
                </a:highlight>
              </a:rPr>
              <a:t>The most advanced organizations view optimization as an ongoing strategy. It is not a one-time project and it doesn’t have an end point where the company’s experiences are “optimized”.</a:t>
            </a:r>
            <a:endParaRPr sz="1600">
              <a:solidFill>
                <a:srgbClr val="444444"/>
              </a:solidFill>
              <a:highlight>
                <a:schemeClr val="lt1"/>
              </a:highlight>
            </a:endParaRPr>
          </a:p>
          <a:p>
            <a:pPr marL="0" lvl="0" indent="0" algn="l" rtl="0">
              <a:spcBef>
                <a:spcPts val="0"/>
              </a:spcBef>
              <a:spcAft>
                <a:spcPts val="0"/>
              </a:spcAft>
              <a:buClr>
                <a:schemeClr val="dk1"/>
              </a:buClr>
              <a:buSzPts val="1100"/>
              <a:buFont typeface="Arial"/>
              <a:buNone/>
            </a:pPr>
            <a:endParaRPr sz="1600">
              <a:solidFill>
                <a:srgbClr val="444444"/>
              </a:solidFill>
              <a:highlight>
                <a:schemeClr val="lt1"/>
              </a:highlight>
            </a:endParaRPr>
          </a:p>
          <a:p>
            <a:pPr marL="0" lvl="0" indent="0" algn="l" rtl="0">
              <a:spcBef>
                <a:spcPts val="0"/>
              </a:spcBef>
              <a:spcAft>
                <a:spcPts val="0"/>
              </a:spcAft>
              <a:buClr>
                <a:schemeClr val="dk1"/>
              </a:buClr>
              <a:buSzPts val="1100"/>
              <a:buFont typeface="Arial"/>
              <a:buNone/>
            </a:pPr>
            <a:r>
              <a:rPr lang="en" sz="1600">
                <a:solidFill>
                  <a:srgbClr val="444444"/>
                </a:solidFill>
                <a:highlight>
                  <a:schemeClr val="lt1"/>
                </a:highlight>
              </a:rPr>
              <a:t>It encompasses the yin and yang of marketing: the intuitive, qualitative, inspired, exploratory side that imagines potential insights, as well as the quantitative, logical, data-driven, validating side that </a:t>
            </a:r>
            <a:r>
              <a:rPr lang="en" sz="1600" i="1">
                <a:solidFill>
                  <a:srgbClr val="444444"/>
                </a:solidFill>
                <a:highlight>
                  <a:schemeClr val="lt1"/>
                </a:highlight>
              </a:rPr>
              <a:t>proves whether the insights really work</a:t>
            </a:r>
            <a:r>
              <a:rPr lang="en" sz="1600">
                <a:solidFill>
                  <a:srgbClr val="444444"/>
                </a:solidFill>
                <a:highlight>
                  <a:schemeClr val="lt1"/>
                </a:highlight>
              </a:rPr>
              <a:t>.</a:t>
            </a:r>
            <a:endParaRPr sz="1600">
              <a:solidFill>
                <a:srgbClr val="444444"/>
              </a:solidFill>
              <a:highlight>
                <a:schemeClr val="lt1"/>
              </a:highlight>
            </a:endParaRPr>
          </a:p>
          <a:p>
            <a:pPr marL="0" lvl="0" indent="0" algn="l" rtl="0">
              <a:spcBef>
                <a:spcPts val="0"/>
              </a:spcBef>
              <a:spcAft>
                <a:spcPts val="0"/>
              </a:spcAft>
              <a:buClr>
                <a:schemeClr val="dk1"/>
              </a:buClr>
              <a:buSzPts val="1100"/>
              <a:buFont typeface="Arial"/>
              <a:buNone/>
            </a:pPr>
            <a:endParaRPr sz="1600">
              <a:solidFill>
                <a:srgbClr val="444444"/>
              </a:solidFill>
              <a:highlight>
                <a:schemeClr val="lt1"/>
              </a:highlight>
            </a:endParaRPr>
          </a:p>
          <a:p>
            <a:pPr marL="0" lvl="0" indent="0" algn="l" rtl="0">
              <a:spcBef>
                <a:spcPts val="0"/>
              </a:spcBef>
              <a:spcAft>
                <a:spcPts val="0"/>
              </a:spcAft>
              <a:buClr>
                <a:schemeClr val="dk1"/>
              </a:buClr>
              <a:buSzPts val="1100"/>
              <a:buFont typeface="Arial"/>
              <a:buNone/>
            </a:pPr>
            <a:r>
              <a:rPr lang="en" sz="1600">
                <a:solidFill>
                  <a:srgbClr val="444444"/>
                </a:solidFill>
                <a:highlight>
                  <a:schemeClr val="lt1"/>
                </a:highlight>
              </a:rPr>
              <a:t>The goal of both the Explore and Validate phases is to generate and prove important insights that produce revenue lift and profitable growth for your company. These insights are what we call ‘A-ha!’ Moments.</a:t>
            </a:r>
            <a:endParaRPr sz="1600">
              <a:solidFill>
                <a:srgbClr val="444444"/>
              </a:solidFill>
              <a:highlight>
                <a:schemeClr val="lt1"/>
              </a:highlight>
            </a:endParaRPr>
          </a:p>
          <a:p>
            <a:pPr marL="0" lvl="0" indent="0" algn="l" rtl="0">
              <a:spcBef>
                <a:spcPts val="0"/>
              </a:spcBef>
              <a:spcAft>
                <a:spcPts val="0"/>
              </a:spcAft>
              <a:buClr>
                <a:schemeClr val="dk1"/>
              </a:buClr>
              <a:buSzPts val="1100"/>
              <a:buFont typeface="Arial"/>
              <a:buNone/>
            </a:pPr>
            <a:endParaRPr sz="1600">
              <a:solidFill>
                <a:srgbClr val="444444"/>
              </a:solidFill>
              <a:highlight>
                <a:schemeClr val="lt1"/>
              </a:highlight>
            </a:endParaRPr>
          </a:p>
          <a:p>
            <a:pPr marL="0" lvl="0" indent="0" algn="l" rtl="0">
              <a:spcBef>
                <a:spcPts val="0"/>
              </a:spcBef>
              <a:spcAft>
                <a:spcPts val="0"/>
              </a:spcAft>
              <a:buClr>
                <a:schemeClr val="dk1"/>
              </a:buClr>
              <a:buSzPts val="1100"/>
              <a:buFont typeface="Arial"/>
              <a:buNone/>
            </a:pPr>
            <a:r>
              <a:rPr lang="en" sz="1600" b="1">
                <a:solidFill>
                  <a:srgbClr val="444444"/>
                </a:solidFill>
                <a:highlight>
                  <a:schemeClr val="lt1"/>
                </a:highlight>
              </a:rPr>
              <a:t>Business context –</a:t>
            </a:r>
            <a:r>
              <a:rPr lang="en" sz="1600">
                <a:solidFill>
                  <a:srgbClr val="444444"/>
                </a:solidFill>
                <a:highlight>
                  <a:schemeClr val="lt1"/>
                </a:highlight>
              </a:rPr>
              <a:t> We gather information from your stakeholders, pulling in their expertise. Stakeholders understand the business, products and services, clients, and history of learning.</a:t>
            </a:r>
            <a:endParaRPr sz="1600">
              <a:solidFill>
                <a:srgbClr val="444444"/>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 sz="1600" b="1">
                <a:solidFill>
                  <a:srgbClr val="444444"/>
                </a:solidFill>
              </a:rPr>
              <a:t>Persuasion principles –</a:t>
            </a:r>
            <a:r>
              <a:rPr lang="en" sz="1600">
                <a:solidFill>
                  <a:srgbClr val="444444"/>
                </a:solidFill>
              </a:rPr>
              <a:t> There has been significant research conducted, especially in recent years, around what influences visitor behavior. Understanding these principle triggers is very valuable. Articles, books, and insights on these and other subjects.</a:t>
            </a:r>
            <a:endParaRPr sz="1600">
              <a:solidFill>
                <a:srgbClr val="444444"/>
              </a:solidFill>
            </a:endParaRPr>
          </a:p>
          <a:p>
            <a:pPr marL="0" lvl="0" indent="0" algn="l" rtl="0">
              <a:lnSpc>
                <a:spcPct val="115000"/>
              </a:lnSpc>
              <a:spcBef>
                <a:spcPts val="1700"/>
              </a:spcBef>
              <a:spcAft>
                <a:spcPts val="0"/>
              </a:spcAft>
              <a:buClr>
                <a:schemeClr val="dk1"/>
              </a:buClr>
              <a:buSzPts val="1100"/>
              <a:buFont typeface="Arial"/>
              <a:buNone/>
            </a:pPr>
            <a:r>
              <a:rPr lang="en" sz="1600" b="1">
                <a:solidFill>
                  <a:srgbClr val="444444"/>
                </a:solidFill>
              </a:rPr>
              <a:t>Digital analytics –</a:t>
            </a:r>
            <a:r>
              <a:rPr lang="en" sz="1600">
                <a:solidFill>
                  <a:srgbClr val="444444"/>
                </a:solidFill>
              </a:rPr>
              <a:t> Investigating web analytics, click map, scroll map, and session recordings allows us to understand how visitors are using your website and where they are encountering difficulties. The goal is to understand real users’ journeys, e.g. where they are going, what they are looking for, and where they encounter conversion barriers.</a:t>
            </a:r>
            <a:endParaRPr sz="1600">
              <a:solidFill>
                <a:srgbClr val="444444"/>
              </a:solidFill>
            </a:endParaRPr>
          </a:p>
          <a:p>
            <a:pPr marL="0" lvl="0" indent="0" algn="l" rtl="0">
              <a:lnSpc>
                <a:spcPct val="115000"/>
              </a:lnSpc>
              <a:spcBef>
                <a:spcPts val="1700"/>
              </a:spcBef>
              <a:spcAft>
                <a:spcPts val="0"/>
              </a:spcAft>
              <a:buClr>
                <a:schemeClr val="dk1"/>
              </a:buClr>
              <a:buSzPts val="1100"/>
              <a:buFont typeface="Arial"/>
              <a:buNone/>
            </a:pPr>
            <a:r>
              <a:rPr lang="en" sz="1600" b="1">
                <a:solidFill>
                  <a:srgbClr val="444444"/>
                </a:solidFill>
              </a:rPr>
              <a:t>User research –</a:t>
            </a:r>
            <a:r>
              <a:rPr lang="en" sz="1600">
                <a:solidFill>
                  <a:srgbClr val="444444"/>
                </a:solidFill>
              </a:rPr>
              <a:t> To paint a fuller picture of your visitor, we draw on our knowledge of qualitative methods, including leveraging tools to help us understand the “voice of your customer”. This understanding enables you to increase your marketing Relevance. Some of these methods include onsite surveys, email surveys, NPS, user testing, etc.</a:t>
            </a:r>
            <a:endParaRPr sz="1600">
              <a:solidFill>
                <a:srgbClr val="444444"/>
              </a:solidFill>
            </a:endParaRPr>
          </a:p>
          <a:p>
            <a:pPr marL="0" lvl="0" indent="0" algn="l" rtl="0">
              <a:lnSpc>
                <a:spcPct val="115000"/>
              </a:lnSpc>
              <a:spcBef>
                <a:spcPts val="1700"/>
              </a:spcBef>
              <a:spcAft>
                <a:spcPts val="0"/>
              </a:spcAft>
              <a:buClr>
                <a:schemeClr val="dk1"/>
              </a:buClr>
              <a:buSzPts val="1100"/>
              <a:buFont typeface="Arial"/>
              <a:buNone/>
            </a:pPr>
            <a:r>
              <a:rPr lang="en" sz="1600" b="1">
                <a:solidFill>
                  <a:srgbClr val="444444"/>
                </a:solidFill>
              </a:rPr>
              <a:t>Test archive –</a:t>
            </a:r>
            <a:r>
              <a:rPr lang="en" sz="1600">
                <a:solidFill>
                  <a:srgbClr val="444444"/>
                </a:solidFill>
              </a:rPr>
              <a:t> Over the years, WiderFunnel has developed thousands of tests, which give us insights across all industries of a spectrum of persuasion down to transactional elements, e.g. how to design forms, how to test a value proposition, etc. We use that bank of knowledge to create faster and better results.</a:t>
            </a:r>
            <a:endParaRPr sz="1600">
              <a:solidFill>
                <a:srgbClr val="444444"/>
              </a:solidFill>
            </a:endParaRPr>
          </a:p>
          <a:p>
            <a:pPr marL="0" lvl="0" indent="0" algn="l" rtl="0">
              <a:lnSpc>
                <a:spcPct val="160000"/>
              </a:lnSpc>
              <a:spcBef>
                <a:spcPts val="1700"/>
              </a:spcBef>
              <a:spcAft>
                <a:spcPts val="0"/>
              </a:spcAft>
              <a:buClr>
                <a:schemeClr val="dk1"/>
              </a:buClr>
              <a:buSzPts val="1100"/>
              <a:buFont typeface="Arial"/>
              <a:buNone/>
            </a:pPr>
            <a:endParaRPr sz="1600">
              <a:solidFill>
                <a:srgbClr val="444444"/>
              </a:solidFill>
              <a:highlight>
                <a:schemeClr val="lt1"/>
              </a:highlight>
            </a:endParaRPr>
          </a:p>
          <a:p>
            <a:pPr marL="0" lvl="0" indent="0" algn="l" rtl="0">
              <a:lnSpc>
                <a:spcPct val="160000"/>
              </a:lnSpc>
              <a:spcBef>
                <a:spcPts val="1500"/>
              </a:spcBef>
              <a:spcAft>
                <a:spcPts val="0"/>
              </a:spcAft>
              <a:buClr>
                <a:schemeClr val="dk1"/>
              </a:buClr>
              <a:buSzPts val="1100"/>
              <a:buFont typeface="Arial"/>
              <a:buNone/>
            </a:pPr>
            <a:r>
              <a:rPr lang="en" sz="1600">
                <a:solidFill>
                  <a:srgbClr val="444444"/>
                </a:solidFill>
                <a:highlight>
                  <a:schemeClr val="lt1"/>
                </a:highlight>
              </a:rPr>
              <a:t>Validate is an iterative process that proves which of the ideas generated in Explore work and how they work best in real life scenarios.</a:t>
            </a:r>
            <a:endParaRPr sz="1600">
              <a:solidFill>
                <a:srgbClr val="444444"/>
              </a:solidFill>
              <a:highlight>
                <a:schemeClr val="lt1"/>
              </a:highlight>
            </a:endParaRPr>
          </a:p>
          <a:p>
            <a:pPr marL="0" lvl="0" indent="0" algn="l" rtl="0">
              <a:lnSpc>
                <a:spcPct val="160000"/>
              </a:lnSpc>
              <a:spcBef>
                <a:spcPts val="1500"/>
              </a:spcBef>
              <a:spcAft>
                <a:spcPts val="0"/>
              </a:spcAft>
              <a:buClr>
                <a:schemeClr val="dk1"/>
              </a:buClr>
              <a:buSzPts val="1100"/>
              <a:buFont typeface="Arial"/>
              <a:buNone/>
            </a:pPr>
            <a:r>
              <a:rPr lang="en" sz="1600" b="1">
                <a:solidFill>
                  <a:srgbClr val="444444"/>
                </a:solidFill>
                <a:highlight>
                  <a:schemeClr val="lt1"/>
                </a:highlight>
              </a:rPr>
              <a:t>The PIE Framework</a:t>
            </a:r>
            <a:r>
              <a:rPr lang="en" sz="1600">
                <a:solidFill>
                  <a:srgbClr val="444444"/>
                </a:solidFill>
                <a:highlight>
                  <a:schemeClr val="lt1"/>
                </a:highlight>
              </a:rPr>
              <a:t> – PIE is one of the most popular conversion optimization frameworks in the world. It allows our Strategy team to prioritize testing opportunities based on three factors: Potential, Importance, and Ease. </a:t>
            </a:r>
            <a:endParaRPr sz="1600">
              <a:solidFill>
                <a:srgbClr val="444444"/>
              </a:solidFill>
              <a:highlight>
                <a:schemeClr val="lt1"/>
              </a:highlight>
            </a:endParaRPr>
          </a:p>
          <a:p>
            <a:pPr marL="0" lvl="0" indent="0" algn="l" rtl="0">
              <a:lnSpc>
                <a:spcPct val="115000"/>
              </a:lnSpc>
              <a:spcBef>
                <a:spcPts val="1500"/>
              </a:spcBef>
              <a:spcAft>
                <a:spcPts val="0"/>
              </a:spcAft>
              <a:buClr>
                <a:schemeClr val="dk1"/>
              </a:buClr>
              <a:buSzPts val="1100"/>
              <a:buFont typeface="Arial"/>
              <a:buNone/>
            </a:pPr>
            <a:r>
              <a:rPr lang="en" sz="1600" b="1">
                <a:solidFill>
                  <a:srgbClr val="444444"/>
                </a:solidFill>
              </a:rPr>
              <a:t>Hypothesis creation</a:t>
            </a:r>
            <a:r>
              <a:rPr lang="en" sz="1600">
                <a:solidFill>
                  <a:srgbClr val="444444"/>
                </a:solidFill>
              </a:rPr>
              <a:t> – Based on our LIFT analyses and PIE results, we will develop appropriate hypotheses to generate LIFT and insights for the specific page(s) or visitor journey to be tested. Insights are only validated once they are tested in controlled experiments, and hypotheses are only testable when they are constructed using </a:t>
            </a:r>
            <a:r>
              <a:rPr lang="en" sz="1600" u="sng">
                <a:solidFill>
                  <a:srgbClr val="1CABE2"/>
                </a:solidFill>
                <a:hlinkClick r:id="rId3"/>
              </a:rPr>
              <a:t>proper hypothesis structure</a:t>
            </a:r>
            <a:r>
              <a:rPr lang="en" sz="1600">
                <a:solidFill>
                  <a:srgbClr val="444444"/>
                </a:solidFill>
              </a:rPr>
              <a:t>.</a:t>
            </a:r>
            <a:endParaRPr sz="1600">
              <a:solidFill>
                <a:srgbClr val="444444"/>
              </a:solidFill>
            </a:endParaRPr>
          </a:p>
          <a:p>
            <a:pPr marL="0" lvl="0" indent="0" algn="l" rtl="0">
              <a:lnSpc>
                <a:spcPct val="115000"/>
              </a:lnSpc>
              <a:spcBef>
                <a:spcPts val="1700"/>
              </a:spcBef>
              <a:spcAft>
                <a:spcPts val="0"/>
              </a:spcAft>
              <a:buClr>
                <a:schemeClr val="dk1"/>
              </a:buClr>
              <a:buSzPts val="1100"/>
              <a:buFont typeface="Arial"/>
              <a:buNone/>
            </a:pPr>
            <a:r>
              <a:rPr lang="en" sz="1600" b="1">
                <a:solidFill>
                  <a:srgbClr val="444444"/>
                </a:solidFill>
              </a:rPr>
              <a:t>Design of Experiments</a:t>
            </a:r>
            <a:r>
              <a:rPr lang="en" sz="1600">
                <a:solidFill>
                  <a:srgbClr val="444444"/>
                </a:solidFill>
              </a:rPr>
              <a:t> – It is a very important step that ensures your traffic is used most effectively. In this step, we develop an appropriate experiment plan and design. Depending on the nature of the test, we may opt for one of the various experimental designs available: cluster, multivariate or factorial experimental design, to name a few.</a:t>
            </a:r>
            <a:endParaRPr sz="1600">
              <a:solidFill>
                <a:srgbClr val="444444"/>
              </a:solidFill>
            </a:endParaRPr>
          </a:p>
          <a:p>
            <a:pPr marL="0" lvl="0" indent="0" algn="l" rtl="0">
              <a:lnSpc>
                <a:spcPct val="115000"/>
              </a:lnSpc>
              <a:spcBef>
                <a:spcPts val="1700"/>
              </a:spcBef>
              <a:spcAft>
                <a:spcPts val="0"/>
              </a:spcAft>
              <a:buClr>
                <a:schemeClr val="dk1"/>
              </a:buClr>
              <a:buSzPts val="1100"/>
              <a:buFont typeface="Arial"/>
              <a:buNone/>
            </a:pPr>
            <a:r>
              <a:rPr lang="en" sz="1600" b="1">
                <a:solidFill>
                  <a:srgbClr val="444444"/>
                </a:solidFill>
              </a:rPr>
              <a:t>UX/UI design</a:t>
            </a:r>
            <a:r>
              <a:rPr lang="en" sz="1600">
                <a:solidFill>
                  <a:srgbClr val="444444"/>
                </a:solidFill>
              </a:rPr>
              <a:t> – In a growth-oriented organization, form follows function. While UX experts can often contribute insights toward experiments, graphic design should follow after experiments have been prioritized and planned.</a:t>
            </a:r>
            <a:endParaRPr sz="1600">
              <a:solidFill>
                <a:srgbClr val="444444"/>
              </a:solidFill>
            </a:endParaRPr>
          </a:p>
          <a:p>
            <a:pPr marL="0" lvl="0" indent="0" algn="l" rtl="0">
              <a:lnSpc>
                <a:spcPct val="115000"/>
              </a:lnSpc>
              <a:spcBef>
                <a:spcPts val="1700"/>
              </a:spcBef>
              <a:spcAft>
                <a:spcPts val="0"/>
              </a:spcAft>
              <a:buClr>
                <a:schemeClr val="dk1"/>
              </a:buClr>
              <a:buSzPts val="1100"/>
              <a:buFont typeface="Arial"/>
              <a:buNone/>
            </a:pPr>
            <a:r>
              <a:rPr lang="en" sz="1600" b="1">
                <a:solidFill>
                  <a:srgbClr val="444444"/>
                </a:solidFill>
              </a:rPr>
              <a:t>Development and QA</a:t>
            </a:r>
            <a:r>
              <a:rPr lang="en" sz="1600">
                <a:solidFill>
                  <a:srgbClr val="444444"/>
                </a:solidFill>
              </a:rPr>
              <a:t> – The technical details are critical to ensure reliable experiment results. If goals are improperly set up or any technical detail is missed, your experiments can be wasted. </a:t>
            </a:r>
            <a:endParaRPr sz="1600">
              <a:solidFill>
                <a:srgbClr val="444444"/>
              </a:solidFill>
            </a:endParaRPr>
          </a:p>
          <a:p>
            <a:pPr marL="0" lvl="0" indent="0" algn="l" rtl="0">
              <a:lnSpc>
                <a:spcPct val="115000"/>
              </a:lnSpc>
              <a:spcBef>
                <a:spcPts val="1700"/>
              </a:spcBef>
              <a:spcAft>
                <a:spcPts val="0"/>
              </a:spcAft>
              <a:buClr>
                <a:schemeClr val="dk1"/>
              </a:buClr>
              <a:buSzPts val="1100"/>
              <a:buFont typeface="Arial"/>
              <a:buNone/>
            </a:pPr>
            <a:r>
              <a:rPr lang="en" sz="1600" b="1">
                <a:solidFill>
                  <a:srgbClr val="444444"/>
                </a:solidFill>
              </a:rPr>
              <a:t>Live A/B test</a:t>
            </a:r>
            <a:r>
              <a:rPr lang="en" sz="1600">
                <a:solidFill>
                  <a:srgbClr val="444444"/>
                </a:solidFill>
              </a:rPr>
              <a:t> – Experiments should be run using tools designed for running controlled tests. You simply cannot use regular web analytics tools to compare “before and after” results and expect to make good business decisions. The only thing worse than not testing is testing improperly and relying on bad results.</a:t>
            </a:r>
            <a:endParaRPr sz="1600">
              <a:solidFill>
                <a:srgbClr val="444444"/>
              </a:solidFill>
            </a:endParaRPr>
          </a:p>
          <a:p>
            <a:pPr marL="0" lvl="0" indent="0" algn="l" rtl="0">
              <a:lnSpc>
                <a:spcPct val="115000"/>
              </a:lnSpc>
              <a:spcBef>
                <a:spcPts val="1700"/>
              </a:spcBef>
              <a:spcAft>
                <a:spcPts val="0"/>
              </a:spcAft>
              <a:buClr>
                <a:schemeClr val="dk1"/>
              </a:buClr>
              <a:buSzPts val="1100"/>
              <a:buFont typeface="Arial"/>
              <a:buNone/>
            </a:pPr>
            <a:r>
              <a:rPr lang="en" sz="1600" b="1">
                <a:solidFill>
                  <a:srgbClr val="444444"/>
                </a:solidFill>
              </a:rPr>
              <a:t>Results analysis</a:t>
            </a:r>
            <a:r>
              <a:rPr lang="en" sz="1600">
                <a:solidFill>
                  <a:srgbClr val="444444"/>
                </a:solidFill>
              </a:rPr>
              <a:t> – The most fun and important step is here, where growth and insights are delivered. If the hypotheses and design of experiments are created effectively, you’ll be learning something important about your customer </a:t>
            </a:r>
            <a:r>
              <a:rPr lang="en" sz="1600" i="1">
                <a:solidFill>
                  <a:srgbClr val="444444"/>
                </a:solidFill>
              </a:rPr>
              <a:t>and</a:t>
            </a:r>
            <a:r>
              <a:rPr lang="en" sz="1600">
                <a:solidFill>
                  <a:srgbClr val="444444"/>
                </a:solidFill>
              </a:rPr>
              <a:t> lifting your revenue.</a:t>
            </a:r>
            <a:endParaRPr sz="1600">
              <a:solidFill>
                <a:srgbClr val="444444"/>
              </a:solidFill>
            </a:endParaRPr>
          </a:p>
          <a:p>
            <a:pPr marL="0" lvl="0" indent="0" algn="l" rtl="0">
              <a:lnSpc>
                <a:spcPct val="160000"/>
              </a:lnSpc>
              <a:spcBef>
                <a:spcPts val="1700"/>
              </a:spcBef>
              <a:spcAft>
                <a:spcPts val="0"/>
              </a:spcAft>
              <a:buClr>
                <a:schemeClr val="dk1"/>
              </a:buClr>
              <a:buSzPts val="1100"/>
              <a:buFont typeface="Arial"/>
              <a:buNone/>
            </a:pPr>
            <a:r>
              <a:rPr lang="en" sz="1600">
                <a:solidFill>
                  <a:srgbClr val="444444"/>
                </a:solidFill>
                <a:highlight>
                  <a:schemeClr val="lt1"/>
                </a:highlight>
              </a:rPr>
              <a:t>An Explore cycle may inspire a series of Validate experiments, and at the same time insights from the Validate phase can lead into more Explore information gathering.</a:t>
            </a:r>
            <a:endParaRPr sz="1600">
              <a:solidFill>
                <a:srgbClr val="444444"/>
              </a:solidFill>
              <a:highlight>
                <a:schemeClr val="lt1"/>
              </a:highlight>
            </a:endParaRPr>
          </a:p>
          <a:p>
            <a:pPr marL="0" lvl="0" indent="0" algn="l" rtl="0">
              <a:spcBef>
                <a:spcPts val="1500"/>
              </a:spcBef>
              <a:spcAft>
                <a:spcPts val="0"/>
              </a:spcAft>
              <a:buClr>
                <a:schemeClr val="dk1"/>
              </a:buClr>
              <a:buSzPts val="1100"/>
              <a:buFont typeface="Arial"/>
              <a:buNone/>
            </a:pPr>
            <a:r>
              <a:rPr lang="en" sz="1600" u="sng">
                <a:solidFill>
                  <a:schemeClr val="accent5"/>
                </a:solidFill>
                <a:highlight>
                  <a:schemeClr val="lt1"/>
                </a:highlight>
                <a:hlinkClick r:id="rId4"/>
              </a:rPr>
              <a:t>https://www.widerfunnel.com/conversion-optimization-process/</a:t>
            </a:r>
            <a:endParaRPr sz="1600">
              <a:solidFill>
                <a:srgbClr val="444444"/>
              </a:solidFill>
              <a:highlight>
                <a:schemeClr val="lt1"/>
              </a:highlight>
            </a:endParaRPr>
          </a:p>
          <a:p>
            <a:pPr marL="0" lvl="0" indent="0" algn="l" rtl="0">
              <a:spcBef>
                <a:spcPts val="0"/>
              </a:spcBef>
              <a:spcAft>
                <a:spcPts val="0"/>
              </a:spcAft>
              <a:buClr>
                <a:schemeClr val="dk1"/>
              </a:buClr>
              <a:buSzPts val="1100"/>
              <a:buFont typeface="Arial"/>
              <a:buNone/>
            </a:pPr>
            <a:r>
              <a:rPr lang="en" sz="1600" u="sng">
                <a:solidFill>
                  <a:schemeClr val="accent5"/>
                </a:solidFill>
                <a:highlight>
                  <a:schemeClr val="lt1"/>
                </a:highlight>
                <a:hlinkClick r:id="rId5"/>
              </a:rPr>
              <a:t>https://www.widerfunnel.com/conversion-optimization-framework/</a:t>
            </a:r>
            <a:endParaRPr sz="1600">
              <a:solidFill>
                <a:srgbClr val="444444"/>
              </a:solidFill>
              <a:highlight>
                <a:schemeClr val="lt1"/>
              </a:highlight>
            </a:endParaRPr>
          </a:p>
          <a:p>
            <a:pPr marL="0" lvl="0" indent="0" algn="l" rtl="0">
              <a:spcBef>
                <a:spcPts val="0"/>
              </a:spcBef>
              <a:spcAft>
                <a:spcPts val="0"/>
              </a:spcAft>
              <a:buClr>
                <a:schemeClr val="dk1"/>
              </a:buClr>
              <a:buSzPts val="1100"/>
              <a:buFont typeface="Arial"/>
              <a:buNone/>
            </a:pPr>
            <a:endParaRPr sz="1600">
              <a:solidFill>
                <a:srgbClr val="444444"/>
              </a:solidFill>
              <a:highlight>
                <a:schemeClr val="lt1"/>
              </a:highlight>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819217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41064050e6_1_1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41064050e6_1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A legfejlettebb szervezetek az optimalizálásra mint folyamatos stratégiára tekintenek. Ez nem egy egyszeri projekt, és </a:t>
            </a:r>
            <a:r>
              <a:rPr lang="en" sz="1200" b="1">
                <a:solidFill>
                  <a:srgbClr val="444444"/>
                </a:solidFill>
                <a:highlight>
                  <a:schemeClr val="lt1"/>
                </a:highlight>
                <a:latin typeface="Proxima Nova"/>
                <a:ea typeface="Proxima Nova"/>
                <a:cs typeface="Proxima Nova"/>
                <a:sym typeface="Proxima Nova"/>
              </a:rPr>
              <a:t>nincs vége, ahol a vállalat azt érzi "optimalizált"</a:t>
            </a:r>
            <a:r>
              <a:rPr lang="en" sz="1200">
                <a:solidFill>
                  <a:srgbClr val="444444"/>
                </a:solidFill>
                <a:highlight>
                  <a:schemeClr val="lt1"/>
                </a:highlight>
                <a:latin typeface="Proxima Nova"/>
                <a:ea typeface="Proxima Nova"/>
                <a:cs typeface="Proxima Nova"/>
                <a:sym typeface="Proxima Nova"/>
              </a:rPr>
              <a:t>.</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A BANNEREKNÉL CSINÁLUNK PERSONALIZÁCIÓT, A WEBOLDALON MIÉRT NE CSINÁLNÁNK?</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Ez magában foglalja a marketing yin és yang-ját: az </a:t>
            </a:r>
            <a:r>
              <a:rPr lang="en" sz="1200" b="1">
                <a:solidFill>
                  <a:srgbClr val="444444"/>
                </a:solidFill>
                <a:highlight>
                  <a:schemeClr val="lt1"/>
                </a:highlight>
                <a:latin typeface="Proxima Nova"/>
                <a:ea typeface="Proxima Nova"/>
                <a:cs typeface="Proxima Nova"/>
                <a:sym typeface="Proxima Nova"/>
              </a:rPr>
              <a:t>intuitív, minőségi, ihletett, FELTÁRÓ</a:t>
            </a:r>
            <a:r>
              <a:rPr lang="en" sz="1200">
                <a:solidFill>
                  <a:srgbClr val="444444"/>
                </a:solidFill>
                <a:highlight>
                  <a:schemeClr val="lt1"/>
                </a:highlight>
                <a:latin typeface="Proxima Nova"/>
                <a:ea typeface="Proxima Nova"/>
                <a:cs typeface="Proxima Nova"/>
                <a:sym typeface="Proxima Nova"/>
              </a:rPr>
              <a:t> oldalt, amely elképzel lehetséges insight-okat, valamint a </a:t>
            </a:r>
            <a:r>
              <a:rPr lang="en" sz="1200" b="1">
                <a:solidFill>
                  <a:srgbClr val="444444"/>
                </a:solidFill>
                <a:highlight>
                  <a:schemeClr val="lt1"/>
                </a:highlight>
                <a:latin typeface="Proxima Nova"/>
                <a:ea typeface="Proxima Nova"/>
                <a:cs typeface="Proxima Nova"/>
                <a:sym typeface="Proxima Nova"/>
              </a:rPr>
              <a:t>mennyiségi, logikai, adatvezérelt, ÉRVÉNYESÍTÉSI</a:t>
            </a:r>
            <a:r>
              <a:rPr lang="en" sz="1200">
                <a:solidFill>
                  <a:srgbClr val="444444"/>
                </a:solidFill>
                <a:highlight>
                  <a:schemeClr val="lt1"/>
                </a:highlight>
                <a:latin typeface="Proxima Nova"/>
                <a:ea typeface="Proxima Nova"/>
                <a:cs typeface="Proxima Nova"/>
                <a:sym typeface="Proxima Nova"/>
              </a:rPr>
              <a:t> oldalt, amely bizonyítja, hogy az insight-ok valóban működnek-e.</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Mind a Felfedezés, mind a Validálás fázis célja, hogy olyan fontos insight-ot generáljon és igazoljon, amely </a:t>
            </a:r>
            <a:r>
              <a:rPr lang="en" sz="1200" b="1">
                <a:solidFill>
                  <a:srgbClr val="444444"/>
                </a:solidFill>
                <a:highlight>
                  <a:schemeClr val="lt1"/>
                </a:highlight>
                <a:latin typeface="Proxima Nova"/>
                <a:ea typeface="Proxima Nova"/>
                <a:cs typeface="Proxima Nova"/>
                <a:sym typeface="Proxima Nova"/>
              </a:rPr>
              <a:t>bevételnövelést és nyereséges növekedést</a:t>
            </a:r>
            <a:r>
              <a:rPr lang="en" sz="1200">
                <a:solidFill>
                  <a:srgbClr val="444444"/>
                </a:solidFill>
                <a:highlight>
                  <a:schemeClr val="lt1"/>
                </a:highlight>
                <a:latin typeface="Proxima Nova"/>
                <a:ea typeface="Proxima Nova"/>
                <a:cs typeface="Proxima Nova"/>
                <a:sym typeface="Proxima Nova"/>
              </a:rPr>
              <a:t> eredményez a vállalat számára. </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Üzleti kontextus - Az érdekeltektől (stakeholders) információkat gyűjtünk, szakértelmükre támaszkodva. Az érdekelt felek ismerik és értik az üzleti tevékenységet, a termékeket és szolgáltatásokat, az ügyfeleket és a tanulás történetét.</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Meggyőzés elvei - Jelentős kutatásokat végeztek, különösen az utóbbi években, hogy mik vannak hatással a látogatók viselkedésére. Ezeknek az alapvető kiváltó tényezőknek a megértése nagyon értékes. Cikkek, könyvek és betekintések ezeken és más témákon.</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Digitális analitika - A webes elemzés, a kattintási térképek (clickmap), a görgetés térképek (scrollmap) és a munkamenet felvételek (recording) vizsgálata lehetővé teszi számunkra, hogy megértsük, hogyan használják a látogatók a webhelyet, és hol szembesülnek nehézségekkel. A cél az, hogy megértsük a valódi felhasználók útvonalát webhelyünkön (user journey), pl. hova megy, mit keres, és hol találkozik a konverziót hátráltató korlátokkal.</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Felhasználói kutatás - Kvalitatív kutatások, amelyek segítenek megérteni a felhasználót. Ez a megértés lehetővé teszi, hogy növelje marketing relevanciáját. Néhány ilyen módszer közé tartozik az onsite kérdőívek, e-mailes felmérések, NPS, felhasználói tesztelés, stb.</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Tesztarchívum - A tapasztalatunk a többéves, iparágakon átívelő tesztekkel. Pl. hogyan készítsünk formokat, hogyan teszteljünk value propositiont, stb. Ez a tudásbank gyorsabb és jobb eredményeket hoz létre.</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A validálás egy </a:t>
            </a:r>
            <a:r>
              <a:rPr lang="en" sz="1200" b="1">
                <a:solidFill>
                  <a:srgbClr val="444444"/>
                </a:solidFill>
                <a:highlight>
                  <a:schemeClr val="lt1"/>
                </a:highlight>
                <a:latin typeface="Proxima Nova"/>
                <a:ea typeface="Proxima Nova"/>
                <a:cs typeface="Proxima Nova"/>
                <a:sym typeface="Proxima Nova"/>
              </a:rPr>
              <a:t>ismétlődő folyamat, amely bizonyítja, hogy melyik a Felfedezési folyamatban keletkezett ötlet működik</a:t>
            </a:r>
            <a:r>
              <a:rPr lang="en" sz="1200">
                <a:solidFill>
                  <a:srgbClr val="444444"/>
                </a:solidFill>
                <a:highlight>
                  <a:schemeClr val="lt1"/>
                </a:highlight>
                <a:latin typeface="Proxima Nova"/>
                <a:ea typeface="Proxima Nova"/>
                <a:cs typeface="Proxima Nova"/>
                <a:sym typeface="Proxima Nova"/>
              </a:rPr>
              <a:t> és hogyan működik a legjobban valós élethelyzetekben.</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Hipotézis létrehozása - A LIFT elemzések és a PIE eredmények alapján megfelelő hipotéziseket dolgozunk ki a LIFT és megfelelő insight-ok létrehozására a konkrét oldalak vagy user journey-k esetében. </a:t>
            </a:r>
            <a:r>
              <a:rPr lang="en" sz="1200" b="1">
                <a:solidFill>
                  <a:srgbClr val="444444"/>
                </a:solidFill>
                <a:highlight>
                  <a:schemeClr val="lt1"/>
                </a:highlight>
                <a:latin typeface="Proxima Nova"/>
                <a:ea typeface="Proxima Nova"/>
                <a:cs typeface="Proxima Nova"/>
                <a:sym typeface="Proxima Nova"/>
              </a:rPr>
              <a:t>Egy insight csak akkor visszaigazolható, ha kontrollált kísérletekben tesztelték őket, és a hipotézisek csak akkor tesztelhetőek, ha megfelelően alátámasztottak.</a:t>
            </a:r>
            <a:endParaRPr sz="1200" b="1">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A PIE keretrendszer - tesztelési lehetőségeket három tényező alapján priorizálja: potenciál, fontosság és könnyedség.</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MI SZOKOTT PROBLÉMA LENNI AZ AB TESZTEKNÉL: (PIE)</a:t>
            </a:r>
            <a:endParaRPr sz="1200">
              <a:solidFill>
                <a:srgbClr val="444444"/>
              </a:solidFill>
              <a:highlight>
                <a:schemeClr val="lt1"/>
              </a:highlight>
              <a:latin typeface="Proxima Nova"/>
              <a:ea typeface="Proxima Nova"/>
              <a:cs typeface="Proxima Nova"/>
              <a:sym typeface="Proxima Nova"/>
            </a:endParaRPr>
          </a:p>
          <a:p>
            <a:pPr marL="457200" lvl="0" indent="-304800" algn="l" rtl="0">
              <a:spcBef>
                <a:spcPts val="0"/>
              </a:spcBef>
              <a:spcAft>
                <a:spcPts val="0"/>
              </a:spcAft>
              <a:buClr>
                <a:srgbClr val="444444"/>
              </a:buClr>
              <a:buSzPts val="1200"/>
              <a:buFont typeface="Proxima Nova"/>
              <a:buChar char="-"/>
            </a:pPr>
            <a:r>
              <a:rPr lang="en" sz="1200">
                <a:solidFill>
                  <a:srgbClr val="444444"/>
                </a:solidFill>
                <a:highlight>
                  <a:schemeClr val="lt1"/>
                </a:highlight>
                <a:latin typeface="Proxima Nova"/>
                <a:ea typeface="Proxima Nova"/>
                <a:cs typeface="Proxima Nova"/>
                <a:sym typeface="Proxima Nova"/>
              </a:rPr>
              <a:t>FOSIK A VÁLTOZÁSTÓL A WEBOLDALÁN</a:t>
            </a:r>
            <a:endParaRPr sz="1200">
              <a:solidFill>
                <a:srgbClr val="444444"/>
              </a:solidFill>
              <a:highlight>
                <a:schemeClr val="lt1"/>
              </a:highlight>
              <a:latin typeface="Proxima Nova"/>
              <a:ea typeface="Proxima Nova"/>
              <a:cs typeface="Proxima Nova"/>
              <a:sym typeface="Proxima Nova"/>
            </a:endParaRPr>
          </a:p>
          <a:p>
            <a:pPr marL="457200" lvl="0" indent="-304800" algn="l" rtl="0">
              <a:spcBef>
                <a:spcPts val="0"/>
              </a:spcBef>
              <a:spcAft>
                <a:spcPts val="0"/>
              </a:spcAft>
              <a:buClr>
                <a:srgbClr val="444444"/>
              </a:buClr>
              <a:buSzPts val="1200"/>
              <a:buFont typeface="Proxima Nova"/>
              <a:buChar char="-"/>
            </a:pPr>
            <a:r>
              <a:rPr lang="en" sz="1200">
                <a:solidFill>
                  <a:srgbClr val="444444"/>
                </a:solidFill>
                <a:highlight>
                  <a:schemeClr val="lt1"/>
                </a:highlight>
                <a:latin typeface="Proxima Nova"/>
                <a:ea typeface="Proxima Nova"/>
                <a:cs typeface="Proxima Nova"/>
                <a:sym typeface="Proxima Nova"/>
              </a:rPr>
              <a:t>HEAVY FEJLESZTÉSI DOLOG</a:t>
            </a:r>
            <a:endParaRPr sz="1200">
              <a:solidFill>
                <a:srgbClr val="444444"/>
              </a:solidFill>
              <a:highlight>
                <a:schemeClr val="lt1"/>
              </a:highlight>
              <a:latin typeface="Proxima Nova"/>
              <a:ea typeface="Proxima Nova"/>
              <a:cs typeface="Proxima Nova"/>
              <a:sym typeface="Proxima Nova"/>
            </a:endParaRPr>
          </a:p>
          <a:p>
            <a:pPr marL="457200" lvl="0" indent="-304800" algn="l" rtl="0">
              <a:spcBef>
                <a:spcPts val="0"/>
              </a:spcBef>
              <a:spcAft>
                <a:spcPts val="0"/>
              </a:spcAft>
              <a:buClr>
                <a:srgbClr val="444444"/>
              </a:buClr>
              <a:buSzPts val="1200"/>
              <a:buFont typeface="Proxima Nova"/>
              <a:buChar char="-"/>
            </a:pPr>
            <a:r>
              <a:rPr lang="en" sz="1200">
                <a:solidFill>
                  <a:srgbClr val="444444"/>
                </a:solidFill>
                <a:highlight>
                  <a:schemeClr val="lt1"/>
                </a:highlight>
                <a:latin typeface="Proxima Nova"/>
                <a:ea typeface="Proxima Nova"/>
                <a:cs typeface="Proxima Nova"/>
                <a:sym typeface="Proxima Nova"/>
              </a:rPr>
              <a:t>VALAKINEK JOGILAG NEM FOG TETSZENI</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A kísérletek megtervezése - Ez egy nagyon fontos lépés, amely biztosítja a forgalom hatékonyabb felhasználását. Ebben a lépésben kidolgozunk egy megfelelő kísérleti tervet és design-t. Többféle teszt közül választhatunk: AB, multivariáns, URL átirányításos, stb.</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UX / UI design - </a:t>
            </a:r>
            <a:r>
              <a:rPr lang="en" sz="1200" b="1">
                <a:solidFill>
                  <a:srgbClr val="444444"/>
                </a:solidFill>
                <a:highlight>
                  <a:schemeClr val="lt1"/>
                </a:highlight>
                <a:latin typeface="Proxima Nova"/>
                <a:ea typeface="Proxima Nova"/>
                <a:cs typeface="Proxima Nova"/>
                <a:sym typeface="Proxima Nova"/>
              </a:rPr>
              <a:t>A növekedésorientált szervezetben a forma követi a funkciót</a:t>
            </a:r>
            <a:r>
              <a:rPr lang="en" sz="1200">
                <a:solidFill>
                  <a:srgbClr val="444444"/>
                </a:solidFill>
                <a:highlight>
                  <a:schemeClr val="lt1"/>
                </a:highlight>
                <a:latin typeface="Proxima Nova"/>
                <a:ea typeface="Proxima Nova"/>
                <a:cs typeface="Proxima Nova"/>
                <a:sym typeface="Proxima Nova"/>
              </a:rPr>
              <a:t>. Bár a UX szakértők gyakran hozzájárulnak a kísérletekhez, a grafikai tervezésnek csak követnie kell a kísérletek priorizálását és tervezését.</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Fejlesztés és Q&amp;A - A technikai részletek kritikus fontosságúak a megbízható kísérleti eredmények biztosításához. Ha a célokat helytelenül állítják be, vagy bármilyen technikai részlet hiányzik, a kísérlet értéktelen lehet.</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Élő A / B teszt - A kísérleteket ellenőrzött tesztek futtatására tervezett eszközök segítségével kell futtatni. Egyszerűen nem használhat rendszeres webes elemző eszközöket az "előtte és utána" eredmények összehasonlításához, és ezek alapján nem hozhat jó üzleti döntéseket. Az egyetlen dolog, ami rosszabb, mint a nem tesztelés, rosszul tesztelni és rossz eredményekre támaszkodni.</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a:solidFill>
                  <a:srgbClr val="444444"/>
                </a:solidFill>
                <a:highlight>
                  <a:schemeClr val="lt1"/>
                </a:highlight>
                <a:latin typeface="Proxima Nova"/>
                <a:ea typeface="Proxima Nova"/>
                <a:cs typeface="Proxima Nova"/>
                <a:sym typeface="Proxima Nova"/>
              </a:rPr>
              <a:t>Az eredmények kiértékelése - A legszórakoztatóbb és legfontosabb lépés ez, ahol a növekedés és az insight-ok megvalósulnak. Ha a hipotéziseket és a kísérletek tervezését hatékonyan hozzuk létre, akkor </a:t>
            </a:r>
            <a:r>
              <a:rPr lang="en" sz="1200" b="1">
                <a:solidFill>
                  <a:srgbClr val="444444"/>
                </a:solidFill>
                <a:highlight>
                  <a:schemeClr val="lt1"/>
                </a:highlight>
                <a:latin typeface="Proxima Nova"/>
                <a:ea typeface="Proxima Nova"/>
                <a:cs typeface="Proxima Nova"/>
                <a:sym typeface="Proxima Nova"/>
              </a:rPr>
              <a:t>megtanulhatunk valamit, ami fontos az ügyfelekkel kapcsolatban, és ez növelheti bevételeinket</a:t>
            </a:r>
            <a:r>
              <a:rPr lang="en" sz="1200">
                <a:solidFill>
                  <a:srgbClr val="444444"/>
                </a:solidFill>
                <a:highlight>
                  <a:schemeClr val="lt1"/>
                </a:highlight>
                <a:latin typeface="Proxima Nova"/>
                <a:ea typeface="Proxima Nova"/>
                <a:cs typeface="Proxima Nova"/>
                <a:sym typeface="Proxima Nova"/>
              </a:rPr>
              <a:t>.</a:t>
            </a: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200" b="1">
                <a:solidFill>
                  <a:srgbClr val="444444"/>
                </a:solidFill>
                <a:highlight>
                  <a:schemeClr val="lt1"/>
                </a:highlight>
                <a:latin typeface="Proxima Nova"/>
                <a:ea typeface="Proxima Nova"/>
                <a:cs typeface="Proxima Nova"/>
                <a:sym typeface="Proxima Nova"/>
              </a:rPr>
              <a:t>A Felfedezési ciklus számos Érvényesítési kísérletet ösztönözhet, és ezzel egyidejűleg a Validálás fázisból származó kísérletek (insight-ok) több Felfedezésre vonatkozó információgyűjtést generálhatnak.</a:t>
            </a:r>
            <a:endParaRPr sz="1200" b="1">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200">
              <a:solidFill>
                <a:srgbClr val="444444"/>
              </a:solidFill>
              <a:highlight>
                <a:schemeClr val="lt1"/>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600">
              <a:solidFill>
                <a:srgbClr val="444444"/>
              </a:solidFill>
              <a:highlight>
                <a:schemeClr val="lt1"/>
              </a:highlight>
            </a:endParaRPr>
          </a:p>
          <a:p>
            <a:pPr marL="0" lvl="0" indent="0" algn="l" rtl="0">
              <a:spcBef>
                <a:spcPts val="0"/>
              </a:spcBef>
              <a:spcAft>
                <a:spcPts val="0"/>
              </a:spcAft>
              <a:buClr>
                <a:schemeClr val="dk1"/>
              </a:buClr>
              <a:buSzPts val="1100"/>
              <a:buFont typeface="Arial"/>
              <a:buNone/>
            </a:pPr>
            <a:r>
              <a:rPr lang="en" sz="1600">
                <a:solidFill>
                  <a:srgbClr val="444444"/>
                </a:solidFill>
                <a:highlight>
                  <a:schemeClr val="lt1"/>
                </a:highlight>
              </a:rPr>
              <a:t>-----------------------------------------------------------------------------------------------------------------------------</a:t>
            </a:r>
            <a:endParaRPr sz="1600">
              <a:solidFill>
                <a:srgbClr val="444444"/>
              </a:solidFill>
              <a:highlight>
                <a:schemeClr val="lt1"/>
              </a:highlight>
            </a:endParaRPr>
          </a:p>
          <a:p>
            <a:pPr marL="0" lvl="0" indent="0" algn="l" rtl="0">
              <a:spcBef>
                <a:spcPts val="0"/>
              </a:spcBef>
              <a:spcAft>
                <a:spcPts val="0"/>
              </a:spcAft>
              <a:buClr>
                <a:schemeClr val="dk1"/>
              </a:buClr>
              <a:buSzPts val="1100"/>
              <a:buFont typeface="Arial"/>
              <a:buNone/>
            </a:pPr>
            <a:endParaRPr sz="1600">
              <a:solidFill>
                <a:srgbClr val="444444"/>
              </a:solidFill>
              <a:highlight>
                <a:schemeClr val="lt1"/>
              </a:highlight>
            </a:endParaRPr>
          </a:p>
          <a:p>
            <a:pPr marL="0" lvl="0" indent="0" algn="l" rtl="0">
              <a:spcBef>
                <a:spcPts val="0"/>
              </a:spcBef>
              <a:spcAft>
                <a:spcPts val="0"/>
              </a:spcAft>
              <a:buClr>
                <a:schemeClr val="dk1"/>
              </a:buClr>
              <a:buSzPts val="1100"/>
              <a:buFont typeface="Arial"/>
              <a:buNone/>
            </a:pPr>
            <a:r>
              <a:rPr lang="en" sz="1600">
                <a:solidFill>
                  <a:srgbClr val="444444"/>
                </a:solidFill>
                <a:highlight>
                  <a:schemeClr val="lt1"/>
                </a:highlight>
              </a:rPr>
              <a:t>The most advanced organizations view optimization as an ongoing strategy. It is not a one-time project and it doesn’t have an end point where the company’s experiences are “optimized”.</a:t>
            </a:r>
            <a:endParaRPr sz="1600">
              <a:solidFill>
                <a:srgbClr val="444444"/>
              </a:solidFill>
              <a:highlight>
                <a:schemeClr val="lt1"/>
              </a:highlight>
            </a:endParaRPr>
          </a:p>
          <a:p>
            <a:pPr marL="0" lvl="0" indent="0" algn="l" rtl="0">
              <a:spcBef>
                <a:spcPts val="0"/>
              </a:spcBef>
              <a:spcAft>
                <a:spcPts val="0"/>
              </a:spcAft>
              <a:buClr>
                <a:schemeClr val="dk1"/>
              </a:buClr>
              <a:buSzPts val="1100"/>
              <a:buFont typeface="Arial"/>
              <a:buNone/>
            </a:pPr>
            <a:endParaRPr sz="1600">
              <a:solidFill>
                <a:srgbClr val="444444"/>
              </a:solidFill>
              <a:highlight>
                <a:schemeClr val="lt1"/>
              </a:highlight>
            </a:endParaRPr>
          </a:p>
          <a:p>
            <a:pPr marL="0" lvl="0" indent="0" algn="l" rtl="0">
              <a:spcBef>
                <a:spcPts val="0"/>
              </a:spcBef>
              <a:spcAft>
                <a:spcPts val="0"/>
              </a:spcAft>
              <a:buClr>
                <a:schemeClr val="dk1"/>
              </a:buClr>
              <a:buSzPts val="1100"/>
              <a:buFont typeface="Arial"/>
              <a:buNone/>
            </a:pPr>
            <a:r>
              <a:rPr lang="en" sz="1600">
                <a:solidFill>
                  <a:srgbClr val="444444"/>
                </a:solidFill>
                <a:highlight>
                  <a:schemeClr val="lt1"/>
                </a:highlight>
              </a:rPr>
              <a:t>It encompasses the yin and yang of marketing: the intuitive, qualitative, inspired, exploratory side that imagines potential insights, as well as the quantitative, logical, data-driven, validating side that </a:t>
            </a:r>
            <a:r>
              <a:rPr lang="en" sz="1600" i="1">
                <a:solidFill>
                  <a:srgbClr val="444444"/>
                </a:solidFill>
                <a:highlight>
                  <a:schemeClr val="lt1"/>
                </a:highlight>
              </a:rPr>
              <a:t>proves whether the insights really work</a:t>
            </a:r>
            <a:r>
              <a:rPr lang="en" sz="1600">
                <a:solidFill>
                  <a:srgbClr val="444444"/>
                </a:solidFill>
                <a:highlight>
                  <a:schemeClr val="lt1"/>
                </a:highlight>
              </a:rPr>
              <a:t>.</a:t>
            </a:r>
            <a:endParaRPr sz="1600">
              <a:solidFill>
                <a:srgbClr val="444444"/>
              </a:solidFill>
              <a:highlight>
                <a:schemeClr val="lt1"/>
              </a:highlight>
            </a:endParaRPr>
          </a:p>
          <a:p>
            <a:pPr marL="0" lvl="0" indent="0" algn="l" rtl="0">
              <a:spcBef>
                <a:spcPts val="0"/>
              </a:spcBef>
              <a:spcAft>
                <a:spcPts val="0"/>
              </a:spcAft>
              <a:buClr>
                <a:schemeClr val="dk1"/>
              </a:buClr>
              <a:buSzPts val="1100"/>
              <a:buFont typeface="Arial"/>
              <a:buNone/>
            </a:pPr>
            <a:endParaRPr sz="1600">
              <a:solidFill>
                <a:srgbClr val="444444"/>
              </a:solidFill>
              <a:highlight>
                <a:schemeClr val="lt1"/>
              </a:highlight>
            </a:endParaRPr>
          </a:p>
          <a:p>
            <a:pPr marL="0" lvl="0" indent="0" algn="l" rtl="0">
              <a:spcBef>
                <a:spcPts val="0"/>
              </a:spcBef>
              <a:spcAft>
                <a:spcPts val="0"/>
              </a:spcAft>
              <a:buClr>
                <a:schemeClr val="dk1"/>
              </a:buClr>
              <a:buSzPts val="1100"/>
              <a:buFont typeface="Arial"/>
              <a:buNone/>
            </a:pPr>
            <a:r>
              <a:rPr lang="en" sz="1600">
                <a:solidFill>
                  <a:srgbClr val="444444"/>
                </a:solidFill>
                <a:highlight>
                  <a:schemeClr val="lt1"/>
                </a:highlight>
              </a:rPr>
              <a:t>The goal of both the Explore and Validate phases is to generate and prove important insights that produce revenue lift and profitable growth for your company. These insights are what we call ‘A-ha!’ Moments.</a:t>
            </a:r>
            <a:endParaRPr sz="1600">
              <a:solidFill>
                <a:srgbClr val="444444"/>
              </a:solidFill>
              <a:highlight>
                <a:schemeClr val="lt1"/>
              </a:highlight>
            </a:endParaRPr>
          </a:p>
          <a:p>
            <a:pPr marL="0" lvl="0" indent="0" algn="l" rtl="0">
              <a:spcBef>
                <a:spcPts val="0"/>
              </a:spcBef>
              <a:spcAft>
                <a:spcPts val="0"/>
              </a:spcAft>
              <a:buClr>
                <a:schemeClr val="dk1"/>
              </a:buClr>
              <a:buSzPts val="1100"/>
              <a:buFont typeface="Arial"/>
              <a:buNone/>
            </a:pPr>
            <a:endParaRPr sz="1600">
              <a:solidFill>
                <a:srgbClr val="444444"/>
              </a:solidFill>
              <a:highlight>
                <a:schemeClr val="lt1"/>
              </a:highlight>
            </a:endParaRPr>
          </a:p>
          <a:p>
            <a:pPr marL="0" lvl="0" indent="0" algn="l" rtl="0">
              <a:spcBef>
                <a:spcPts val="0"/>
              </a:spcBef>
              <a:spcAft>
                <a:spcPts val="0"/>
              </a:spcAft>
              <a:buClr>
                <a:schemeClr val="dk1"/>
              </a:buClr>
              <a:buSzPts val="1100"/>
              <a:buFont typeface="Arial"/>
              <a:buNone/>
            </a:pPr>
            <a:r>
              <a:rPr lang="en" sz="1600" b="1">
                <a:solidFill>
                  <a:srgbClr val="444444"/>
                </a:solidFill>
                <a:highlight>
                  <a:schemeClr val="lt1"/>
                </a:highlight>
              </a:rPr>
              <a:t>Business context –</a:t>
            </a:r>
            <a:r>
              <a:rPr lang="en" sz="1600">
                <a:solidFill>
                  <a:srgbClr val="444444"/>
                </a:solidFill>
                <a:highlight>
                  <a:schemeClr val="lt1"/>
                </a:highlight>
              </a:rPr>
              <a:t> We gather information from your stakeholders, pulling in their expertise. Stakeholders understand the business, products and services, clients, and history of learning.</a:t>
            </a:r>
            <a:endParaRPr sz="1600">
              <a:solidFill>
                <a:srgbClr val="444444"/>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 sz="1600" b="1">
                <a:solidFill>
                  <a:srgbClr val="444444"/>
                </a:solidFill>
              </a:rPr>
              <a:t>Persuasion principles –</a:t>
            </a:r>
            <a:r>
              <a:rPr lang="en" sz="1600">
                <a:solidFill>
                  <a:srgbClr val="444444"/>
                </a:solidFill>
              </a:rPr>
              <a:t> There has been significant research conducted, especially in recent years, around what influences visitor behavior. Understanding these principle triggers is very valuable. Articles, books, and insights on these and other subjects.</a:t>
            </a:r>
            <a:endParaRPr sz="1600">
              <a:solidFill>
                <a:srgbClr val="444444"/>
              </a:solidFill>
            </a:endParaRPr>
          </a:p>
          <a:p>
            <a:pPr marL="0" lvl="0" indent="0" algn="l" rtl="0">
              <a:lnSpc>
                <a:spcPct val="115000"/>
              </a:lnSpc>
              <a:spcBef>
                <a:spcPts val="1700"/>
              </a:spcBef>
              <a:spcAft>
                <a:spcPts val="0"/>
              </a:spcAft>
              <a:buClr>
                <a:schemeClr val="dk1"/>
              </a:buClr>
              <a:buSzPts val="1100"/>
              <a:buFont typeface="Arial"/>
              <a:buNone/>
            </a:pPr>
            <a:r>
              <a:rPr lang="en" sz="1600" b="1">
                <a:solidFill>
                  <a:srgbClr val="444444"/>
                </a:solidFill>
              </a:rPr>
              <a:t>Digital analytics –</a:t>
            </a:r>
            <a:r>
              <a:rPr lang="en" sz="1600">
                <a:solidFill>
                  <a:srgbClr val="444444"/>
                </a:solidFill>
              </a:rPr>
              <a:t> Investigating web analytics, click map, scroll map, and session recordings allows us to understand how visitors are using your website and where they are encountering difficulties. The goal is to understand real users’ journeys, e.g. where they are going, what they are looking for, and where they encounter conversion barriers.</a:t>
            </a:r>
            <a:endParaRPr sz="1600">
              <a:solidFill>
                <a:srgbClr val="444444"/>
              </a:solidFill>
            </a:endParaRPr>
          </a:p>
          <a:p>
            <a:pPr marL="0" lvl="0" indent="0" algn="l" rtl="0">
              <a:lnSpc>
                <a:spcPct val="115000"/>
              </a:lnSpc>
              <a:spcBef>
                <a:spcPts val="1700"/>
              </a:spcBef>
              <a:spcAft>
                <a:spcPts val="0"/>
              </a:spcAft>
              <a:buClr>
                <a:schemeClr val="dk1"/>
              </a:buClr>
              <a:buSzPts val="1100"/>
              <a:buFont typeface="Arial"/>
              <a:buNone/>
            </a:pPr>
            <a:r>
              <a:rPr lang="en" sz="1600" b="1">
                <a:solidFill>
                  <a:srgbClr val="444444"/>
                </a:solidFill>
              </a:rPr>
              <a:t>User research –</a:t>
            </a:r>
            <a:r>
              <a:rPr lang="en" sz="1600">
                <a:solidFill>
                  <a:srgbClr val="444444"/>
                </a:solidFill>
              </a:rPr>
              <a:t> To paint a fuller picture of your visitor, we draw on our knowledge of qualitative methods, including leveraging tools to help us understand the “voice of your customer”. This understanding enables you to increase your marketing Relevance. Some of these methods include onsite surveys, email surveys, NPS, user testing, etc.</a:t>
            </a:r>
            <a:endParaRPr sz="1600">
              <a:solidFill>
                <a:srgbClr val="444444"/>
              </a:solidFill>
            </a:endParaRPr>
          </a:p>
          <a:p>
            <a:pPr marL="0" lvl="0" indent="0" algn="l" rtl="0">
              <a:lnSpc>
                <a:spcPct val="115000"/>
              </a:lnSpc>
              <a:spcBef>
                <a:spcPts val="1700"/>
              </a:spcBef>
              <a:spcAft>
                <a:spcPts val="0"/>
              </a:spcAft>
              <a:buClr>
                <a:schemeClr val="dk1"/>
              </a:buClr>
              <a:buSzPts val="1100"/>
              <a:buFont typeface="Arial"/>
              <a:buNone/>
            </a:pPr>
            <a:r>
              <a:rPr lang="en" sz="1600" b="1">
                <a:solidFill>
                  <a:srgbClr val="444444"/>
                </a:solidFill>
              </a:rPr>
              <a:t>Test archive –</a:t>
            </a:r>
            <a:r>
              <a:rPr lang="en" sz="1600">
                <a:solidFill>
                  <a:srgbClr val="444444"/>
                </a:solidFill>
              </a:rPr>
              <a:t> Over the years, WiderFunnel has developed thousands of tests, which give us insights across all industries of a spectrum of persuasion down to transactional elements, e.g. how to design forms, how to test a value proposition, etc. We use that bank of knowledge to create faster and better results.</a:t>
            </a:r>
            <a:endParaRPr sz="1600">
              <a:solidFill>
                <a:srgbClr val="444444"/>
              </a:solidFill>
            </a:endParaRPr>
          </a:p>
          <a:p>
            <a:pPr marL="0" lvl="0" indent="0" algn="l" rtl="0">
              <a:lnSpc>
                <a:spcPct val="160000"/>
              </a:lnSpc>
              <a:spcBef>
                <a:spcPts val="1700"/>
              </a:spcBef>
              <a:spcAft>
                <a:spcPts val="0"/>
              </a:spcAft>
              <a:buClr>
                <a:schemeClr val="dk1"/>
              </a:buClr>
              <a:buSzPts val="1100"/>
              <a:buFont typeface="Arial"/>
              <a:buNone/>
            </a:pPr>
            <a:endParaRPr sz="1600">
              <a:solidFill>
                <a:srgbClr val="444444"/>
              </a:solidFill>
              <a:highlight>
                <a:schemeClr val="lt1"/>
              </a:highlight>
            </a:endParaRPr>
          </a:p>
          <a:p>
            <a:pPr marL="0" lvl="0" indent="0" algn="l" rtl="0">
              <a:lnSpc>
                <a:spcPct val="160000"/>
              </a:lnSpc>
              <a:spcBef>
                <a:spcPts val="1500"/>
              </a:spcBef>
              <a:spcAft>
                <a:spcPts val="0"/>
              </a:spcAft>
              <a:buClr>
                <a:schemeClr val="dk1"/>
              </a:buClr>
              <a:buSzPts val="1100"/>
              <a:buFont typeface="Arial"/>
              <a:buNone/>
            </a:pPr>
            <a:r>
              <a:rPr lang="en" sz="1600">
                <a:solidFill>
                  <a:srgbClr val="444444"/>
                </a:solidFill>
                <a:highlight>
                  <a:schemeClr val="lt1"/>
                </a:highlight>
              </a:rPr>
              <a:t>Validate is an iterative process that proves which of the ideas generated in Explore work and how they work best in real life scenarios.</a:t>
            </a:r>
            <a:endParaRPr sz="1600">
              <a:solidFill>
                <a:srgbClr val="444444"/>
              </a:solidFill>
              <a:highlight>
                <a:schemeClr val="lt1"/>
              </a:highlight>
            </a:endParaRPr>
          </a:p>
          <a:p>
            <a:pPr marL="0" lvl="0" indent="0" algn="l" rtl="0">
              <a:lnSpc>
                <a:spcPct val="160000"/>
              </a:lnSpc>
              <a:spcBef>
                <a:spcPts val="1500"/>
              </a:spcBef>
              <a:spcAft>
                <a:spcPts val="0"/>
              </a:spcAft>
              <a:buClr>
                <a:schemeClr val="dk1"/>
              </a:buClr>
              <a:buSzPts val="1100"/>
              <a:buFont typeface="Arial"/>
              <a:buNone/>
            </a:pPr>
            <a:r>
              <a:rPr lang="en" sz="1600" b="1">
                <a:solidFill>
                  <a:srgbClr val="444444"/>
                </a:solidFill>
                <a:highlight>
                  <a:schemeClr val="lt1"/>
                </a:highlight>
              </a:rPr>
              <a:t>The PIE Framework</a:t>
            </a:r>
            <a:r>
              <a:rPr lang="en" sz="1600">
                <a:solidFill>
                  <a:srgbClr val="444444"/>
                </a:solidFill>
                <a:highlight>
                  <a:schemeClr val="lt1"/>
                </a:highlight>
              </a:rPr>
              <a:t> – PIE is one of the most popular conversion optimization frameworks in the world. It allows our Strategy team to prioritize testing opportunities based on three factors: Potential, Importance, and Ease. </a:t>
            </a:r>
            <a:endParaRPr sz="1600">
              <a:solidFill>
                <a:srgbClr val="444444"/>
              </a:solidFill>
              <a:highlight>
                <a:schemeClr val="lt1"/>
              </a:highlight>
            </a:endParaRPr>
          </a:p>
          <a:p>
            <a:pPr marL="0" lvl="0" indent="0" algn="l" rtl="0">
              <a:lnSpc>
                <a:spcPct val="115000"/>
              </a:lnSpc>
              <a:spcBef>
                <a:spcPts val="1500"/>
              </a:spcBef>
              <a:spcAft>
                <a:spcPts val="0"/>
              </a:spcAft>
              <a:buClr>
                <a:schemeClr val="dk1"/>
              </a:buClr>
              <a:buSzPts val="1100"/>
              <a:buFont typeface="Arial"/>
              <a:buNone/>
            </a:pPr>
            <a:r>
              <a:rPr lang="en" sz="1600" b="1">
                <a:solidFill>
                  <a:srgbClr val="444444"/>
                </a:solidFill>
              </a:rPr>
              <a:t>Hypothesis creation</a:t>
            </a:r>
            <a:r>
              <a:rPr lang="en" sz="1600">
                <a:solidFill>
                  <a:srgbClr val="444444"/>
                </a:solidFill>
              </a:rPr>
              <a:t> – Based on our LIFT analyses and PIE results, we will develop appropriate hypotheses to generate LIFT and insights for the specific page(s) or visitor journey to be tested. Insights are only validated once they are tested in controlled experiments, and hypotheses are only testable when they are constructed using </a:t>
            </a:r>
            <a:r>
              <a:rPr lang="en" sz="1600" u="sng">
                <a:solidFill>
                  <a:srgbClr val="1CABE2"/>
                </a:solidFill>
                <a:hlinkClick r:id="rId3"/>
              </a:rPr>
              <a:t>proper hypothesis structure</a:t>
            </a:r>
            <a:r>
              <a:rPr lang="en" sz="1600">
                <a:solidFill>
                  <a:srgbClr val="444444"/>
                </a:solidFill>
              </a:rPr>
              <a:t>.</a:t>
            </a:r>
            <a:endParaRPr sz="1600">
              <a:solidFill>
                <a:srgbClr val="444444"/>
              </a:solidFill>
            </a:endParaRPr>
          </a:p>
          <a:p>
            <a:pPr marL="0" lvl="0" indent="0" algn="l" rtl="0">
              <a:lnSpc>
                <a:spcPct val="115000"/>
              </a:lnSpc>
              <a:spcBef>
                <a:spcPts val="1700"/>
              </a:spcBef>
              <a:spcAft>
                <a:spcPts val="0"/>
              </a:spcAft>
              <a:buClr>
                <a:schemeClr val="dk1"/>
              </a:buClr>
              <a:buSzPts val="1100"/>
              <a:buFont typeface="Arial"/>
              <a:buNone/>
            </a:pPr>
            <a:r>
              <a:rPr lang="en" sz="1600" b="1">
                <a:solidFill>
                  <a:srgbClr val="444444"/>
                </a:solidFill>
              </a:rPr>
              <a:t>Design of Experiments</a:t>
            </a:r>
            <a:r>
              <a:rPr lang="en" sz="1600">
                <a:solidFill>
                  <a:srgbClr val="444444"/>
                </a:solidFill>
              </a:rPr>
              <a:t> – It is a very important step that ensures your traffic is used most effectively. In this step, we develop an appropriate experiment plan and design. Depending on the nature of the test, we may opt for one of the various experimental designs available: cluster, multivariate or factorial experimental design, to name a few.</a:t>
            </a:r>
            <a:endParaRPr sz="1600">
              <a:solidFill>
                <a:srgbClr val="444444"/>
              </a:solidFill>
            </a:endParaRPr>
          </a:p>
          <a:p>
            <a:pPr marL="0" lvl="0" indent="0" algn="l" rtl="0">
              <a:lnSpc>
                <a:spcPct val="115000"/>
              </a:lnSpc>
              <a:spcBef>
                <a:spcPts val="1700"/>
              </a:spcBef>
              <a:spcAft>
                <a:spcPts val="0"/>
              </a:spcAft>
              <a:buClr>
                <a:schemeClr val="dk1"/>
              </a:buClr>
              <a:buSzPts val="1100"/>
              <a:buFont typeface="Arial"/>
              <a:buNone/>
            </a:pPr>
            <a:r>
              <a:rPr lang="en" sz="1600" b="1">
                <a:solidFill>
                  <a:srgbClr val="444444"/>
                </a:solidFill>
              </a:rPr>
              <a:t>UX/UI design</a:t>
            </a:r>
            <a:r>
              <a:rPr lang="en" sz="1600">
                <a:solidFill>
                  <a:srgbClr val="444444"/>
                </a:solidFill>
              </a:rPr>
              <a:t> – In a growth-oriented organization, form follows function. While UX experts can often contribute insights toward experiments, graphic design should follow after experiments have been prioritized and planned.</a:t>
            </a:r>
            <a:endParaRPr sz="1600">
              <a:solidFill>
                <a:srgbClr val="444444"/>
              </a:solidFill>
            </a:endParaRPr>
          </a:p>
          <a:p>
            <a:pPr marL="0" lvl="0" indent="0" algn="l" rtl="0">
              <a:lnSpc>
                <a:spcPct val="115000"/>
              </a:lnSpc>
              <a:spcBef>
                <a:spcPts val="1700"/>
              </a:spcBef>
              <a:spcAft>
                <a:spcPts val="0"/>
              </a:spcAft>
              <a:buClr>
                <a:schemeClr val="dk1"/>
              </a:buClr>
              <a:buSzPts val="1100"/>
              <a:buFont typeface="Arial"/>
              <a:buNone/>
            </a:pPr>
            <a:r>
              <a:rPr lang="en" sz="1600" b="1">
                <a:solidFill>
                  <a:srgbClr val="444444"/>
                </a:solidFill>
              </a:rPr>
              <a:t>Development and QA</a:t>
            </a:r>
            <a:r>
              <a:rPr lang="en" sz="1600">
                <a:solidFill>
                  <a:srgbClr val="444444"/>
                </a:solidFill>
              </a:rPr>
              <a:t> – The technical details are critical to ensure reliable experiment results. If goals are improperly set up or any technical detail is missed, your experiments can be wasted. </a:t>
            </a:r>
            <a:endParaRPr sz="1600">
              <a:solidFill>
                <a:srgbClr val="444444"/>
              </a:solidFill>
            </a:endParaRPr>
          </a:p>
          <a:p>
            <a:pPr marL="0" lvl="0" indent="0" algn="l" rtl="0">
              <a:lnSpc>
                <a:spcPct val="115000"/>
              </a:lnSpc>
              <a:spcBef>
                <a:spcPts val="1700"/>
              </a:spcBef>
              <a:spcAft>
                <a:spcPts val="0"/>
              </a:spcAft>
              <a:buClr>
                <a:schemeClr val="dk1"/>
              </a:buClr>
              <a:buSzPts val="1100"/>
              <a:buFont typeface="Arial"/>
              <a:buNone/>
            </a:pPr>
            <a:r>
              <a:rPr lang="en" sz="1600" b="1">
                <a:solidFill>
                  <a:srgbClr val="444444"/>
                </a:solidFill>
              </a:rPr>
              <a:t>Live A/B test</a:t>
            </a:r>
            <a:r>
              <a:rPr lang="en" sz="1600">
                <a:solidFill>
                  <a:srgbClr val="444444"/>
                </a:solidFill>
              </a:rPr>
              <a:t> – Experiments should be run using tools designed for running controlled tests. You simply cannot use regular web analytics tools to compare “before and after” results and expect to make good business decisions. The only thing worse than not testing is testing improperly and relying on bad results.</a:t>
            </a:r>
            <a:endParaRPr sz="1600">
              <a:solidFill>
                <a:srgbClr val="444444"/>
              </a:solidFill>
            </a:endParaRPr>
          </a:p>
          <a:p>
            <a:pPr marL="0" lvl="0" indent="0" algn="l" rtl="0">
              <a:lnSpc>
                <a:spcPct val="115000"/>
              </a:lnSpc>
              <a:spcBef>
                <a:spcPts val="1700"/>
              </a:spcBef>
              <a:spcAft>
                <a:spcPts val="0"/>
              </a:spcAft>
              <a:buClr>
                <a:schemeClr val="dk1"/>
              </a:buClr>
              <a:buSzPts val="1100"/>
              <a:buFont typeface="Arial"/>
              <a:buNone/>
            </a:pPr>
            <a:r>
              <a:rPr lang="en" sz="1600" b="1">
                <a:solidFill>
                  <a:srgbClr val="444444"/>
                </a:solidFill>
              </a:rPr>
              <a:t>Results analysis</a:t>
            </a:r>
            <a:r>
              <a:rPr lang="en" sz="1600">
                <a:solidFill>
                  <a:srgbClr val="444444"/>
                </a:solidFill>
              </a:rPr>
              <a:t> – The most fun and important step is here, where growth and insights are delivered. If the hypotheses and design of experiments are created effectively, you’ll be learning something important about your customer </a:t>
            </a:r>
            <a:r>
              <a:rPr lang="en" sz="1600" i="1">
                <a:solidFill>
                  <a:srgbClr val="444444"/>
                </a:solidFill>
              </a:rPr>
              <a:t>and</a:t>
            </a:r>
            <a:r>
              <a:rPr lang="en" sz="1600">
                <a:solidFill>
                  <a:srgbClr val="444444"/>
                </a:solidFill>
              </a:rPr>
              <a:t> lifting your revenue.</a:t>
            </a:r>
            <a:endParaRPr sz="1600">
              <a:solidFill>
                <a:srgbClr val="444444"/>
              </a:solidFill>
            </a:endParaRPr>
          </a:p>
          <a:p>
            <a:pPr marL="0" lvl="0" indent="0" algn="l" rtl="0">
              <a:lnSpc>
                <a:spcPct val="160000"/>
              </a:lnSpc>
              <a:spcBef>
                <a:spcPts val="1700"/>
              </a:spcBef>
              <a:spcAft>
                <a:spcPts val="0"/>
              </a:spcAft>
              <a:buClr>
                <a:schemeClr val="dk1"/>
              </a:buClr>
              <a:buSzPts val="1100"/>
              <a:buFont typeface="Arial"/>
              <a:buNone/>
            </a:pPr>
            <a:r>
              <a:rPr lang="en" sz="1600">
                <a:solidFill>
                  <a:srgbClr val="444444"/>
                </a:solidFill>
                <a:highlight>
                  <a:schemeClr val="lt1"/>
                </a:highlight>
              </a:rPr>
              <a:t>An Explore cycle may inspire a series of Validate experiments, and at the same time insights from the Validate phase can lead into more Explore information gathering.</a:t>
            </a:r>
            <a:endParaRPr sz="1600">
              <a:solidFill>
                <a:srgbClr val="444444"/>
              </a:solidFill>
              <a:highlight>
                <a:schemeClr val="lt1"/>
              </a:highlight>
            </a:endParaRPr>
          </a:p>
          <a:p>
            <a:pPr marL="0" lvl="0" indent="0" algn="l" rtl="0">
              <a:spcBef>
                <a:spcPts val="1500"/>
              </a:spcBef>
              <a:spcAft>
                <a:spcPts val="0"/>
              </a:spcAft>
              <a:buClr>
                <a:schemeClr val="dk1"/>
              </a:buClr>
              <a:buSzPts val="1100"/>
              <a:buFont typeface="Arial"/>
              <a:buNone/>
            </a:pPr>
            <a:r>
              <a:rPr lang="en" sz="1600" u="sng">
                <a:solidFill>
                  <a:schemeClr val="accent5"/>
                </a:solidFill>
                <a:highlight>
                  <a:schemeClr val="lt1"/>
                </a:highlight>
                <a:hlinkClick r:id="rId4"/>
              </a:rPr>
              <a:t>https://www.widerfunnel.com/conversion-optimization-process/</a:t>
            </a:r>
            <a:endParaRPr sz="1600">
              <a:solidFill>
                <a:srgbClr val="444444"/>
              </a:solidFill>
              <a:highlight>
                <a:schemeClr val="lt1"/>
              </a:highlight>
            </a:endParaRPr>
          </a:p>
          <a:p>
            <a:pPr marL="0" lvl="0" indent="0" algn="l" rtl="0">
              <a:spcBef>
                <a:spcPts val="0"/>
              </a:spcBef>
              <a:spcAft>
                <a:spcPts val="0"/>
              </a:spcAft>
              <a:buClr>
                <a:schemeClr val="dk1"/>
              </a:buClr>
              <a:buSzPts val="1100"/>
              <a:buFont typeface="Arial"/>
              <a:buNone/>
            </a:pPr>
            <a:r>
              <a:rPr lang="en" sz="1600" u="sng">
                <a:solidFill>
                  <a:schemeClr val="accent5"/>
                </a:solidFill>
                <a:highlight>
                  <a:schemeClr val="lt1"/>
                </a:highlight>
                <a:hlinkClick r:id="rId5"/>
              </a:rPr>
              <a:t>https://www.widerfunnel.com/conversion-optimization-framework/</a:t>
            </a:r>
            <a:endParaRPr sz="1600">
              <a:solidFill>
                <a:srgbClr val="444444"/>
              </a:solidFill>
              <a:highlight>
                <a:schemeClr val="lt1"/>
              </a:highlight>
            </a:endParaRPr>
          </a:p>
          <a:p>
            <a:pPr marL="0" lvl="0" indent="0" algn="l" rtl="0">
              <a:spcBef>
                <a:spcPts val="0"/>
              </a:spcBef>
              <a:spcAft>
                <a:spcPts val="0"/>
              </a:spcAft>
              <a:buClr>
                <a:schemeClr val="dk1"/>
              </a:buClr>
              <a:buSzPts val="1100"/>
              <a:buFont typeface="Arial"/>
              <a:buNone/>
            </a:pPr>
            <a:endParaRPr sz="1600">
              <a:solidFill>
                <a:srgbClr val="444444"/>
              </a:solidFill>
              <a:highlight>
                <a:schemeClr val="lt1"/>
              </a:highlight>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505615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415c9a3bd3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415c9a3bd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https://blog.optimizely.com/2010/11/29/how-obama-raised-60-million-by-running-a-simple-experiment/</a:t>
            </a:r>
            <a:endParaRPr/>
          </a:p>
          <a:p>
            <a:pPr marL="0" lvl="0" indent="0" algn="l" rtl="0">
              <a:spcBef>
                <a:spcPts val="0"/>
              </a:spcBef>
              <a:spcAft>
                <a:spcPts val="0"/>
              </a:spcAft>
              <a:buNone/>
            </a:pPr>
            <a:endParaRPr/>
          </a:p>
          <a:p>
            <a:pPr marL="0" lvl="0" indent="0" algn="l" rtl="0">
              <a:spcBef>
                <a:spcPts val="0"/>
              </a:spcBef>
              <a:spcAft>
                <a:spcPts val="0"/>
              </a:spcAft>
              <a:buNone/>
            </a:pPr>
            <a:r>
              <a:rPr lang="en"/>
              <a:t>2008-as kampány</a:t>
            </a:r>
            <a:endParaRPr/>
          </a:p>
          <a:p>
            <a:pPr marL="0" lvl="0" indent="0" algn="l" rtl="0">
              <a:spcBef>
                <a:spcPts val="0"/>
              </a:spcBef>
              <a:spcAft>
                <a:spcPts val="0"/>
              </a:spcAft>
              <a:buNone/>
            </a:pPr>
            <a:r>
              <a:rPr lang="en"/>
              <a:t>Még Google Website Optimizer-rel csinálták!</a:t>
            </a:r>
            <a:endParaRPr/>
          </a:p>
          <a:p>
            <a:pPr marL="0" lvl="0" indent="0" algn="l" rtl="0">
              <a:spcBef>
                <a:spcPts val="0"/>
              </a:spcBef>
              <a:spcAft>
                <a:spcPts val="0"/>
              </a:spcAft>
              <a:buNone/>
            </a:pPr>
            <a:r>
              <a:rPr lang="en"/>
              <a:t>MVT - 24 változat (4 x 6)</a:t>
            </a:r>
            <a:endParaRPr/>
          </a:p>
          <a:p>
            <a:pPr marL="0" lvl="0" indent="0" algn="l" rtl="0">
              <a:spcBef>
                <a:spcPts val="0"/>
              </a:spcBef>
              <a:spcAft>
                <a:spcPts val="0"/>
              </a:spcAft>
              <a:buNone/>
            </a:pPr>
            <a:r>
              <a:rPr lang="en"/>
              <a:t>Cél: feliratkozás - Figyelt mutató: feliratkozási arány!</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79623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D66F90A6-A8DD-4FC6-B9FD-92591199CE53}"/>
              </a:ext>
            </a:extLst>
          </p:cNvPr>
          <p:cNvSpPr>
            <a:spLocks noGrp="1"/>
          </p:cNvSpPr>
          <p:nvPr>
            <p:ph type="ctrTitle"/>
          </p:nvPr>
        </p:nvSpPr>
        <p:spPr>
          <a:xfrm>
            <a:off x="1143000" y="1122363"/>
            <a:ext cx="6858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xmlns="" id="{8357FF66-AE96-493D-B3DD-610CE8BEFD4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xmlns="" id="{9F934A08-B759-42E7-8DBC-88336D6C5FDD}"/>
              </a:ext>
            </a:extLst>
          </p:cNvPr>
          <p:cNvSpPr>
            <a:spLocks noGrp="1"/>
          </p:cNvSpPr>
          <p:nvPr>
            <p:ph type="dt" sz="half" idx="10"/>
          </p:nvPr>
        </p:nvSpPr>
        <p:spPr/>
        <p:txBody>
          <a:bodyPr/>
          <a:lstStyle/>
          <a:p>
            <a:fld id="{DD55BC63-3333-4679-ABAF-F3DEEFA631F6}" type="datetimeFigureOut">
              <a:rPr lang="hu-HU" smtClean="0"/>
              <a:t>2018. 11. 19.</a:t>
            </a:fld>
            <a:endParaRPr lang="hu-HU"/>
          </a:p>
        </p:txBody>
      </p:sp>
      <p:sp>
        <p:nvSpPr>
          <p:cNvPr id="5" name="Élőláb helye 4">
            <a:extLst>
              <a:ext uri="{FF2B5EF4-FFF2-40B4-BE49-F238E27FC236}">
                <a16:creationId xmlns:a16="http://schemas.microsoft.com/office/drawing/2014/main" xmlns="" id="{8851EC98-6377-4B25-BE73-5FCDFD5ED39F}"/>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xmlns="" id="{5310C300-B26A-47A6-BDF3-B180ADD81653}"/>
              </a:ext>
            </a:extLst>
          </p:cNvPr>
          <p:cNvSpPr>
            <a:spLocks noGrp="1"/>
          </p:cNvSpPr>
          <p:nvPr>
            <p:ph type="sldNum" sz="quarter" idx="12"/>
          </p:nvPr>
        </p:nvSpPr>
        <p:spPr/>
        <p:txBody>
          <a:bodyPr/>
          <a:lstStyle/>
          <a:p>
            <a:fld id="{6980A6E5-4E98-4324-8FCE-8DA5DA96F26A}" type="slidenum">
              <a:rPr lang="hu-HU" smtClean="0"/>
              <a:t>‹#›</a:t>
            </a:fld>
            <a:endParaRPr lang="hu-HU"/>
          </a:p>
        </p:txBody>
      </p:sp>
    </p:spTree>
    <p:extLst>
      <p:ext uri="{BB962C8B-B14F-4D97-AF65-F5344CB8AC3E}">
        <p14:creationId xmlns:p14="http://schemas.microsoft.com/office/powerpoint/2010/main" val="718006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DA1808AE-4770-4C05-8E1F-0485DC1D31A2}"/>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xmlns="" id="{ACE2768E-0D53-415B-A4FE-395779530611}"/>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xmlns="" id="{023789C4-157D-40AF-9129-5DB4006F03BC}"/>
              </a:ext>
            </a:extLst>
          </p:cNvPr>
          <p:cNvSpPr>
            <a:spLocks noGrp="1"/>
          </p:cNvSpPr>
          <p:nvPr>
            <p:ph type="dt" sz="half" idx="10"/>
          </p:nvPr>
        </p:nvSpPr>
        <p:spPr/>
        <p:txBody>
          <a:bodyPr/>
          <a:lstStyle/>
          <a:p>
            <a:fld id="{DD55BC63-3333-4679-ABAF-F3DEEFA631F6}" type="datetimeFigureOut">
              <a:rPr lang="hu-HU" smtClean="0"/>
              <a:t>2018. 11. 19.</a:t>
            </a:fld>
            <a:endParaRPr lang="hu-HU"/>
          </a:p>
        </p:txBody>
      </p:sp>
      <p:sp>
        <p:nvSpPr>
          <p:cNvPr id="5" name="Élőláb helye 4">
            <a:extLst>
              <a:ext uri="{FF2B5EF4-FFF2-40B4-BE49-F238E27FC236}">
                <a16:creationId xmlns:a16="http://schemas.microsoft.com/office/drawing/2014/main" xmlns="" id="{44481819-7048-470E-A9FA-1AC00459812D}"/>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xmlns="" id="{844AC065-2185-4581-91D8-DAF917B9D6B7}"/>
              </a:ext>
            </a:extLst>
          </p:cNvPr>
          <p:cNvSpPr>
            <a:spLocks noGrp="1"/>
          </p:cNvSpPr>
          <p:nvPr>
            <p:ph type="sldNum" sz="quarter" idx="12"/>
          </p:nvPr>
        </p:nvSpPr>
        <p:spPr/>
        <p:txBody>
          <a:bodyPr/>
          <a:lstStyle/>
          <a:p>
            <a:fld id="{6980A6E5-4E98-4324-8FCE-8DA5DA96F26A}" type="slidenum">
              <a:rPr lang="hu-HU" smtClean="0"/>
              <a:t>‹#›</a:t>
            </a:fld>
            <a:endParaRPr lang="hu-HU"/>
          </a:p>
        </p:txBody>
      </p:sp>
    </p:spTree>
    <p:extLst>
      <p:ext uri="{BB962C8B-B14F-4D97-AF65-F5344CB8AC3E}">
        <p14:creationId xmlns:p14="http://schemas.microsoft.com/office/powerpoint/2010/main" val="392779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xmlns="" id="{AEBF3497-D146-42A4-B6B8-CE8A3AC4E995}"/>
              </a:ext>
            </a:extLst>
          </p:cNvPr>
          <p:cNvSpPr>
            <a:spLocks noGrp="1"/>
          </p:cNvSpPr>
          <p:nvPr>
            <p:ph type="title" orient="vert"/>
          </p:nvPr>
        </p:nvSpPr>
        <p:spPr>
          <a:xfrm>
            <a:off x="6543675" y="365125"/>
            <a:ext cx="1971675"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xmlns="" id="{49A8CBAD-F36C-4735-8E96-4AB7325A78B3}"/>
              </a:ext>
            </a:extLst>
          </p:cNvPr>
          <p:cNvSpPr>
            <a:spLocks noGrp="1"/>
          </p:cNvSpPr>
          <p:nvPr>
            <p:ph type="body" orient="vert" idx="1"/>
          </p:nvPr>
        </p:nvSpPr>
        <p:spPr>
          <a:xfrm>
            <a:off x="628650" y="365125"/>
            <a:ext cx="5800725"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xmlns="" id="{02C4247D-8B46-433A-AB1D-F860B11BB8CC}"/>
              </a:ext>
            </a:extLst>
          </p:cNvPr>
          <p:cNvSpPr>
            <a:spLocks noGrp="1"/>
          </p:cNvSpPr>
          <p:nvPr>
            <p:ph type="dt" sz="half" idx="10"/>
          </p:nvPr>
        </p:nvSpPr>
        <p:spPr/>
        <p:txBody>
          <a:bodyPr/>
          <a:lstStyle/>
          <a:p>
            <a:fld id="{DD55BC63-3333-4679-ABAF-F3DEEFA631F6}" type="datetimeFigureOut">
              <a:rPr lang="hu-HU" smtClean="0"/>
              <a:t>2018. 11. 19.</a:t>
            </a:fld>
            <a:endParaRPr lang="hu-HU"/>
          </a:p>
        </p:txBody>
      </p:sp>
      <p:sp>
        <p:nvSpPr>
          <p:cNvPr id="5" name="Élőláb helye 4">
            <a:extLst>
              <a:ext uri="{FF2B5EF4-FFF2-40B4-BE49-F238E27FC236}">
                <a16:creationId xmlns:a16="http://schemas.microsoft.com/office/drawing/2014/main" xmlns="" id="{A5F2F30E-ECA0-4505-91B5-E6380F3F1C27}"/>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xmlns="" id="{E30CAE1A-65EE-4CC8-8209-3D4F48F4BD0A}"/>
              </a:ext>
            </a:extLst>
          </p:cNvPr>
          <p:cNvSpPr>
            <a:spLocks noGrp="1"/>
          </p:cNvSpPr>
          <p:nvPr>
            <p:ph type="sldNum" sz="quarter" idx="12"/>
          </p:nvPr>
        </p:nvSpPr>
        <p:spPr/>
        <p:txBody>
          <a:bodyPr/>
          <a:lstStyle/>
          <a:p>
            <a:fld id="{6980A6E5-4E98-4324-8FCE-8DA5DA96F26A}" type="slidenum">
              <a:rPr lang="hu-HU" smtClean="0"/>
              <a:t>‹#›</a:t>
            </a:fld>
            <a:endParaRPr lang="hu-HU"/>
          </a:p>
        </p:txBody>
      </p:sp>
    </p:spTree>
    <p:extLst>
      <p:ext uri="{BB962C8B-B14F-4D97-AF65-F5344CB8AC3E}">
        <p14:creationId xmlns:p14="http://schemas.microsoft.com/office/powerpoint/2010/main" val="366583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2" name="Google Shape;62;p12"/>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lstStyle>
            <a:lvl1pPr marL="457189" lvl="0" indent="-304793">
              <a:spcBef>
                <a:spcPts val="0"/>
              </a:spcBef>
              <a:spcAft>
                <a:spcPts val="0"/>
              </a:spcAft>
              <a:buSzPts val="1200"/>
              <a:buChar char="●"/>
              <a:defRPr sz="1200"/>
            </a:lvl1pPr>
            <a:lvl2pPr marL="914378" lvl="1" indent="-304793">
              <a:spcBef>
                <a:spcPts val="1600"/>
              </a:spcBef>
              <a:spcAft>
                <a:spcPts val="0"/>
              </a:spcAft>
              <a:buSzPts val="1200"/>
              <a:buChar char="○"/>
              <a:defRPr sz="1200"/>
            </a:lvl2pPr>
            <a:lvl3pPr marL="1371566" lvl="2" indent="-304793">
              <a:spcBef>
                <a:spcPts val="1600"/>
              </a:spcBef>
              <a:spcAft>
                <a:spcPts val="0"/>
              </a:spcAft>
              <a:buSzPts val="1200"/>
              <a:buChar char="■"/>
              <a:defRPr sz="1200"/>
            </a:lvl3pPr>
            <a:lvl4pPr marL="1828754" lvl="3" indent="-304793">
              <a:spcBef>
                <a:spcPts val="1600"/>
              </a:spcBef>
              <a:spcAft>
                <a:spcPts val="0"/>
              </a:spcAft>
              <a:buSzPts val="1200"/>
              <a:buChar char="●"/>
              <a:defRPr sz="1200"/>
            </a:lvl4pPr>
            <a:lvl5pPr marL="2285943" lvl="4" indent="-304793">
              <a:spcBef>
                <a:spcPts val="1600"/>
              </a:spcBef>
              <a:spcAft>
                <a:spcPts val="0"/>
              </a:spcAft>
              <a:buSzPts val="1200"/>
              <a:buChar char="○"/>
              <a:defRPr sz="1200"/>
            </a:lvl5pPr>
            <a:lvl6pPr marL="2743132" lvl="5" indent="-304793">
              <a:spcBef>
                <a:spcPts val="1600"/>
              </a:spcBef>
              <a:spcAft>
                <a:spcPts val="0"/>
              </a:spcAft>
              <a:buSzPts val="1200"/>
              <a:buChar char="■"/>
              <a:defRPr sz="1200"/>
            </a:lvl6pPr>
            <a:lvl7pPr marL="3200320" lvl="6" indent="-304793">
              <a:spcBef>
                <a:spcPts val="1600"/>
              </a:spcBef>
              <a:spcAft>
                <a:spcPts val="0"/>
              </a:spcAft>
              <a:buSzPts val="1200"/>
              <a:buChar char="●"/>
              <a:defRPr sz="1200"/>
            </a:lvl7pPr>
            <a:lvl8pPr marL="3657509" lvl="7" indent="-304793">
              <a:spcBef>
                <a:spcPts val="1600"/>
              </a:spcBef>
              <a:spcAft>
                <a:spcPts val="0"/>
              </a:spcAft>
              <a:buSzPts val="1200"/>
              <a:buChar char="○"/>
              <a:defRPr sz="1200"/>
            </a:lvl8pPr>
            <a:lvl9pPr marL="4114697" lvl="8" indent="-304793">
              <a:spcBef>
                <a:spcPts val="1600"/>
              </a:spcBef>
              <a:spcAft>
                <a:spcPts val="1600"/>
              </a:spcAft>
              <a:buSzPts val="1200"/>
              <a:buChar char="■"/>
              <a:defRPr sz="1200"/>
            </a:lvl9pPr>
          </a:lstStyle>
          <a:p>
            <a:endParaRPr/>
          </a:p>
        </p:txBody>
      </p:sp>
      <p:sp>
        <p:nvSpPr>
          <p:cNvPr id="63" name="Google Shape;63;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UA" smtClean="0"/>
              <a:pPr/>
              <a:t>‹#›</a:t>
            </a:fld>
            <a:endParaRPr lang="uk-UA"/>
          </a:p>
        </p:txBody>
      </p:sp>
    </p:spTree>
    <p:extLst>
      <p:ext uri="{BB962C8B-B14F-4D97-AF65-F5344CB8AC3E}">
        <p14:creationId xmlns:p14="http://schemas.microsoft.com/office/powerpoint/2010/main" val="1193503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3" name="Google Shape;43;p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189" lvl="0" indent="-342892">
              <a:spcBef>
                <a:spcPts val="0"/>
              </a:spcBef>
              <a:spcAft>
                <a:spcPts val="0"/>
              </a:spcAft>
              <a:buSzPts val="1800"/>
              <a:buChar char="●"/>
              <a:defRPr/>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44" name="Google Shape;4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UA" smtClean="0"/>
              <a:pPr/>
              <a:t>‹#›</a:t>
            </a:fld>
            <a:endParaRPr lang="uk-UA"/>
          </a:p>
        </p:txBody>
      </p:sp>
    </p:spTree>
    <p:extLst>
      <p:ext uri="{BB962C8B-B14F-4D97-AF65-F5344CB8AC3E}">
        <p14:creationId xmlns:p14="http://schemas.microsoft.com/office/powerpoint/2010/main" val="805331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B83743FD-6E63-4255-8ACE-DE6560FB2E06}"/>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xmlns="" id="{6E0297DD-36F7-4BEA-AAA1-C970700FF19D}"/>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xmlns="" id="{0965E1AF-EE6E-4438-8FCE-9ECA6894D160}"/>
              </a:ext>
            </a:extLst>
          </p:cNvPr>
          <p:cNvSpPr>
            <a:spLocks noGrp="1"/>
          </p:cNvSpPr>
          <p:nvPr>
            <p:ph type="dt" sz="half" idx="10"/>
          </p:nvPr>
        </p:nvSpPr>
        <p:spPr/>
        <p:txBody>
          <a:bodyPr/>
          <a:lstStyle/>
          <a:p>
            <a:fld id="{DD55BC63-3333-4679-ABAF-F3DEEFA631F6}" type="datetimeFigureOut">
              <a:rPr lang="hu-HU" smtClean="0"/>
              <a:t>2018. 11. 19.</a:t>
            </a:fld>
            <a:endParaRPr lang="hu-HU"/>
          </a:p>
        </p:txBody>
      </p:sp>
      <p:sp>
        <p:nvSpPr>
          <p:cNvPr id="5" name="Élőláb helye 4">
            <a:extLst>
              <a:ext uri="{FF2B5EF4-FFF2-40B4-BE49-F238E27FC236}">
                <a16:creationId xmlns:a16="http://schemas.microsoft.com/office/drawing/2014/main" xmlns="" id="{55558071-A2E5-4568-A61D-0D762F9B165C}"/>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xmlns="" id="{7349C043-DD32-43E8-9036-D2E9110762FB}"/>
              </a:ext>
            </a:extLst>
          </p:cNvPr>
          <p:cNvSpPr>
            <a:spLocks noGrp="1"/>
          </p:cNvSpPr>
          <p:nvPr>
            <p:ph type="sldNum" sz="quarter" idx="12"/>
          </p:nvPr>
        </p:nvSpPr>
        <p:spPr/>
        <p:txBody>
          <a:bodyPr/>
          <a:lstStyle/>
          <a:p>
            <a:fld id="{6980A6E5-4E98-4324-8FCE-8DA5DA96F26A}" type="slidenum">
              <a:rPr lang="hu-HU" smtClean="0"/>
              <a:t>‹#›</a:t>
            </a:fld>
            <a:endParaRPr lang="hu-HU"/>
          </a:p>
        </p:txBody>
      </p:sp>
    </p:spTree>
    <p:extLst>
      <p:ext uri="{BB962C8B-B14F-4D97-AF65-F5344CB8AC3E}">
        <p14:creationId xmlns:p14="http://schemas.microsoft.com/office/powerpoint/2010/main" val="3560389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15984F74-2F5D-4547-AA0B-EB0510D7551D}"/>
              </a:ext>
            </a:extLst>
          </p:cNvPr>
          <p:cNvSpPr>
            <a:spLocks noGrp="1"/>
          </p:cNvSpPr>
          <p:nvPr>
            <p:ph type="title"/>
          </p:nvPr>
        </p:nvSpPr>
        <p:spPr>
          <a:xfrm>
            <a:off x="623888" y="1709739"/>
            <a:ext cx="78867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xmlns="" id="{811ED029-6F9A-4E85-8662-462249705B30}"/>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xmlns="" id="{10418D49-4B42-43F3-83C3-A2227F623940}"/>
              </a:ext>
            </a:extLst>
          </p:cNvPr>
          <p:cNvSpPr>
            <a:spLocks noGrp="1"/>
          </p:cNvSpPr>
          <p:nvPr>
            <p:ph type="dt" sz="half" idx="10"/>
          </p:nvPr>
        </p:nvSpPr>
        <p:spPr/>
        <p:txBody>
          <a:bodyPr/>
          <a:lstStyle/>
          <a:p>
            <a:fld id="{DD55BC63-3333-4679-ABAF-F3DEEFA631F6}" type="datetimeFigureOut">
              <a:rPr lang="hu-HU" smtClean="0"/>
              <a:t>2018. 11. 19.</a:t>
            </a:fld>
            <a:endParaRPr lang="hu-HU"/>
          </a:p>
        </p:txBody>
      </p:sp>
      <p:sp>
        <p:nvSpPr>
          <p:cNvPr id="5" name="Élőláb helye 4">
            <a:extLst>
              <a:ext uri="{FF2B5EF4-FFF2-40B4-BE49-F238E27FC236}">
                <a16:creationId xmlns:a16="http://schemas.microsoft.com/office/drawing/2014/main" xmlns="" id="{5519EE1F-3F5E-4816-B08B-D170E39B0F9A}"/>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xmlns="" id="{705056A0-66B3-440D-8A31-FC0ED14B3F8E}"/>
              </a:ext>
            </a:extLst>
          </p:cNvPr>
          <p:cNvSpPr>
            <a:spLocks noGrp="1"/>
          </p:cNvSpPr>
          <p:nvPr>
            <p:ph type="sldNum" sz="quarter" idx="12"/>
          </p:nvPr>
        </p:nvSpPr>
        <p:spPr/>
        <p:txBody>
          <a:bodyPr/>
          <a:lstStyle/>
          <a:p>
            <a:fld id="{6980A6E5-4E98-4324-8FCE-8DA5DA96F26A}" type="slidenum">
              <a:rPr lang="hu-HU" smtClean="0"/>
              <a:t>‹#›</a:t>
            </a:fld>
            <a:endParaRPr lang="hu-HU"/>
          </a:p>
        </p:txBody>
      </p:sp>
    </p:spTree>
    <p:extLst>
      <p:ext uri="{BB962C8B-B14F-4D97-AF65-F5344CB8AC3E}">
        <p14:creationId xmlns:p14="http://schemas.microsoft.com/office/powerpoint/2010/main" val="3710764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D231EA2F-7200-4F89-94B9-DD89FD01A20F}"/>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xmlns="" id="{1ECC482F-525B-4C45-A5AB-F9645F89E021}"/>
              </a:ext>
            </a:extLst>
          </p:cNvPr>
          <p:cNvSpPr>
            <a:spLocks noGrp="1"/>
          </p:cNvSpPr>
          <p:nvPr>
            <p:ph sz="half" idx="1"/>
          </p:nvPr>
        </p:nvSpPr>
        <p:spPr>
          <a:xfrm>
            <a:off x="6286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xmlns="" id="{D65EE2BB-96AD-44A1-9368-CF191E67AEEC}"/>
              </a:ext>
            </a:extLst>
          </p:cNvPr>
          <p:cNvSpPr>
            <a:spLocks noGrp="1"/>
          </p:cNvSpPr>
          <p:nvPr>
            <p:ph sz="half" idx="2"/>
          </p:nvPr>
        </p:nvSpPr>
        <p:spPr>
          <a:xfrm>
            <a:off x="46291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xmlns="" id="{7949AC56-E65D-4B45-92CF-89C7ACBBC714}"/>
              </a:ext>
            </a:extLst>
          </p:cNvPr>
          <p:cNvSpPr>
            <a:spLocks noGrp="1"/>
          </p:cNvSpPr>
          <p:nvPr>
            <p:ph type="dt" sz="half" idx="10"/>
          </p:nvPr>
        </p:nvSpPr>
        <p:spPr/>
        <p:txBody>
          <a:bodyPr/>
          <a:lstStyle/>
          <a:p>
            <a:fld id="{DD55BC63-3333-4679-ABAF-F3DEEFA631F6}" type="datetimeFigureOut">
              <a:rPr lang="hu-HU" smtClean="0"/>
              <a:t>2018. 11. 19.</a:t>
            </a:fld>
            <a:endParaRPr lang="hu-HU"/>
          </a:p>
        </p:txBody>
      </p:sp>
      <p:sp>
        <p:nvSpPr>
          <p:cNvPr id="6" name="Élőláb helye 5">
            <a:extLst>
              <a:ext uri="{FF2B5EF4-FFF2-40B4-BE49-F238E27FC236}">
                <a16:creationId xmlns:a16="http://schemas.microsoft.com/office/drawing/2014/main" xmlns="" id="{8A195036-CED0-4A5C-A5B4-5C25F0149124}"/>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xmlns="" id="{5755C482-F9D6-4E99-8BC9-B174F565FEDB}"/>
              </a:ext>
            </a:extLst>
          </p:cNvPr>
          <p:cNvSpPr>
            <a:spLocks noGrp="1"/>
          </p:cNvSpPr>
          <p:nvPr>
            <p:ph type="sldNum" sz="quarter" idx="12"/>
          </p:nvPr>
        </p:nvSpPr>
        <p:spPr/>
        <p:txBody>
          <a:bodyPr/>
          <a:lstStyle/>
          <a:p>
            <a:fld id="{6980A6E5-4E98-4324-8FCE-8DA5DA96F26A}" type="slidenum">
              <a:rPr lang="hu-HU" smtClean="0"/>
              <a:t>‹#›</a:t>
            </a:fld>
            <a:endParaRPr lang="hu-HU"/>
          </a:p>
        </p:txBody>
      </p:sp>
    </p:spTree>
    <p:extLst>
      <p:ext uri="{BB962C8B-B14F-4D97-AF65-F5344CB8AC3E}">
        <p14:creationId xmlns:p14="http://schemas.microsoft.com/office/powerpoint/2010/main" val="897504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EE507F1E-B1DA-4FEE-AB49-98D366BF88B5}"/>
              </a:ext>
            </a:extLst>
          </p:cNvPr>
          <p:cNvSpPr>
            <a:spLocks noGrp="1"/>
          </p:cNvSpPr>
          <p:nvPr>
            <p:ph type="title"/>
          </p:nvPr>
        </p:nvSpPr>
        <p:spPr>
          <a:xfrm>
            <a:off x="629841" y="365126"/>
            <a:ext cx="7886700" cy="1325563"/>
          </a:xfrm>
        </p:spPr>
        <p:txBody>
          <a:bodyPr/>
          <a:lstStyle/>
          <a:p>
            <a:r>
              <a:rPr lang="hu-HU"/>
              <a:t>Mintacím szerkesztése</a:t>
            </a:r>
          </a:p>
        </p:txBody>
      </p:sp>
      <p:sp>
        <p:nvSpPr>
          <p:cNvPr id="3" name="Szöveg helye 2">
            <a:extLst>
              <a:ext uri="{FF2B5EF4-FFF2-40B4-BE49-F238E27FC236}">
                <a16:creationId xmlns:a16="http://schemas.microsoft.com/office/drawing/2014/main" xmlns="" id="{9DBEABBE-FBB9-4CF1-8911-DB2530429D5C}"/>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xmlns="" id="{AE62CB48-DFC7-4E20-B31B-B67EBBA6C489}"/>
              </a:ext>
            </a:extLst>
          </p:cNvPr>
          <p:cNvSpPr>
            <a:spLocks noGrp="1"/>
          </p:cNvSpPr>
          <p:nvPr>
            <p:ph sz="half" idx="2"/>
          </p:nvPr>
        </p:nvSpPr>
        <p:spPr>
          <a:xfrm>
            <a:off x="629842" y="2505075"/>
            <a:ext cx="3868340"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xmlns="" id="{E69E8F92-03E2-43FC-91A5-C567EC901825}"/>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xmlns="" id="{CFADF888-C3DA-4D7C-AFE1-6A5F9CDECFAA}"/>
              </a:ext>
            </a:extLst>
          </p:cNvPr>
          <p:cNvSpPr>
            <a:spLocks noGrp="1"/>
          </p:cNvSpPr>
          <p:nvPr>
            <p:ph sz="quarter" idx="4"/>
          </p:nvPr>
        </p:nvSpPr>
        <p:spPr>
          <a:xfrm>
            <a:off x="4629150" y="2505075"/>
            <a:ext cx="3887391"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xmlns="" id="{C7B23C3E-1905-4581-91F5-980E1024B13A}"/>
              </a:ext>
            </a:extLst>
          </p:cNvPr>
          <p:cNvSpPr>
            <a:spLocks noGrp="1"/>
          </p:cNvSpPr>
          <p:nvPr>
            <p:ph type="dt" sz="half" idx="10"/>
          </p:nvPr>
        </p:nvSpPr>
        <p:spPr/>
        <p:txBody>
          <a:bodyPr/>
          <a:lstStyle/>
          <a:p>
            <a:fld id="{DD55BC63-3333-4679-ABAF-F3DEEFA631F6}" type="datetimeFigureOut">
              <a:rPr lang="hu-HU" smtClean="0"/>
              <a:t>2018. 11. 19.</a:t>
            </a:fld>
            <a:endParaRPr lang="hu-HU"/>
          </a:p>
        </p:txBody>
      </p:sp>
      <p:sp>
        <p:nvSpPr>
          <p:cNvPr id="8" name="Élőláb helye 7">
            <a:extLst>
              <a:ext uri="{FF2B5EF4-FFF2-40B4-BE49-F238E27FC236}">
                <a16:creationId xmlns:a16="http://schemas.microsoft.com/office/drawing/2014/main" xmlns="" id="{FC7FC5FF-CD8A-4DDD-BC92-F748B597AF3B}"/>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xmlns="" id="{FB0B4C6C-42D6-449F-AFE1-EDB11943070E}"/>
              </a:ext>
            </a:extLst>
          </p:cNvPr>
          <p:cNvSpPr>
            <a:spLocks noGrp="1"/>
          </p:cNvSpPr>
          <p:nvPr>
            <p:ph type="sldNum" sz="quarter" idx="12"/>
          </p:nvPr>
        </p:nvSpPr>
        <p:spPr/>
        <p:txBody>
          <a:bodyPr/>
          <a:lstStyle/>
          <a:p>
            <a:fld id="{6980A6E5-4E98-4324-8FCE-8DA5DA96F26A}" type="slidenum">
              <a:rPr lang="hu-HU" smtClean="0"/>
              <a:t>‹#›</a:t>
            </a:fld>
            <a:endParaRPr lang="hu-HU"/>
          </a:p>
        </p:txBody>
      </p:sp>
    </p:spTree>
    <p:extLst>
      <p:ext uri="{BB962C8B-B14F-4D97-AF65-F5344CB8AC3E}">
        <p14:creationId xmlns:p14="http://schemas.microsoft.com/office/powerpoint/2010/main" val="1858892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E1F64A1D-4FBD-4CF1-B522-5C6BC34FE7A6}"/>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xmlns="" id="{4C61E3D2-ADFE-49C3-80BA-5565BCD2875F}"/>
              </a:ext>
            </a:extLst>
          </p:cNvPr>
          <p:cNvSpPr>
            <a:spLocks noGrp="1"/>
          </p:cNvSpPr>
          <p:nvPr>
            <p:ph type="dt" sz="half" idx="10"/>
          </p:nvPr>
        </p:nvSpPr>
        <p:spPr/>
        <p:txBody>
          <a:bodyPr/>
          <a:lstStyle/>
          <a:p>
            <a:fld id="{DD55BC63-3333-4679-ABAF-F3DEEFA631F6}" type="datetimeFigureOut">
              <a:rPr lang="hu-HU" smtClean="0"/>
              <a:t>2018. 11. 19.</a:t>
            </a:fld>
            <a:endParaRPr lang="hu-HU"/>
          </a:p>
        </p:txBody>
      </p:sp>
      <p:sp>
        <p:nvSpPr>
          <p:cNvPr id="4" name="Élőláb helye 3">
            <a:extLst>
              <a:ext uri="{FF2B5EF4-FFF2-40B4-BE49-F238E27FC236}">
                <a16:creationId xmlns:a16="http://schemas.microsoft.com/office/drawing/2014/main" xmlns="" id="{22C65698-B2C8-49B4-8BC4-6D03B81D2B17}"/>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xmlns="" id="{20DF3E06-C87C-4909-AB96-DEF4725288D7}"/>
              </a:ext>
            </a:extLst>
          </p:cNvPr>
          <p:cNvSpPr>
            <a:spLocks noGrp="1"/>
          </p:cNvSpPr>
          <p:nvPr>
            <p:ph type="sldNum" sz="quarter" idx="12"/>
          </p:nvPr>
        </p:nvSpPr>
        <p:spPr/>
        <p:txBody>
          <a:bodyPr/>
          <a:lstStyle/>
          <a:p>
            <a:fld id="{6980A6E5-4E98-4324-8FCE-8DA5DA96F26A}" type="slidenum">
              <a:rPr lang="hu-HU" smtClean="0"/>
              <a:t>‹#›</a:t>
            </a:fld>
            <a:endParaRPr lang="hu-HU"/>
          </a:p>
        </p:txBody>
      </p:sp>
    </p:spTree>
    <p:extLst>
      <p:ext uri="{BB962C8B-B14F-4D97-AF65-F5344CB8AC3E}">
        <p14:creationId xmlns:p14="http://schemas.microsoft.com/office/powerpoint/2010/main" val="3022957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xmlns="" id="{E0395689-2C6C-41A3-8390-92ED7ECDBB8C}"/>
              </a:ext>
            </a:extLst>
          </p:cNvPr>
          <p:cNvSpPr>
            <a:spLocks noGrp="1"/>
          </p:cNvSpPr>
          <p:nvPr>
            <p:ph type="dt" sz="half" idx="10"/>
          </p:nvPr>
        </p:nvSpPr>
        <p:spPr/>
        <p:txBody>
          <a:bodyPr/>
          <a:lstStyle/>
          <a:p>
            <a:fld id="{DD55BC63-3333-4679-ABAF-F3DEEFA631F6}" type="datetimeFigureOut">
              <a:rPr lang="hu-HU" smtClean="0"/>
              <a:t>2018. 11. 19.</a:t>
            </a:fld>
            <a:endParaRPr lang="hu-HU"/>
          </a:p>
        </p:txBody>
      </p:sp>
      <p:sp>
        <p:nvSpPr>
          <p:cNvPr id="3" name="Élőláb helye 2">
            <a:extLst>
              <a:ext uri="{FF2B5EF4-FFF2-40B4-BE49-F238E27FC236}">
                <a16:creationId xmlns:a16="http://schemas.microsoft.com/office/drawing/2014/main" xmlns="" id="{7286193C-56BA-4E5E-89B6-5E5A1130230C}"/>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xmlns="" id="{D7E34133-AE2F-4032-8B96-CB3ECC5C2638}"/>
              </a:ext>
            </a:extLst>
          </p:cNvPr>
          <p:cNvSpPr>
            <a:spLocks noGrp="1"/>
          </p:cNvSpPr>
          <p:nvPr>
            <p:ph type="sldNum" sz="quarter" idx="12"/>
          </p:nvPr>
        </p:nvSpPr>
        <p:spPr/>
        <p:txBody>
          <a:bodyPr/>
          <a:lstStyle/>
          <a:p>
            <a:fld id="{6980A6E5-4E98-4324-8FCE-8DA5DA96F26A}" type="slidenum">
              <a:rPr lang="hu-HU" smtClean="0"/>
              <a:t>‹#›</a:t>
            </a:fld>
            <a:endParaRPr lang="hu-HU"/>
          </a:p>
        </p:txBody>
      </p:sp>
    </p:spTree>
    <p:extLst>
      <p:ext uri="{BB962C8B-B14F-4D97-AF65-F5344CB8AC3E}">
        <p14:creationId xmlns:p14="http://schemas.microsoft.com/office/powerpoint/2010/main" val="4187638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96E5C8FA-4238-40D5-871B-8F5093A958DE}"/>
              </a:ext>
            </a:extLst>
          </p:cNvPr>
          <p:cNvSpPr>
            <a:spLocks noGrp="1"/>
          </p:cNvSpPr>
          <p:nvPr>
            <p:ph type="title"/>
          </p:nvPr>
        </p:nvSpPr>
        <p:spPr>
          <a:xfrm>
            <a:off x="629841" y="457200"/>
            <a:ext cx="2949178"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xmlns="" id="{AB2174F2-A737-4811-9CFF-F1B32FB8A208}"/>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xmlns="" id="{E3E24350-6227-452D-BFAF-85E602C288E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xmlns="" id="{388855C5-17AC-491E-94CD-6BE9BCC5484A}"/>
              </a:ext>
            </a:extLst>
          </p:cNvPr>
          <p:cNvSpPr>
            <a:spLocks noGrp="1"/>
          </p:cNvSpPr>
          <p:nvPr>
            <p:ph type="dt" sz="half" idx="10"/>
          </p:nvPr>
        </p:nvSpPr>
        <p:spPr/>
        <p:txBody>
          <a:bodyPr/>
          <a:lstStyle/>
          <a:p>
            <a:fld id="{DD55BC63-3333-4679-ABAF-F3DEEFA631F6}" type="datetimeFigureOut">
              <a:rPr lang="hu-HU" smtClean="0"/>
              <a:t>2018. 11. 19.</a:t>
            </a:fld>
            <a:endParaRPr lang="hu-HU"/>
          </a:p>
        </p:txBody>
      </p:sp>
      <p:sp>
        <p:nvSpPr>
          <p:cNvPr id="6" name="Élőláb helye 5">
            <a:extLst>
              <a:ext uri="{FF2B5EF4-FFF2-40B4-BE49-F238E27FC236}">
                <a16:creationId xmlns:a16="http://schemas.microsoft.com/office/drawing/2014/main" xmlns="" id="{CC82CF3F-CEEE-488A-9359-E4C0B9F213A7}"/>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xmlns="" id="{B94B1216-D8AA-4543-989E-286203D04506}"/>
              </a:ext>
            </a:extLst>
          </p:cNvPr>
          <p:cNvSpPr>
            <a:spLocks noGrp="1"/>
          </p:cNvSpPr>
          <p:nvPr>
            <p:ph type="sldNum" sz="quarter" idx="12"/>
          </p:nvPr>
        </p:nvSpPr>
        <p:spPr/>
        <p:txBody>
          <a:bodyPr/>
          <a:lstStyle/>
          <a:p>
            <a:fld id="{6980A6E5-4E98-4324-8FCE-8DA5DA96F26A}" type="slidenum">
              <a:rPr lang="hu-HU" smtClean="0"/>
              <a:t>‹#›</a:t>
            </a:fld>
            <a:endParaRPr lang="hu-HU"/>
          </a:p>
        </p:txBody>
      </p:sp>
    </p:spTree>
    <p:extLst>
      <p:ext uri="{BB962C8B-B14F-4D97-AF65-F5344CB8AC3E}">
        <p14:creationId xmlns:p14="http://schemas.microsoft.com/office/powerpoint/2010/main" val="1220410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71A9242A-D0AE-4F96-963A-2FE5705DEA78}"/>
              </a:ext>
            </a:extLst>
          </p:cNvPr>
          <p:cNvSpPr>
            <a:spLocks noGrp="1"/>
          </p:cNvSpPr>
          <p:nvPr>
            <p:ph type="title"/>
          </p:nvPr>
        </p:nvSpPr>
        <p:spPr>
          <a:xfrm>
            <a:off x="629841" y="457200"/>
            <a:ext cx="2949178"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xmlns="" id="{A2BB8E2D-CC99-462E-B1CC-78E62A6246DE}"/>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p>
        </p:txBody>
      </p:sp>
      <p:sp>
        <p:nvSpPr>
          <p:cNvPr id="4" name="Szöveg helye 3">
            <a:extLst>
              <a:ext uri="{FF2B5EF4-FFF2-40B4-BE49-F238E27FC236}">
                <a16:creationId xmlns:a16="http://schemas.microsoft.com/office/drawing/2014/main" xmlns="" id="{5DC5C73D-7D91-4952-8DD4-AFD395016068}"/>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xmlns="" id="{ACEB82D3-87B3-4E4D-9BA4-6C049C0363E6}"/>
              </a:ext>
            </a:extLst>
          </p:cNvPr>
          <p:cNvSpPr>
            <a:spLocks noGrp="1"/>
          </p:cNvSpPr>
          <p:nvPr>
            <p:ph type="dt" sz="half" idx="10"/>
          </p:nvPr>
        </p:nvSpPr>
        <p:spPr/>
        <p:txBody>
          <a:bodyPr/>
          <a:lstStyle/>
          <a:p>
            <a:fld id="{DD55BC63-3333-4679-ABAF-F3DEEFA631F6}" type="datetimeFigureOut">
              <a:rPr lang="hu-HU" smtClean="0"/>
              <a:t>2018. 11. 19.</a:t>
            </a:fld>
            <a:endParaRPr lang="hu-HU"/>
          </a:p>
        </p:txBody>
      </p:sp>
      <p:sp>
        <p:nvSpPr>
          <p:cNvPr id="6" name="Élőláb helye 5">
            <a:extLst>
              <a:ext uri="{FF2B5EF4-FFF2-40B4-BE49-F238E27FC236}">
                <a16:creationId xmlns:a16="http://schemas.microsoft.com/office/drawing/2014/main" xmlns="" id="{EE534B99-C289-4CDE-907A-60A036B3B2B5}"/>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xmlns="" id="{1CC695C1-A279-4046-BDEA-547F8069A9A8}"/>
              </a:ext>
            </a:extLst>
          </p:cNvPr>
          <p:cNvSpPr>
            <a:spLocks noGrp="1"/>
          </p:cNvSpPr>
          <p:nvPr>
            <p:ph type="sldNum" sz="quarter" idx="12"/>
          </p:nvPr>
        </p:nvSpPr>
        <p:spPr/>
        <p:txBody>
          <a:bodyPr/>
          <a:lstStyle/>
          <a:p>
            <a:fld id="{6980A6E5-4E98-4324-8FCE-8DA5DA96F26A}" type="slidenum">
              <a:rPr lang="hu-HU" smtClean="0"/>
              <a:t>‹#›</a:t>
            </a:fld>
            <a:endParaRPr lang="hu-HU"/>
          </a:p>
        </p:txBody>
      </p:sp>
    </p:spTree>
    <p:extLst>
      <p:ext uri="{BB962C8B-B14F-4D97-AF65-F5344CB8AC3E}">
        <p14:creationId xmlns:p14="http://schemas.microsoft.com/office/powerpoint/2010/main" val="41970652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xmlns="" id="{6762EF0E-EB3C-4BB4-8EB0-ADC449BA109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xmlns="" id="{F1A239D6-146D-4B06-92A5-E78DC131204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xmlns="" id="{2072581B-8854-4B03-8FD4-DAE5D816552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5BC63-3333-4679-ABAF-F3DEEFA631F6}" type="datetimeFigureOut">
              <a:rPr lang="hu-HU" smtClean="0"/>
              <a:t>2018. 11. 19.</a:t>
            </a:fld>
            <a:endParaRPr lang="hu-HU"/>
          </a:p>
        </p:txBody>
      </p:sp>
      <p:sp>
        <p:nvSpPr>
          <p:cNvPr id="5" name="Élőláb helye 4">
            <a:extLst>
              <a:ext uri="{FF2B5EF4-FFF2-40B4-BE49-F238E27FC236}">
                <a16:creationId xmlns:a16="http://schemas.microsoft.com/office/drawing/2014/main" xmlns="" id="{042C357A-DD98-4785-B700-D4F4A759F94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xmlns="" id="{BE180CC8-AF9A-4177-824F-8BCEFD7E210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0A6E5-4E98-4324-8FCE-8DA5DA96F26A}" type="slidenum">
              <a:rPr lang="hu-HU" smtClean="0"/>
              <a:t>‹#›</a:t>
            </a:fld>
            <a:endParaRPr lang="hu-HU"/>
          </a:p>
        </p:txBody>
      </p:sp>
    </p:spTree>
    <p:extLst>
      <p:ext uri="{BB962C8B-B14F-4D97-AF65-F5344CB8AC3E}">
        <p14:creationId xmlns:p14="http://schemas.microsoft.com/office/powerpoint/2010/main" val="763574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svg"/><Relationship Id="rId5" Type="http://schemas.openxmlformats.org/officeDocument/2006/relationships/image" Target="../media/image3.emf"/><Relationship Id="rId6"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7.sv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7.sv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7.sv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1" Type="http://schemas.openxmlformats.org/officeDocument/2006/relationships/image" Target="../media/image41.png"/><Relationship Id="rId12" Type="http://schemas.openxmlformats.org/officeDocument/2006/relationships/image" Target="../media/image8.png"/><Relationship Id="rId13" Type="http://schemas.openxmlformats.org/officeDocument/2006/relationships/image" Target="../media/image9.png"/><Relationship Id="rId14" Type="http://schemas.openxmlformats.org/officeDocument/2006/relationships/image" Target="../media/image7.svg"/><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2.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2.png"/><Relationship Id="rId5" Type="http://schemas.openxmlformats.org/officeDocument/2006/relationships/image" Target="../media/image3.svg"/><Relationship Id="rId6"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5.gif"/><Relationship Id="rId5" Type="http://schemas.openxmlformats.org/officeDocument/2006/relationships/image" Target="../media/image6.png"/><Relationship Id="rId6" Type="http://schemas.openxmlformats.org/officeDocument/2006/relationships/image" Target="../media/image10.sv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5.gif"/><Relationship Id="rId5" Type="http://schemas.openxmlformats.org/officeDocument/2006/relationships/image" Target="../media/image6.png"/><Relationship Id="rId6" Type="http://schemas.openxmlformats.org/officeDocument/2006/relationships/image" Target="../media/image10.sv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5.gif"/><Relationship Id="rId5" Type="http://schemas.openxmlformats.org/officeDocument/2006/relationships/image" Target="../media/image6.png"/><Relationship Id="rId6" Type="http://schemas.openxmlformats.org/officeDocument/2006/relationships/image" Target="../media/image10.sv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7.sv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7.sv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7.svg"/><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8.png"/></Relationships>
</file>

<file path=ppt/slides/_rels/slide8.xml.rels><?xml version="1.0" encoding="UTF-8" standalone="yes"?>
<Relationships xmlns="http://schemas.openxmlformats.org/package/2006/relationships"><Relationship Id="rId11" Type="http://schemas.openxmlformats.org/officeDocument/2006/relationships/image" Target="../media/image20.png"/><Relationship Id="rId12" Type="http://schemas.openxmlformats.org/officeDocument/2006/relationships/image" Target="../media/image21.png"/><Relationship Id="rId13" Type="http://schemas.openxmlformats.org/officeDocument/2006/relationships/image" Target="../media/image22.png"/><Relationship Id="rId14" Type="http://schemas.openxmlformats.org/officeDocument/2006/relationships/image" Target="../media/image23.png"/><Relationship Id="rId15" Type="http://schemas.openxmlformats.org/officeDocument/2006/relationships/image" Target="../media/image24.png"/><Relationship Id="rId16" Type="http://schemas.openxmlformats.org/officeDocument/2006/relationships/image" Target="../media/image25.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7.svg"/><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s>
</file>

<file path=ppt/slides/_rels/slide9.xml.rels><?xml version="1.0" encoding="UTF-8" standalone="yes"?>
<Relationships xmlns="http://schemas.openxmlformats.org/package/2006/relationships"><Relationship Id="rId9" Type="http://schemas.openxmlformats.org/officeDocument/2006/relationships/image" Target="../media/image17.png"/><Relationship Id="rId20" Type="http://schemas.openxmlformats.org/officeDocument/2006/relationships/image" Target="../media/image7.svg"/><Relationship Id="rId10" Type="http://schemas.openxmlformats.org/officeDocument/2006/relationships/image" Target="../media/image18.png"/><Relationship Id="rId11" Type="http://schemas.openxmlformats.org/officeDocument/2006/relationships/image" Target="../media/image19.png"/><Relationship Id="rId12" Type="http://schemas.openxmlformats.org/officeDocument/2006/relationships/image" Target="../media/image20.png"/><Relationship Id="rId13" Type="http://schemas.openxmlformats.org/officeDocument/2006/relationships/image" Target="../media/image21.png"/><Relationship Id="rId14" Type="http://schemas.openxmlformats.org/officeDocument/2006/relationships/image" Target="../media/image22.png"/><Relationship Id="rId15" Type="http://schemas.openxmlformats.org/officeDocument/2006/relationships/image" Target="../media/image23.png"/><Relationship Id="rId16" Type="http://schemas.openxmlformats.org/officeDocument/2006/relationships/image" Target="../media/image24.png"/><Relationship Id="rId17" Type="http://schemas.openxmlformats.org/officeDocument/2006/relationships/image" Target="../media/image25.png"/><Relationship Id="rId18" Type="http://schemas.openxmlformats.org/officeDocument/2006/relationships/image" Target="../media/image8.png"/><Relationship Id="rId19"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6.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ép 7">
            <a:extLst>
              <a:ext uri="{FF2B5EF4-FFF2-40B4-BE49-F238E27FC236}">
                <a16:creationId xmlns:a16="http://schemas.microsoft.com/office/drawing/2014/main" xmlns="" id="{E6B28D82-625F-4947-A7D4-75F35111691A}"/>
              </a:ext>
            </a:extLst>
          </p:cNvPr>
          <p:cNvPicPr>
            <a:picLocks noChangeAspect="1"/>
          </p:cNvPicPr>
          <p:nvPr/>
        </p:nvPicPr>
        <p:blipFill>
          <a:blip r:embed="rId2"/>
          <a:stretch>
            <a:fillRect/>
          </a:stretch>
        </p:blipFill>
        <p:spPr>
          <a:xfrm>
            <a:off x="-10566" y="3725972"/>
            <a:ext cx="9154566" cy="4008521"/>
          </a:xfrm>
          <a:prstGeom prst="rect">
            <a:avLst/>
          </a:prstGeom>
        </p:spPr>
      </p:pic>
      <p:sp>
        <p:nvSpPr>
          <p:cNvPr id="4" name="Téglalap 3">
            <a:extLst>
              <a:ext uri="{FF2B5EF4-FFF2-40B4-BE49-F238E27FC236}">
                <a16:creationId xmlns:a16="http://schemas.microsoft.com/office/drawing/2014/main" xmlns="" id="{545FF801-EDF6-4976-8849-9FADA1A99D05}"/>
              </a:ext>
            </a:extLst>
          </p:cNvPr>
          <p:cNvSpPr/>
          <p:nvPr/>
        </p:nvSpPr>
        <p:spPr>
          <a:xfrm>
            <a:off x="-10566" y="0"/>
            <a:ext cx="9154566" cy="6867444"/>
          </a:xfrm>
          <a:prstGeom prst="rect">
            <a:avLst/>
          </a:prstGeom>
          <a:gradFill flip="none" rotWithShape="1">
            <a:gsLst>
              <a:gs pos="39000">
                <a:schemeClr val="tx2">
                  <a:alpha val="70000"/>
                </a:schemeClr>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3" name="Tartalom helye 19">
            <a:extLst>
              <a:ext uri="{FF2B5EF4-FFF2-40B4-BE49-F238E27FC236}">
                <a16:creationId xmlns:a16="http://schemas.microsoft.com/office/drawing/2014/main" xmlns="" id="{80F3AD43-6AD2-47FB-A51B-407ADCE151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97964" y="2810852"/>
            <a:ext cx="2206101" cy="865905"/>
          </a:xfrm>
          <a:prstGeom prst="rect">
            <a:avLst/>
          </a:prstGeom>
        </p:spPr>
      </p:pic>
      <p:sp>
        <p:nvSpPr>
          <p:cNvPr id="7" name="Cím 1">
            <a:extLst>
              <a:ext uri="{FF2B5EF4-FFF2-40B4-BE49-F238E27FC236}">
                <a16:creationId xmlns:a16="http://schemas.microsoft.com/office/drawing/2014/main" xmlns="" id="{125E4702-B2E4-43AF-8480-D395C21D00C4}"/>
              </a:ext>
            </a:extLst>
          </p:cNvPr>
          <p:cNvSpPr txBox="1">
            <a:spLocks/>
          </p:cNvSpPr>
          <p:nvPr/>
        </p:nvSpPr>
        <p:spPr>
          <a:xfrm>
            <a:off x="3255520" y="2213792"/>
            <a:ext cx="5888479" cy="141253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err="1">
                <a:solidFill>
                  <a:schemeClr val="bg1"/>
                </a:solidFill>
              </a:rPr>
              <a:t>Szerinted</a:t>
            </a:r>
            <a:r>
              <a:rPr lang="en-US" sz="3600" b="1" dirty="0">
                <a:solidFill>
                  <a:schemeClr val="bg1"/>
                </a:solidFill>
              </a:rPr>
              <a:t> </a:t>
            </a:r>
            <a:r>
              <a:rPr lang="en-US" sz="3600" b="1" dirty="0" err="1">
                <a:solidFill>
                  <a:schemeClr val="bg1"/>
                </a:solidFill>
              </a:rPr>
              <a:t>mit</a:t>
            </a:r>
            <a:r>
              <a:rPr lang="en-US" sz="3600" b="1" dirty="0">
                <a:solidFill>
                  <a:schemeClr val="bg1"/>
                </a:solidFill>
              </a:rPr>
              <a:t> </a:t>
            </a:r>
            <a:r>
              <a:rPr lang="en-US" sz="3600" b="1" dirty="0" err="1">
                <a:solidFill>
                  <a:schemeClr val="bg1"/>
                </a:solidFill>
              </a:rPr>
              <a:t>teszteljünk</a:t>
            </a:r>
            <a:r>
              <a:rPr lang="en-US" sz="3600" b="1" dirty="0">
                <a:solidFill>
                  <a:schemeClr val="bg1"/>
                </a:solidFill>
              </a:rPr>
              <a:t>?</a:t>
            </a:r>
            <a:br>
              <a:rPr lang="en-US" sz="3600" b="1" dirty="0">
                <a:solidFill>
                  <a:schemeClr val="bg1"/>
                </a:solidFill>
              </a:rPr>
            </a:br>
            <a:r>
              <a:rPr lang="en-US" sz="3600" b="1" dirty="0" err="1">
                <a:solidFill>
                  <a:schemeClr val="bg1"/>
                </a:solidFill>
              </a:rPr>
              <a:t>Az</a:t>
            </a:r>
            <a:r>
              <a:rPr lang="en-US" sz="3600" b="1" dirty="0">
                <a:solidFill>
                  <a:schemeClr val="bg1"/>
                </a:solidFill>
              </a:rPr>
              <a:t> </a:t>
            </a:r>
            <a:r>
              <a:rPr lang="en-US" sz="3600" b="1" dirty="0" err="1">
                <a:solidFill>
                  <a:schemeClr val="bg1"/>
                </a:solidFill>
              </a:rPr>
              <a:t>adatok</a:t>
            </a:r>
            <a:r>
              <a:rPr lang="en-US" sz="3600" b="1" dirty="0">
                <a:solidFill>
                  <a:schemeClr val="bg1"/>
                </a:solidFill>
              </a:rPr>
              <a:t> </a:t>
            </a:r>
            <a:r>
              <a:rPr lang="en-US" sz="3600" b="1" dirty="0" err="1">
                <a:solidFill>
                  <a:schemeClr val="bg1"/>
                </a:solidFill>
              </a:rPr>
              <a:t>alapján</a:t>
            </a:r>
            <a:r>
              <a:rPr lang="en-US" sz="3600" b="1" dirty="0">
                <a:solidFill>
                  <a:schemeClr val="bg1"/>
                </a:solidFill>
              </a:rPr>
              <a:t> </a:t>
            </a:r>
            <a:r>
              <a:rPr lang="en-US" sz="3600" b="1" dirty="0" err="1">
                <a:solidFill>
                  <a:schemeClr val="bg1"/>
                </a:solidFill>
              </a:rPr>
              <a:t>megmondom</a:t>
            </a:r>
            <a:r>
              <a:rPr lang="en-US" sz="3600" b="1" dirty="0">
                <a:solidFill>
                  <a:schemeClr val="bg1"/>
                </a:solidFill>
              </a:rPr>
              <a:t>!</a:t>
            </a:r>
          </a:p>
        </p:txBody>
      </p:sp>
      <p:pic>
        <p:nvPicPr>
          <p:cNvPr id="10" name="Kép 9">
            <a:extLst>
              <a:ext uri="{FF2B5EF4-FFF2-40B4-BE49-F238E27FC236}">
                <a16:creationId xmlns:a16="http://schemas.microsoft.com/office/drawing/2014/main" xmlns="" id="{6C516BF3-89E3-4783-8E49-AD790C07F738}"/>
              </a:ext>
            </a:extLst>
          </p:cNvPr>
          <p:cNvPicPr>
            <a:picLocks noChangeAspect="1"/>
          </p:cNvPicPr>
          <p:nvPr/>
        </p:nvPicPr>
        <p:blipFill>
          <a:blip r:embed="rId5"/>
          <a:stretch>
            <a:fillRect/>
          </a:stretch>
        </p:blipFill>
        <p:spPr>
          <a:xfrm>
            <a:off x="6856251" y="516846"/>
            <a:ext cx="1493548" cy="1004328"/>
          </a:xfrm>
          <a:prstGeom prst="rect">
            <a:avLst/>
          </a:prstGeom>
        </p:spPr>
      </p:pic>
      <p:pic>
        <p:nvPicPr>
          <p:cNvPr id="11" name="Kép 10">
            <a:extLst>
              <a:ext uri="{FF2B5EF4-FFF2-40B4-BE49-F238E27FC236}">
                <a16:creationId xmlns:a16="http://schemas.microsoft.com/office/drawing/2014/main" xmlns="" id="{B4184617-FF9C-4CA6-B139-D16CDD053AA2}"/>
              </a:ext>
            </a:extLst>
          </p:cNvPr>
          <p:cNvPicPr>
            <a:picLocks noChangeAspect="1"/>
          </p:cNvPicPr>
          <p:nvPr/>
        </p:nvPicPr>
        <p:blipFill>
          <a:blip r:embed="rId6"/>
          <a:stretch>
            <a:fillRect/>
          </a:stretch>
        </p:blipFill>
        <p:spPr>
          <a:xfrm>
            <a:off x="775875" y="5450183"/>
            <a:ext cx="690667" cy="350849"/>
          </a:xfrm>
          <a:prstGeom prst="rect">
            <a:avLst/>
          </a:prstGeom>
        </p:spPr>
      </p:pic>
      <p:sp>
        <p:nvSpPr>
          <p:cNvPr id="12" name="Cím 1">
            <a:extLst>
              <a:ext uri="{FF2B5EF4-FFF2-40B4-BE49-F238E27FC236}">
                <a16:creationId xmlns:a16="http://schemas.microsoft.com/office/drawing/2014/main" xmlns="" id="{70E64E27-1DE1-4AF8-95BC-5A8AF33A3ED5}"/>
              </a:ext>
            </a:extLst>
          </p:cNvPr>
          <p:cNvSpPr txBox="1">
            <a:spLocks/>
          </p:cNvSpPr>
          <p:nvPr/>
        </p:nvSpPr>
        <p:spPr>
          <a:xfrm>
            <a:off x="3255520" y="3921952"/>
            <a:ext cx="2849759" cy="59124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dirty="0">
                <a:solidFill>
                  <a:schemeClr val="bg1"/>
                </a:solidFill>
              </a:rPr>
              <a:t>HWSW Mobile! </a:t>
            </a:r>
            <a:r>
              <a:rPr lang="en-US" sz="1600" dirty="0" err="1">
                <a:solidFill>
                  <a:schemeClr val="bg1"/>
                </a:solidFill>
              </a:rPr>
              <a:t>konferencia</a:t>
            </a:r>
            <a:endParaRPr lang="en-US" sz="1600" dirty="0">
              <a:solidFill>
                <a:schemeClr val="bg1"/>
              </a:solidFill>
            </a:endParaRPr>
          </a:p>
          <a:p>
            <a:pPr algn="l"/>
            <a:r>
              <a:rPr lang="en-US" sz="1600" dirty="0">
                <a:solidFill>
                  <a:schemeClr val="bg1"/>
                </a:solidFill>
              </a:rPr>
              <a:t>2018.11.21.</a:t>
            </a:r>
          </a:p>
        </p:txBody>
      </p:sp>
      <p:cxnSp>
        <p:nvCxnSpPr>
          <p:cNvPr id="13" name="Egyenes összekötő 12">
            <a:extLst>
              <a:ext uri="{FF2B5EF4-FFF2-40B4-BE49-F238E27FC236}">
                <a16:creationId xmlns:a16="http://schemas.microsoft.com/office/drawing/2014/main" xmlns="" id="{56E13E5A-1582-4BE2-97FF-3D95C437E0A5}"/>
              </a:ext>
            </a:extLst>
          </p:cNvPr>
          <p:cNvCxnSpPr>
            <a:cxnSpLocks/>
          </p:cNvCxnSpPr>
          <p:nvPr/>
        </p:nvCxnSpPr>
        <p:spPr>
          <a:xfrm>
            <a:off x="3042333" y="1956619"/>
            <a:ext cx="0" cy="226095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166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46"/>
          <p:cNvPicPr preferRelativeResize="0"/>
          <p:nvPr/>
        </p:nvPicPr>
        <p:blipFill>
          <a:blip r:embed="rId3">
            <a:alphaModFix/>
          </a:blip>
          <a:stretch>
            <a:fillRect/>
          </a:stretch>
        </p:blipFill>
        <p:spPr>
          <a:xfrm>
            <a:off x="360850" y="1300292"/>
            <a:ext cx="6075000" cy="4282875"/>
          </a:xfrm>
          <a:prstGeom prst="rect">
            <a:avLst/>
          </a:prstGeom>
          <a:ln>
            <a:noFill/>
          </a:ln>
          <a:effectLst>
            <a:outerShdw blurRad="292100" dist="139700" dir="2700000" algn="tl" rotWithShape="0">
              <a:srgbClr val="333333">
                <a:alpha val="65000"/>
              </a:srgbClr>
            </a:outerShdw>
          </a:effectLst>
        </p:spPr>
      </p:pic>
      <p:pic>
        <p:nvPicPr>
          <p:cNvPr id="370" name="Google Shape;370;p46"/>
          <p:cNvPicPr preferRelativeResize="0"/>
          <p:nvPr/>
        </p:nvPicPr>
        <p:blipFill>
          <a:blip r:embed="rId4">
            <a:alphaModFix/>
          </a:blip>
          <a:stretch>
            <a:fillRect/>
          </a:stretch>
        </p:blipFill>
        <p:spPr>
          <a:xfrm>
            <a:off x="6547601" y="4448971"/>
            <a:ext cx="2474725" cy="656372"/>
          </a:xfrm>
          <a:prstGeom prst="rect">
            <a:avLst/>
          </a:prstGeom>
          <a:noFill/>
          <a:ln>
            <a:noFill/>
          </a:ln>
        </p:spPr>
      </p:pic>
      <p:pic>
        <p:nvPicPr>
          <p:cNvPr id="371" name="Google Shape;371;p46"/>
          <p:cNvPicPr preferRelativeResize="0"/>
          <p:nvPr/>
        </p:nvPicPr>
        <p:blipFill>
          <a:blip r:embed="rId5">
            <a:alphaModFix/>
          </a:blip>
          <a:stretch>
            <a:fillRect/>
          </a:stretch>
        </p:blipFill>
        <p:spPr>
          <a:xfrm>
            <a:off x="6547601" y="3628369"/>
            <a:ext cx="2474725" cy="656372"/>
          </a:xfrm>
          <a:prstGeom prst="rect">
            <a:avLst/>
          </a:prstGeom>
          <a:noFill/>
          <a:ln>
            <a:noFill/>
          </a:ln>
        </p:spPr>
      </p:pic>
      <p:pic>
        <p:nvPicPr>
          <p:cNvPr id="372" name="Google Shape;372;p46"/>
          <p:cNvPicPr preferRelativeResize="0"/>
          <p:nvPr/>
        </p:nvPicPr>
        <p:blipFill>
          <a:blip r:embed="rId6">
            <a:alphaModFix/>
          </a:blip>
          <a:stretch>
            <a:fillRect/>
          </a:stretch>
        </p:blipFill>
        <p:spPr>
          <a:xfrm>
            <a:off x="6547601" y="2807768"/>
            <a:ext cx="2474725" cy="656372"/>
          </a:xfrm>
          <a:prstGeom prst="rect">
            <a:avLst/>
          </a:prstGeom>
          <a:noFill/>
          <a:ln>
            <a:noFill/>
          </a:ln>
        </p:spPr>
      </p:pic>
      <p:pic>
        <p:nvPicPr>
          <p:cNvPr id="373" name="Google Shape;373;p46"/>
          <p:cNvPicPr preferRelativeResize="0"/>
          <p:nvPr/>
        </p:nvPicPr>
        <p:blipFill>
          <a:blip r:embed="rId7">
            <a:alphaModFix/>
          </a:blip>
          <a:stretch>
            <a:fillRect/>
          </a:stretch>
        </p:blipFill>
        <p:spPr>
          <a:xfrm>
            <a:off x="6547601" y="1987168"/>
            <a:ext cx="2474725" cy="656372"/>
          </a:xfrm>
          <a:prstGeom prst="rect">
            <a:avLst/>
          </a:prstGeom>
          <a:noFill/>
          <a:ln>
            <a:noFill/>
          </a:ln>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35890" y="199819"/>
            <a:ext cx="1307960" cy="486000"/>
          </a:xfrm>
          <a:prstGeom prst="rect">
            <a:avLst/>
          </a:prstGeom>
        </p:spPr>
      </p:pic>
      <p:pic>
        <p:nvPicPr>
          <p:cNvPr id="10" name="Ábra 7">
            <a:extLst>
              <a:ext uri="{FF2B5EF4-FFF2-40B4-BE49-F238E27FC236}">
                <a16:creationId xmlns:a16="http://schemas.microsoft.com/office/drawing/2014/main" xmlns="" id="{B180A36C-BC6B-4596-BEBC-0BCB33830AC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7741544" y="343722"/>
            <a:ext cx="1006301" cy="19819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p47"/>
          <p:cNvPicPr preferRelativeResize="0"/>
          <p:nvPr/>
        </p:nvPicPr>
        <p:blipFill>
          <a:blip r:embed="rId3">
            <a:alphaModFix/>
          </a:blip>
          <a:stretch>
            <a:fillRect/>
          </a:stretch>
        </p:blipFill>
        <p:spPr>
          <a:xfrm>
            <a:off x="336088" y="1300293"/>
            <a:ext cx="8451802" cy="456155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5890" y="199819"/>
            <a:ext cx="1307960" cy="486000"/>
          </a:xfrm>
          <a:prstGeom prst="rect">
            <a:avLst/>
          </a:prstGeom>
        </p:spPr>
      </p:pic>
      <p:pic>
        <p:nvPicPr>
          <p:cNvPr id="6" name="Ábra 7">
            <a:extLst>
              <a:ext uri="{FF2B5EF4-FFF2-40B4-BE49-F238E27FC236}">
                <a16:creationId xmlns:a16="http://schemas.microsoft.com/office/drawing/2014/main" xmlns="" id="{B180A36C-BC6B-4596-BEBC-0BCB33830A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741544" y="343722"/>
            <a:ext cx="1006301" cy="19819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48"/>
          <p:cNvPicPr preferRelativeResize="0"/>
          <p:nvPr/>
        </p:nvPicPr>
        <p:blipFill>
          <a:blip r:embed="rId3">
            <a:alphaModFix/>
          </a:blip>
          <a:stretch>
            <a:fillRect/>
          </a:stretch>
        </p:blipFill>
        <p:spPr>
          <a:xfrm>
            <a:off x="2307808" y="1468969"/>
            <a:ext cx="4847875" cy="43484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5890" y="199819"/>
            <a:ext cx="1307960" cy="486000"/>
          </a:xfrm>
          <a:prstGeom prst="rect">
            <a:avLst/>
          </a:prstGeom>
        </p:spPr>
      </p:pic>
      <p:pic>
        <p:nvPicPr>
          <p:cNvPr id="6" name="Ábra 7">
            <a:extLst>
              <a:ext uri="{FF2B5EF4-FFF2-40B4-BE49-F238E27FC236}">
                <a16:creationId xmlns:a16="http://schemas.microsoft.com/office/drawing/2014/main" xmlns="" id="{B180A36C-BC6B-4596-BEBC-0BCB33830A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741544" y="343722"/>
            <a:ext cx="1006301" cy="19819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p49"/>
          <p:cNvPicPr preferRelativeResize="0"/>
          <p:nvPr/>
        </p:nvPicPr>
        <p:blipFill>
          <a:blip r:embed="rId3">
            <a:alphaModFix/>
          </a:blip>
          <a:stretch>
            <a:fillRect/>
          </a:stretch>
        </p:blipFill>
        <p:spPr>
          <a:xfrm>
            <a:off x="5964913" y="3014763"/>
            <a:ext cx="388339" cy="380188"/>
          </a:xfrm>
          <a:prstGeom prst="rect">
            <a:avLst/>
          </a:prstGeom>
          <a:noFill/>
          <a:ln>
            <a:noFill/>
          </a:ln>
        </p:spPr>
      </p:pic>
      <p:pic>
        <p:nvPicPr>
          <p:cNvPr id="389" name="Google Shape;389;p49"/>
          <p:cNvPicPr preferRelativeResize="0"/>
          <p:nvPr/>
        </p:nvPicPr>
        <p:blipFill>
          <a:blip r:embed="rId4">
            <a:alphaModFix/>
          </a:blip>
          <a:stretch>
            <a:fillRect/>
          </a:stretch>
        </p:blipFill>
        <p:spPr>
          <a:xfrm flipH="1">
            <a:off x="5588494" y="2913813"/>
            <a:ext cx="572700" cy="572700"/>
          </a:xfrm>
          <a:prstGeom prst="rect">
            <a:avLst/>
          </a:prstGeom>
          <a:noFill/>
          <a:ln>
            <a:noFill/>
          </a:ln>
        </p:spPr>
      </p:pic>
      <p:sp>
        <p:nvSpPr>
          <p:cNvPr id="390" name="Google Shape;390;p49"/>
          <p:cNvSpPr txBox="1">
            <a:spLocks noGrp="1"/>
          </p:cNvSpPr>
          <p:nvPr>
            <p:ph type="title"/>
          </p:nvPr>
        </p:nvSpPr>
        <p:spPr>
          <a:xfrm>
            <a:off x="354230" y="1027785"/>
            <a:ext cx="8520600" cy="572700"/>
          </a:xfrm>
          <a:prstGeom prst="rect">
            <a:avLst/>
          </a:prstGeom>
        </p:spPr>
        <p:txBody>
          <a:bodyPr spcFirstLastPara="1" vert="horz" wrap="square" lIns="91425" tIns="91425" rIns="91425" bIns="91425" rtlCol="0" anchor="t" anchorCtr="0">
            <a:noAutofit/>
          </a:bodyPr>
          <a:lstStyle/>
          <a:p>
            <a:r>
              <a:rPr lang="en" sz="2800">
                <a:solidFill>
                  <a:schemeClr val="tx2"/>
                </a:solidFill>
              </a:rPr>
              <a:t>A </a:t>
            </a:r>
            <a:r>
              <a:rPr lang="en" sz="2800" dirty="0" err="1">
                <a:solidFill>
                  <a:schemeClr val="tx2"/>
                </a:solidFill>
              </a:rPr>
              <a:t>teszt</a:t>
            </a:r>
            <a:r>
              <a:rPr lang="en" sz="2800" dirty="0">
                <a:solidFill>
                  <a:schemeClr val="tx2"/>
                </a:solidFill>
              </a:rPr>
              <a:t> </a:t>
            </a:r>
            <a:r>
              <a:rPr lang="en" sz="2800" dirty="0" err="1">
                <a:solidFill>
                  <a:schemeClr val="tx2"/>
                </a:solidFill>
              </a:rPr>
              <a:t>sikeressége</a:t>
            </a:r>
            <a:r>
              <a:rPr lang="en" sz="2800" dirty="0">
                <a:solidFill>
                  <a:schemeClr val="tx2"/>
                </a:solidFill>
              </a:rPr>
              <a:t> </a:t>
            </a:r>
            <a:r>
              <a:rPr lang="en" sz="2800" dirty="0" err="1">
                <a:solidFill>
                  <a:schemeClr val="tx2"/>
                </a:solidFill>
              </a:rPr>
              <a:t>számokban</a:t>
            </a:r>
            <a:endParaRPr sz="2800" dirty="0">
              <a:solidFill>
                <a:schemeClr val="tx2"/>
              </a:solidFill>
            </a:endParaRPr>
          </a:p>
        </p:txBody>
      </p:sp>
      <p:pic>
        <p:nvPicPr>
          <p:cNvPr id="391" name="Google Shape;391;p49"/>
          <p:cNvPicPr preferRelativeResize="0"/>
          <p:nvPr/>
        </p:nvPicPr>
        <p:blipFill>
          <a:blip r:embed="rId5">
            <a:alphaModFix/>
          </a:blip>
          <a:stretch>
            <a:fillRect/>
          </a:stretch>
        </p:blipFill>
        <p:spPr>
          <a:xfrm>
            <a:off x="967125" y="2657751"/>
            <a:ext cx="3539052" cy="1686785"/>
          </a:xfrm>
          <a:prstGeom prst="rect">
            <a:avLst/>
          </a:prstGeom>
          <a:noFill/>
          <a:ln>
            <a:noFill/>
          </a:ln>
        </p:spPr>
      </p:pic>
      <p:pic>
        <p:nvPicPr>
          <p:cNvPr id="392" name="Google Shape;392;p49"/>
          <p:cNvPicPr preferRelativeResize="0"/>
          <p:nvPr/>
        </p:nvPicPr>
        <p:blipFill>
          <a:blip r:embed="rId4">
            <a:alphaModFix/>
          </a:blip>
          <a:stretch>
            <a:fillRect/>
          </a:stretch>
        </p:blipFill>
        <p:spPr>
          <a:xfrm>
            <a:off x="1792275" y="1975675"/>
            <a:ext cx="572700" cy="572700"/>
          </a:xfrm>
          <a:prstGeom prst="rect">
            <a:avLst/>
          </a:prstGeom>
          <a:noFill/>
          <a:ln>
            <a:noFill/>
          </a:ln>
        </p:spPr>
      </p:pic>
      <p:sp>
        <p:nvSpPr>
          <p:cNvPr id="393" name="Google Shape;393;p49"/>
          <p:cNvSpPr txBox="1"/>
          <p:nvPr/>
        </p:nvSpPr>
        <p:spPr>
          <a:xfrm>
            <a:off x="2525775" y="2032825"/>
            <a:ext cx="1283700" cy="458400"/>
          </a:xfrm>
          <a:prstGeom prst="rect">
            <a:avLst/>
          </a:prstGeom>
          <a:noFill/>
          <a:ln>
            <a:noFill/>
          </a:ln>
        </p:spPr>
        <p:txBody>
          <a:bodyPr spcFirstLastPara="1" wrap="square" lIns="91425" tIns="91425" rIns="91425" bIns="91425" anchor="t" anchorCtr="0">
            <a:noAutofit/>
          </a:bodyPr>
          <a:lstStyle/>
          <a:p>
            <a:r>
              <a:rPr lang="en" b="1"/>
              <a:t>310,000</a:t>
            </a:r>
            <a:endParaRPr b="1"/>
          </a:p>
        </p:txBody>
      </p:sp>
      <p:sp>
        <p:nvSpPr>
          <p:cNvPr id="394" name="Google Shape;394;p49"/>
          <p:cNvSpPr txBox="1"/>
          <p:nvPr/>
        </p:nvSpPr>
        <p:spPr>
          <a:xfrm>
            <a:off x="2745550" y="4768075"/>
            <a:ext cx="1137000" cy="519300"/>
          </a:xfrm>
          <a:prstGeom prst="rect">
            <a:avLst/>
          </a:prstGeom>
          <a:noFill/>
          <a:ln>
            <a:noFill/>
          </a:ln>
        </p:spPr>
        <p:txBody>
          <a:bodyPr spcFirstLastPara="1" wrap="square" lIns="91425" tIns="91425" rIns="91425" bIns="91425" anchor="ctr" anchorCtr="0">
            <a:noAutofit/>
          </a:bodyPr>
          <a:lstStyle/>
          <a:p>
            <a:pPr>
              <a:lnSpc>
                <a:spcPct val="115000"/>
              </a:lnSpc>
              <a:spcAft>
                <a:spcPts val="1600"/>
              </a:spcAft>
            </a:pPr>
            <a:r>
              <a:rPr lang="en" sz="2000" b="1">
                <a:solidFill>
                  <a:srgbClr val="414141"/>
                </a:solidFill>
                <a:latin typeface="Roboto"/>
                <a:ea typeface="Roboto"/>
                <a:cs typeface="Roboto"/>
                <a:sym typeface="Roboto"/>
              </a:rPr>
              <a:t>+40.6%</a:t>
            </a:r>
            <a:endParaRPr sz="2000" b="1"/>
          </a:p>
        </p:txBody>
      </p:sp>
      <p:pic>
        <p:nvPicPr>
          <p:cNvPr id="395" name="Google Shape;395;p49"/>
          <p:cNvPicPr preferRelativeResize="0"/>
          <p:nvPr/>
        </p:nvPicPr>
        <p:blipFill>
          <a:blip r:embed="rId6">
            <a:alphaModFix/>
          </a:blip>
          <a:stretch>
            <a:fillRect/>
          </a:stretch>
        </p:blipFill>
        <p:spPr>
          <a:xfrm>
            <a:off x="5271451" y="3734925"/>
            <a:ext cx="1093475" cy="1070550"/>
          </a:xfrm>
          <a:prstGeom prst="rect">
            <a:avLst/>
          </a:prstGeom>
          <a:noFill/>
          <a:ln>
            <a:noFill/>
          </a:ln>
        </p:spPr>
      </p:pic>
      <p:pic>
        <p:nvPicPr>
          <p:cNvPr id="396" name="Google Shape;396;p49"/>
          <p:cNvPicPr preferRelativeResize="0"/>
          <p:nvPr/>
        </p:nvPicPr>
        <p:blipFill>
          <a:blip r:embed="rId7">
            <a:alphaModFix/>
          </a:blip>
          <a:stretch>
            <a:fillRect/>
          </a:stretch>
        </p:blipFill>
        <p:spPr>
          <a:xfrm>
            <a:off x="5741825" y="2042300"/>
            <a:ext cx="623100" cy="623100"/>
          </a:xfrm>
          <a:prstGeom prst="rect">
            <a:avLst/>
          </a:prstGeom>
          <a:noFill/>
          <a:ln>
            <a:noFill/>
          </a:ln>
        </p:spPr>
      </p:pic>
      <p:pic>
        <p:nvPicPr>
          <p:cNvPr id="397" name="Google Shape;397;p49"/>
          <p:cNvPicPr preferRelativeResize="0"/>
          <p:nvPr/>
        </p:nvPicPr>
        <p:blipFill>
          <a:blip r:embed="rId8">
            <a:alphaModFix/>
          </a:blip>
          <a:stretch>
            <a:fillRect/>
          </a:stretch>
        </p:blipFill>
        <p:spPr>
          <a:xfrm>
            <a:off x="1698689" y="4511051"/>
            <a:ext cx="788401" cy="788401"/>
          </a:xfrm>
          <a:prstGeom prst="rect">
            <a:avLst/>
          </a:prstGeom>
          <a:noFill/>
          <a:ln>
            <a:noFill/>
          </a:ln>
        </p:spPr>
      </p:pic>
      <p:sp>
        <p:nvSpPr>
          <p:cNvPr id="398" name="Google Shape;398;p49"/>
          <p:cNvSpPr txBox="1"/>
          <p:nvPr/>
        </p:nvSpPr>
        <p:spPr>
          <a:xfrm>
            <a:off x="6523850" y="2059500"/>
            <a:ext cx="1764300" cy="742500"/>
          </a:xfrm>
          <a:prstGeom prst="rect">
            <a:avLst/>
          </a:prstGeom>
          <a:noFill/>
          <a:ln>
            <a:noFill/>
          </a:ln>
        </p:spPr>
        <p:txBody>
          <a:bodyPr spcFirstLastPara="1" wrap="square" lIns="91425" tIns="91425" rIns="91425" bIns="91425" anchor="ctr" anchorCtr="0">
            <a:noAutofit/>
          </a:bodyPr>
          <a:lstStyle/>
          <a:p>
            <a:pPr>
              <a:lnSpc>
                <a:spcPct val="115000"/>
              </a:lnSpc>
              <a:spcAft>
                <a:spcPts val="1600"/>
              </a:spcAft>
            </a:pPr>
            <a:r>
              <a:rPr lang="en" sz="2000" b="1">
                <a:solidFill>
                  <a:srgbClr val="414141"/>
                </a:solidFill>
                <a:latin typeface="Roboto"/>
                <a:ea typeface="Roboto"/>
                <a:cs typeface="Roboto"/>
                <a:sym typeface="Roboto"/>
              </a:rPr>
              <a:t>+2.8M</a:t>
            </a:r>
            <a:endParaRPr sz="2000" b="1"/>
          </a:p>
        </p:txBody>
      </p:sp>
      <p:sp>
        <p:nvSpPr>
          <p:cNvPr id="399" name="Google Shape;399;p49"/>
          <p:cNvSpPr txBox="1"/>
          <p:nvPr/>
        </p:nvSpPr>
        <p:spPr>
          <a:xfrm>
            <a:off x="6523850" y="3947300"/>
            <a:ext cx="2552400" cy="719400"/>
          </a:xfrm>
          <a:prstGeom prst="rect">
            <a:avLst/>
          </a:prstGeom>
          <a:noFill/>
          <a:ln>
            <a:noFill/>
          </a:ln>
        </p:spPr>
        <p:txBody>
          <a:bodyPr spcFirstLastPara="1" wrap="square" lIns="91425" tIns="91425" rIns="91425" bIns="91425" anchor="ctr" anchorCtr="0">
            <a:noAutofit/>
          </a:bodyPr>
          <a:lstStyle/>
          <a:p>
            <a:pPr>
              <a:lnSpc>
                <a:spcPct val="115000"/>
              </a:lnSpc>
              <a:spcAft>
                <a:spcPts val="1600"/>
              </a:spcAft>
            </a:pPr>
            <a:r>
              <a:rPr lang="en" sz="3600" b="1">
                <a:solidFill>
                  <a:srgbClr val="414141"/>
                </a:solidFill>
                <a:latin typeface="Roboto"/>
                <a:ea typeface="Roboto"/>
                <a:cs typeface="Roboto"/>
                <a:sym typeface="Roboto"/>
              </a:rPr>
              <a:t>+ 60M USD</a:t>
            </a:r>
            <a:endParaRPr sz="3600" b="1"/>
          </a:p>
        </p:txBody>
      </p:sp>
      <p:sp>
        <p:nvSpPr>
          <p:cNvPr id="400" name="Google Shape;400;p49"/>
          <p:cNvSpPr txBox="1"/>
          <p:nvPr/>
        </p:nvSpPr>
        <p:spPr>
          <a:xfrm>
            <a:off x="6523850" y="2955600"/>
            <a:ext cx="2212500" cy="742500"/>
          </a:xfrm>
          <a:prstGeom prst="rect">
            <a:avLst/>
          </a:prstGeom>
          <a:noFill/>
          <a:ln>
            <a:noFill/>
          </a:ln>
        </p:spPr>
        <p:txBody>
          <a:bodyPr spcFirstLastPara="1" wrap="square" lIns="91425" tIns="91425" rIns="91425" bIns="91425" anchor="ctr" anchorCtr="0">
            <a:noAutofit/>
          </a:bodyPr>
          <a:lstStyle/>
          <a:p>
            <a:pPr>
              <a:lnSpc>
                <a:spcPct val="115000"/>
              </a:lnSpc>
              <a:spcAft>
                <a:spcPts val="1600"/>
              </a:spcAft>
            </a:pPr>
            <a:r>
              <a:rPr lang="en" sz="2400" b="1">
                <a:solidFill>
                  <a:srgbClr val="414141"/>
                </a:solidFill>
                <a:latin typeface="Roboto"/>
                <a:ea typeface="Roboto"/>
                <a:cs typeface="Roboto"/>
                <a:sym typeface="Roboto"/>
              </a:rPr>
              <a:t>+288,000</a:t>
            </a:r>
            <a:endParaRPr sz="2400" b="1"/>
          </a:p>
        </p:txBody>
      </p:sp>
      <p:pic>
        <p:nvPicPr>
          <p:cNvPr id="401" name="Google Shape;401;p49"/>
          <p:cNvPicPr preferRelativeResize="0"/>
          <p:nvPr/>
        </p:nvPicPr>
        <p:blipFill>
          <a:blip r:embed="rId3">
            <a:alphaModFix/>
          </a:blip>
          <a:stretch>
            <a:fillRect/>
          </a:stretch>
        </p:blipFill>
        <p:spPr>
          <a:xfrm>
            <a:off x="5704858" y="3995774"/>
            <a:ext cx="635781" cy="622451"/>
          </a:xfrm>
          <a:prstGeom prst="rect">
            <a:avLst/>
          </a:prstGeom>
          <a:noFill/>
          <a:ln>
            <a:noFill/>
          </a:ln>
        </p:spPr>
      </p:pic>
      <p:grpSp>
        <p:nvGrpSpPr>
          <p:cNvPr id="402" name="Google Shape;402;p49"/>
          <p:cNvGrpSpPr/>
          <p:nvPr/>
        </p:nvGrpSpPr>
        <p:grpSpPr>
          <a:xfrm>
            <a:off x="1000950" y="2450326"/>
            <a:ext cx="3700338" cy="2010980"/>
            <a:chOff x="1000950" y="2050275"/>
            <a:chExt cx="3700338" cy="2010980"/>
          </a:xfrm>
        </p:grpSpPr>
        <p:pic>
          <p:nvPicPr>
            <p:cNvPr id="403" name="Google Shape;403;p49" descr="Képtalálat a következőre: „blue rectangle”"/>
            <p:cNvPicPr preferRelativeResize="0"/>
            <p:nvPr/>
          </p:nvPicPr>
          <p:blipFill>
            <a:blip r:embed="rId9">
              <a:alphaModFix amt="57000"/>
            </a:blip>
            <a:stretch>
              <a:fillRect/>
            </a:stretch>
          </p:blipFill>
          <p:spPr>
            <a:xfrm>
              <a:off x="1012975" y="2257700"/>
              <a:ext cx="3493200" cy="1686775"/>
            </a:xfrm>
            <a:prstGeom prst="rect">
              <a:avLst/>
            </a:prstGeom>
            <a:noFill/>
            <a:ln>
              <a:noFill/>
            </a:ln>
          </p:spPr>
        </p:pic>
        <p:sp>
          <p:nvSpPr>
            <p:cNvPr id="404" name="Google Shape;404;p49"/>
            <p:cNvSpPr txBox="1"/>
            <p:nvPr/>
          </p:nvSpPr>
          <p:spPr>
            <a:xfrm>
              <a:off x="1000950" y="2333900"/>
              <a:ext cx="1191900" cy="394200"/>
            </a:xfrm>
            <a:prstGeom prst="rect">
              <a:avLst/>
            </a:prstGeom>
            <a:noFill/>
            <a:ln>
              <a:noFill/>
            </a:ln>
          </p:spPr>
          <p:txBody>
            <a:bodyPr spcFirstLastPara="1" wrap="square" lIns="91425" tIns="91425" rIns="91425" bIns="91425" anchor="t" anchorCtr="0">
              <a:noAutofit/>
            </a:bodyPr>
            <a:lstStyle/>
            <a:p>
              <a:pPr algn="ctr"/>
              <a:r>
                <a:rPr lang="en" sz="2200" b="1">
                  <a:solidFill>
                    <a:srgbClr val="FFFFFF"/>
                  </a:solidFill>
                </a:rPr>
                <a:t>8,26%</a:t>
              </a:r>
              <a:endParaRPr sz="2200" b="1">
                <a:solidFill>
                  <a:srgbClr val="FFFFFF"/>
                </a:solidFill>
              </a:endParaRPr>
            </a:p>
          </p:txBody>
        </p:sp>
        <p:sp>
          <p:nvSpPr>
            <p:cNvPr id="405" name="Google Shape;405;p49"/>
            <p:cNvSpPr txBox="1"/>
            <p:nvPr/>
          </p:nvSpPr>
          <p:spPr>
            <a:xfrm>
              <a:off x="2191075" y="2333900"/>
              <a:ext cx="1137000" cy="394200"/>
            </a:xfrm>
            <a:prstGeom prst="rect">
              <a:avLst/>
            </a:prstGeom>
            <a:noFill/>
            <a:ln>
              <a:noFill/>
            </a:ln>
          </p:spPr>
          <p:txBody>
            <a:bodyPr spcFirstLastPara="1" wrap="square" lIns="91425" tIns="91425" rIns="91425" bIns="91425" anchor="t" anchorCtr="0">
              <a:noAutofit/>
            </a:bodyPr>
            <a:lstStyle/>
            <a:p>
              <a:pPr algn="ctr"/>
              <a:r>
                <a:rPr lang="en" sz="2200" b="1">
                  <a:solidFill>
                    <a:srgbClr val="FFFFFF"/>
                  </a:solidFill>
                </a:rPr>
                <a:t>11,6%</a:t>
              </a:r>
              <a:endParaRPr sz="2200" b="1">
                <a:solidFill>
                  <a:srgbClr val="FFFFFF"/>
                </a:solidFill>
              </a:endParaRPr>
            </a:p>
          </p:txBody>
        </p:sp>
        <p:pic>
          <p:nvPicPr>
            <p:cNvPr id="406" name="Google Shape;406;p49"/>
            <p:cNvPicPr preferRelativeResize="0"/>
            <p:nvPr/>
          </p:nvPicPr>
          <p:blipFill>
            <a:blip r:embed="rId10">
              <a:alphaModFix/>
            </a:blip>
            <a:stretch>
              <a:fillRect/>
            </a:stretch>
          </p:blipFill>
          <p:spPr>
            <a:xfrm>
              <a:off x="1184350" y="2728099"/>
              <a:ext cx="315225" cy="315225"/>
            </a:xfrm>
            <a:prstGeom prst="rect">
              <a:avLst/>
            </a:prstGeom>
            <a:noFill/>
            <a:ln>
              <a:noFill/>
            </a:ln>
          </p:spPr>
        </p:pic>
        <p:sp>
          <p:nvSpPr>
            <p:cNvPr id="407" name="Google Shape;407;p49"/>
            <p:cNvSpPr txBox="1"/>
            <p:nvPr/>
          </p:nvSpPr>
          <p:spPr>
            <a:xfrm>
              <a:off x="1423375" y="2724155"/>
              <a:ext cx="947700" cy="458400"/>
            </a:xfrm>
            <a:prstGeom prst="rect">
              <a:avLst/>
            </a:prstGeom>
            <a:noFill/>
            <a:ln>
              <a:noFill/>
            </a:ln>
          </p:spPr>
          <p:txBody>
            <a:bodyPr spcFirstLastPara="1" wrap="square" lIns="91425" tIns="91425" rIns="91425" bIns="91425" anchor="t" anchorCtr="0">
              <a:noAutofit/>
            </a:bodyPr>
            <a:lstStyle/>
            <a:p>
              <a:r>
                <a:rPr lang="en" sz="1100">
                  <a:solidFill>
                    <a:srgbClr val="FFFFFF"/>
                  </a:solidFill>
                </a:rPr>
                <a:t>13,000</a:t>
              </a:r>
              <a:endParaRPr sz="1100">
                <a:solidFill>
                  <a:srgbClr val="FFFFFF"/>
                </a:solidFill>
              </a:endParaRPr>
            </a:p>
          </p:txBody>
        </p:sp>
        <p:pic>
          <p:nvPicPr>
            <p:cNvPr id="408" name="Google Shape;408;p49"/>
            <p:cNvPicPr preferRelativeResize="0"/>
            <p:nvPr/>
          </p:nvPicPr>
          <p:blipFill>
            <a:blip r:embed="rId10">
              <a:alphaModFix/>
            </a:blip>
            <a:stretch>
              <a:fillRect/>
            </a:stretch>
          </p:blipFill>
          <p:spPr>
            <a:xfrm>
              <a:off x="2371075" y="2728099"/>
              <a:ext cx="315225" cy="315225"/>
            </a:xfrm>
            <a:prstGeom prst="rect">
              <a:avLst/>
            </a:prstGeom>
            <a:noFill/>
            <a:ln>
              <a:noFill/>
            </a:ln>
          </p:spPr>
        </p:pic>
        <p:sp>
          <p:nvSpPr>
            <p:cNvPr id="409" name="Google Shape;409;p49"/>
            <p:cNvSpPr txBox="1"/>
            <p:nvPr/>
          </p:nvSpPr>
          <p:spPr>
            <a:xfrm>
              <a:off x="2610100" y="2724155"/>
              <a:ext cx="947700" cy="458400"/>
            </a:xfrm>
            <a:prstGeom prst="rect">
              <a:avLst/>
            </a:prstGeom>
            <a:noFill/>
            <a:ln>
              <a:noFill/>
            </a:ln>
          </p:spPr>
          <p:txBody>
            <a:bodyPr spcFirstLastPara="1" wrap="square" lIns="91425" tIns="91425" rIns="91425" bIns="91425" anchor="t" anchorCtr="0">
              <a:noAutofit/>
            </a:bodyPr>
            <a:lstStyle/>
            <a:p>
              <a:r>
                <a:rPr lang="en" sz="1100">
                  <a:solidFill>
                    <a:srgbClr val="FFFFFF"/>
                  </a:solidFill>
                </a:rPr>
                <a:t>13,000</a:t>
              </a:r>
              <a:endParaRPr sz="1100">
                <a:solidFill>
                  <a:srgbClr val="FFFFFF"/>
                </a:solidFill>
              </a:endParaRPr>
            </a:p>
          </p:txBody>
        </p:sp>
        <p:pic>
          <p:nvPicPr>
            <p:cNvPr id="410" name="Google Shape;410;p49"/>
            <p:cNvPicPr preferRelativeResize="0"/>
            <p:nvPr/>
          </p:nvPicPr>
          <p:blipFill>
            <a:blip r:embed="rId10">
              <a:alphaModFix/>
            </a:blip>
            <a:stretch>
              <a:fillRect/>
            </a:stretch>
          </p:blipFill>
          <p:spPr>
            <a:xfrm>
              <a:off x="3514563" y="2728099"/>
              <a:ext cx="315225" cy="315225"/>
            </a:xfrm>
            <a:prstGeom prst="rect">
              <a:avLst/>
            </a:prstGeom>
            <a:noFill/>
            <a:ln>
              <a:noFill/>
            </a:ln>
          </p:spPr>
        </p:pic>
        <p:sp>
          <p:nvSpPr>
            <p:cNvPr id="411" name="Google Shape;411;p49"/>
            <p:cNvSpPr txBox="1"/>
            <p:nvPr/>
          </p:nvSpPr>
          <p:spPr>
            <a:xfrm>
              <a:off x="3753588" y="2724155"/>
              <a:ext cx="947700" cy="458400"/>
            </a:xfrm>
            <a:prstGeom prst="rect">
              <a:avLst/>
            </a:prstGeom>
            <a:noFill/>
            <a:ln>
              <a:noFill/>
            </a:ln>
          </p:spPr>
          <p:txBody>
            <a:bodyPr spcFirstLastPara="1" wrap="square" lIns="91425" tIns="91425" rIns="91425" bIns="91425" anchor="t" anchorCtr="0">
              <a:noAutofit/>
            </a:bodyPr>
            <a:lstStyle/>
            <a:p>
              <a:r>
                <a:rPr lang="en" sz="1100">
                  <a:solidFill>
                    <a:srgbClr val="FFFFFF"/>
                  </a:solidFill>
                </a:rPr>
                <a:t>13,000</a:t>
              </a:r>
              <a:endParaRPr sz="1100">
                <a:solidFill>
                  <a:srgbClr val="FFFFFF"/>
                </a:solidFill>
              </a:endParaRPr>
            </a:p>
          </p:txBody>
        </p:sp>
        <p:pic>
          <p:nvPicPr>
            <p:cNvPr id="412" name="Google Shape;412;p49"/>
            <p:cNvPicPr preferRelativeResize="0"/>
            <p:nvPr/>
          </p:nvPicPr>
          <p:blipFill>
            <a:blip r:embed="rId10">
              <a:alphaModFix/>
            </a:blip>
            <a:stretch>
              <a:fillRect/>
            </a:stretch>
          </p:blipFill>
          <p:spPr>
            <a:xfrm>
              <a:off x="1184350" y="3606799"/>
              <a:ext cx="315225" cy="315225"/>
            </a:xfrm>
            <a:prstGeom prst="rect">
              <a:avLst/>
            </a:prstGeom>
            <a:noFill/>
            <a:ln>
              <a:noFill/>
            </a:ln>
          </p:spPr>
        </p:pic>
        <p:sp>
          <p:nvSpPr>
            <p:cNvPr id="413" name="Google Shape;413;p49"/>
            <p:cNvSpPr txBox="1"/>
            <p:nvPr/>
          </p:nvSpPr>
          <p:spPr>
            <a:xfrm>
              <a:off x="1423375" y="3602855"/>
              <a:ext cx="947700" cy="458400"/>
            </a:xfrm>
            <a:prstGeom prst="rect">
              <a:avLst/>
            </a:prstGeom>
            <a:noFill/>
            <a:ln>
              <a:noFill/>
            </a:ln>
          </p:spPr>
          <p:txBody>
            <a:bodyPr spcFirstLastPara="1" wrap="square" lIns="91425" tIns="91425" rIns="91425" bIns="91425" anchor="t" anchorCtr="0">
              <a:noAutofit/>
            </a:bodyPr>
            <a:lstStyle/>
            <a:p>
              <a:r>
                <a:rPr lang="en" sz="1100">
                  <a:solidFill>
                    <a:srgbClr val="FFFFFF"/>
                  </a:solidFill>
                </a:rPr>
                <a:t>13,000</a:t>
              </a:r>
              <a:endParaRPr sz="1100">
                <a:solidFill>
                  <a:srgbClr val="FFFFFF"/>
                </a:solidFill>
              </a:endParaRPr>
            </a:p>
          </p:txBody>
        </p:sp>
        <p:pic>
          <p:nvPicPr>
            <p:cNvPr id="414" name="Google Shape;414;p49"/>
            <p:cNvPicPr preferRelativeResize="0"/>
            <p:nvPr/>
          </p:nvPicPr>
          <p:blipFill>
            <a:blip r:embed="rId10">
              <a:alphaModFix/>
            </a:blip>
            <a:stretch>
              <a:fillRect/>
            </a:stretch>
          </p:blipFill>
          <p:spPr>
            <a:xfrm>
              <a:off x="2371075" y="3606799"/>
              <a:ext cx="315225" cy="315225"/>
            </a:xfrm>
            <a:prstGeom prst="rect">
              <a:avLst/>
            </a:prstGeom>
            <a:noFill/>
            <a:ln>
              <a:noFill/>
            </a:ln>
          </p:spPr>
        </p:pic>
        <p:sp>
          <p:nvSpPr>
            <p:cNvPr id="415" name="Google Shape;415;p49"/>
            <p:cNvSpPr txBox="1"/>
            <p:nvPr/>
          </p:nvSpPr>
          <p:spPr>
            <a:xfrm>
              <a:off x="2610100" y="3602855"/>
              <a:ext cx="947700" cy="458400"/>
            </a:xfrm>
            <a:prstGeom prst="rect">
              <a:avLst/>
            </a:prstGeom>
            <a:noFill/>
            <a:ln>
              <a:noFill/>
            </a:ln>
          </p:spPr>
          <p:txBody>
            <a:bodyPr spcFirstLastPara="1" wrap="square" lIns="91425" tIns="91425" rIns="91425" bIns="91425" anchor="t" anchorCtr="0">
              <a:noAutofit/>
            </a:bodyPr>
            <a:lstStyle/>
            <a:p>
              <a:r>
                <a:rPr lang="en" sz="1100">
                  <a:solidFill>
                    <a:srgbClr val="FFFFFF"/>
                  </a:solidFill>
                </a:rPr>
                <a:t>13,000</a:t>
              </a:r>
              <a:endParaRPr sz="1100">
                <a:solidFill>
                  <a:srgbClr val="FFFFFF"/>
                </a:solidFill>
              </a:endParaRPr>
            </a:p>
          </p:txBody>
        </p:sp>
        <p:pic>
          <p:nvPicPr>
            <p:cNvPr id="416" name="Google Shape;416;p49"/>
            <p:cNvPicPr preferRelativeResize="0"/>
            <p:nvPr/>
          </p:nvPicPr>
          <p:blipFill>
            <a:blip r:embed="rId10">
              <a:alphaModFix/>
            </a:blip>
            <a:stretch>
              <a:fillRect/>
            </a:stretch>
          </p:blipFill>
          <p:spPr>
            <a:xfrm>
              <a:off x="3514563" y="3606799"/>
              <a:ext cx="315225" cy="315225"/>
            </a:xfrm>
            <a:prstGeom prst="rect">
              <a:avLst/>
            </a:prstGeom>
            <a:noFill/>
            <a:ln>
              <a:noFill/>
            </a:ln>
          </p:spPr>
        </p:pic>
        <p:sp>
          <p:nvSpPr>
            <p:cNvPr id="417" name="Google Shape;417;p49"/>
            <p:cNvSpPr txBox="1"/>
            <p:nvPr/>
          </p:nvSpPr>
          <p:spPr>
            <a:xfrm>
              <a:off x="3753588" y="3602855"/>
              <a:ext cx="947700" cy="458400"/>
            </a:xfrm>
            <a:prstGeom prst="rect">
              <a:avLst/>
            </a:prstGeom>
            <a:noFill/>
            <a:ln>
              <a:noFill/>
            </a:ln>
          </p:spPr>
          <p:txBody>
            <a:bodyPr spcFirstLastPara="1" wrap="square" lIns="91425" tIns="91425" rIns="91425" bIns="91425" anchor="t" anchorCtr="0">
              <a:noAutofit/>
            </a:bodyPr>
            <a:lstStyle/>
            <a:p>
              <a:r>
                <a:rPr lang="en" sz="1100">
                  <a:solidFill>
                    <a:srgbClr val="FFFFFF"/>
                  </a:solidFill>
                </a:rPr>
                <a:t>13,000</a:t>
              </a:r>
              <a:endParaRPr sz="1100">
                <a:solidFill>
                  <a:srgbClr val="FFFFFF"/>
                </a:solidFill>
              </a:endParaRPr>
            </a:p>
          </p:txBody>
        </p:sp>
        <p:pic>
          <p:nvPicPr>
            <p:cNvPr id="418" name="Google Shape;418;p49"/>
            <p:cNvPicPr preferRelativeResize="0"/>
            <p:nvPr/>
          </p:nvPicPr>
          <p:blipFill>
            <a:blip r:embed="rId11">
              <a:alphaModFix/>
            </a:blip>
            <a:stretch>
              <a:fillRect/>
            </a:stretch>
          </p:blipFill>
          <p:spPr>
            <a:xfrm>
              <a:off x="2984325" y="2050275"/>
              <a:ext cx="458400" cy="458400"/>
            </a:xfrm>
            <a:prstGeom prst="rect">
              <a:avLst/>
            </a:prstGeom>
            <a:noFill/>
            <a:ln>
              <a:noFill/>
            </a:ln>
          </p:spPr>
        </p:pic>
        <p:sp>
          <p:nvSpPr>
            <p:cNvPr id="419" name="Google Shape;419;p49"/>
            <p:cNvSpPr txBox="1"/>
            <p:nvPr/>
          </p:nvSpPr>
          <p:spPr>
            <a:xfrm>
              <a:off x="3381800" y="2401425"/>
              <a:ext cx="1137000" cy="394200"/>
            </a:xfrm>
            <a:prstGeom prst="rect">
              <a:avLst/>
            </a:prstGeom>
            <a:noFill/>
            <a:ln>
              <a:noFill/>
            </a:ln>
          </p:spPr>
          <p:txBody>
            <a:bodyPr spcFirstLastPara="1" wrap="square" lIns="91425" tIns="91425" rIns="91425" bIns="91425" anchor="t" anchorCtr="0">
              <a:noAutofit/>
            </a:bodyPr>
            <a:lstStyle/>
            <a:p>
              <a:pPr algn="ctr"/>
              <a:r>
                <a:rPr lang="en">
                  <a:solidFill>
                    <a:srgbClr val="FFFFFF"/>
                  </a:solidFill>
                </a:rPr>
                <a:t>10,3%</a:t>
              </a:r>
              <a:endParaRPr>
                <a:solidFill>
                  <a:srgbClr val="FFFFFF"/>
                </a:solidFill>
              </a:endParaRPr>
            </a:p>
          </p:txBody>
        </p:sp>
        <p:sp>
          <p:nvSpPr>
            <p:cNvPr id="420" name="Google Shape;420;p49"/>
            <p:cNvSpPr txBox="1"/>
            <p:nvPr/>
          </p:nvSpPr>
          <p:spPr>
            <a:xfrm>
              <a:off x="1000950" y="3182538"/>
              <a:ext cx="1137000" cy="394200"/>
            </a:xfrm>
            <a:prstGeom prst="rect">
              <a:avLst/>
            </a:prstGeom>
            <a:noFill/>
            <a:ln>
              <a:noFill/>
            </a:ln>
          </p:spPr>
          <p:txBody>
            <a:bodyPr spcFirstLastPara="1" wrap="square" lIns="91425" tIns="91425" rIns="91425" bIns="91425" anchor="t" anchorCtr="0">
              <a:noAutofit/>
            </a:bodyPr>
            <a:lstStyle/>
            <a:p>
              <a:pPr algn="ctr"/>
              <a:r>
                <a:rPr lang="en">
                  <a:solidFill>
                    <a:srgbClr val="FFFFFF"/>
                  </a:solidFill>
                </a:rPr>
                <a:t>9,8%</a:t>
              </a:r>
              <a:endParaRPr>
                <a:solidFill>
                  <a:srgbClr val="FFFFFF"/>
                </a:solidFill>
              </a:endParaRPr>
            </a:p>
          </p:txBody>
        </p:sp>
        <p:sp>
          <p:nvSpPr>
            <p:cNvPr id="421" name="Google Shape;421;p49"/>
            <p:cNvSpPr txBox="1"/>
            <p:nvPr/>
          </p:nvSpPr>
          <p:spPr>
            <a:xfrm>
              <a:off x="2168150" y="3182538"/>
              <a:ext cx="1137000" cy="394200"/>
            </a:xfrm>
            <a:prstGeom prst="rect">
              <a:avLst/>
            </a:prstGeom>
            <a:noFill/>
            <a:ln>
              <a:noFill/>
            </a:ln>
          </p:spPr>
          <p:txBody>
            <a:bodyPr spcFirstLastPara="1" wrap="square" lIns="91425" tIns="91425" rIns="91425" bIns="91425" anchor="t" anchorCtr="0">
              <a:noAutofit/>
            </a:bodyPr>
            <a:lstStyle/>
            <a:p>
              <a:pPr algn="ctr"/>
              <a:r>
                <a:rPr lang="en">
                  <a:solidFill>
                    <a:srgbClr val="FFFFFF"/>
                  </a:solidFill>
                </a:rPr>
                <a:t>8,77%</a:t>
              </a:r>
              <a:endParaRPr>
                <a:solidFill>
                  <a:srgbClr val="FFFFFF"/>
                </a:solidFill>
              </a:endParaRPr>
            </a:p>
          </p:txBody>
        </p:sp>
        <p:sp>
          <p:nvSpPr>
            <p:cNvPr id="422" name="Google Shape;422;p49"/>
            <p:cNvSpPr txBox="1"/>
            <p:nvPr/>
          </p:nvSpPr>
          <p:spPr>
            <a:xfrm>
              <a:off x="3335350" y="3182538"/>
              <a:ext cx="1137000" cy="394200"/>
            </a:xfrm>
            <a:prstGeom prst="rect">
              <a:avLst/>
            </a:prstGeom>
            <a:noFill/>
            <a:ln>
              <a:noFill/>
            </a:ln>
          </p:spPr>
          <p:txBody>
            <a:bodyPr spcFirstLastPara="1" wrap="square" lIns="91425" tIns="91425" rIns="91425" bIns="91425" anchor="t" anchorCtr="0">
              <a:noAutofit/>
            </a:bodyPr>
            <a:lstStyle/>
            <a:p>
              <a:pPr algn="ctr"/>
              <a:r>
                <a:rPr lang="en">
                  <a:solidFill>
                    <a:srgbClr val="FFFFFF"/>
                  </a:solidFill>
                </a:rPr>
                <a:t>8,64%</a:t>
              </a:r>
              <a:endParaRPr>
                <a:solidFill>
                  <a:srgbClr val="FFFFFF"/>
                </a:solidFill>
              </a:endParaRPr>
            </a:p>
          </p:txBody>
        </p:sp>
      </p:grpSp>
      <p:sp>
        <p:nvSpPr>
          <p:cNvPr id="423" name="Google Shape;423;p49"/>
          <p:cNvSpPr txBox="1"/>
          <p:nvPr/>
        </p:nvSpPr>
        <p:spPr>
          <a:xfrm>
            <a:off x="4506175" y="3825225"/>
            <a:ext cx="1137000" cy="519300"/>
          </a:xfrm>
          <a:prstGeom prst="rect">
            <a:avLst/>
          </a:prstGeom>
          <a:noFill/>
          <a:ln>
            <a:noFill/>
          </a:ln>
        </p:spPr>
        <p:txBody>
          <a:bodyPr spcFirstLastPara="1" wrap="square" lIns="91425" tIns="91425" rIns="91425" bIns="91425" anchor="t" anchorCtr="0">
            <a:noAutofit/>
          </a:bodyPr>
          <a:lstStyle/>
          <a:p>
            <a:pPr>
              <a:lnSpc>
                <a:spcPct val="115000"/>
              </a:lnSpc>
              <a:spcAft>
                <a:spcPts val="1600"/>
              </a:spcAft>
            </a:pPr>
            <a:r>
              <a:rPr lang="en" sz="2000" b="1">
                <a:solidFill>
                  <a:srgbClr val="414141"/>
                </a:solidFill>
                <a:latin typeface="Roboto"/>
                <a:ea typeface="Roboto"/>
                <a:cs typeface="Roboto"/>
                <a:sym typeface="Roboto"/>
              </a:rPr>
              <a:t>...</a:t>
            </a:r>
            <a:endParaRPr sz="2000" b="1"/>
          </a:p>
        </p:txBody>
      </p:sp>
      <p:pic>
        <p:nvPicPr>
          <p:cNvPr id="40" name="Picture 3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35890" y="199819"/>
            <a:ext cx="1307960" cy="486000"/>
          </a:xfrm>
          <a:prstGeom prst="rect">
            <a:avLst/>
          </a:prstGeom>
        </p:spPr>
      </p:pic>
      <p:pic>
        <p:nvPicPr>
          <p:cNvPr id="41" name="Ábra 7">
            <a:extLst>
              <a:ext uri="{FF2B5EF4-FFF2-40B4-BE49-F238E27FC236}">
                <a16:creationId xmlns:a16="http://schemas.microsoft.com/office/drawing/2014/main" xmlns="" id="{B180A36C-BC6B-4596-BEBC-0BCB33830A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7741544" y="343722"/>
            <a:ext cx="1006301" cy="19819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ép 9">
            <a:extLst>
              <a:ext uri="{FF2B5EF4-FFF2-40B4-BE49-F238E27FC236}">
                <a16:creationId xmlns:a16="http://schemas.microsoft.com/office/drawing/2014/main" xmlns="" id="{6C516BF3-89E3-4783-8E49-AD790C07F738}"/>
              </a:ext>
            </a:extLst>
          </p:cNvPr>
          <p:cNvPicPr>
            <a:picLocks noChangeAspect="1"/>
          </p:cNvPicPr>
          <p:nvPr/>
        </p:nvPicPr>
        <p:blipFill>
          <a:blip r:embed="rId2"/>
          <a:stretch>
            <a:fillRect/>
          </a:stretch>
        </p:blipFill>
        <p:spPr>
          <a:xfrm>
            <a:off x="6856251" y="516846"/>
            <a:ext cx="1493548" cy="1004328"/>
          </a:xfrm>
          <a:prstGeom prst="rect">
            <a:avLst/>
          </a:prstGeom>
        </p:spPr>
      </p:pic>
      <p:pic>
        <p:nvPicPr>
          <p:cNvPr id="14" name="Kép 13">
            <a:extLst>
              <a:ext uri="{FF2B5EF4-FFF2-40B4-BE49-F238E27FC236}">
                <a16:creationId xmlns:a16="http://schemas.microsoft.com/office/drawing/2014/main" xmlns="" id="{2FB74FFF-8CEC-4975-B663-1B5F77827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7" y="1708557"/>
            <a:ext cx="9154567" cy="5149443"/>
          </a:xfrm>
          <a:prstGeom prst="rect">
            <a:avLst/>
          </a:prstGeom>
        </p:spPr>
      </p:pic>
      <p:sp>
        <p:nvSpPr>
          <p:cNvPr id="4" name="Téglalap 3">
            <a:extLst>
              <a:ext uri="{FF2B5EF4-FFF2-40B4-BE49-F238E27FC236}">
                <a16:creationId xmlns:a16="http://schemas.microsoft.com/office/drawing/2014/main" xmlns="" id="{545FF801-EDF6-4976-8849-9FADA1A99D05}"/>
              </a:ext>
            </a:extLst>
          </p:cNvPr>
          <p:cNvSpPr/>
          <p:nvPr/>
        </p:nvSpPr>
        <p:spPr>
          <a:xfrm>
            <a:off x="-10567" y="-9444"/>
            <a:ext cx="9154566" cy="6867444"/>
          </a:xfrm>
          <a:prstGeom prst="rect">
            <a:avLst/>
          </a:prstGeom>
          <a:gradFill flip="none" rotWithShape="1">
            <a:gsLst>
              <a:gs pos="39000">
                <a:schemeClr val="tx2">
                  <a:alpha val="70000"/>
                </a:schemeClr>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8" name="Egyenes összekötő 17">
            <a:extLst>
              <a:ext uri="{FF2B5EF4-FFF2-40B4-BE49-F238E27FC236}">
                <a16:creationId xmlns:a16="http://schemas.microsoft.com/office/drawing/2014/main" xmlns="" id="{06A82865-3C13-4E41-BBEC-872C885C27D6}"/>
              </a:ext>
            </a:extLst>
          </p:cNvPr>
          <p:cNvCxnSpPr>
            <a:cxnSpLocks/>
          </p:cNvCxnSpPr>
          <p:nvPr/>
        </p:nvCxnSpPr>
        <p:spPr>
          <a:xfrm flipH="1">
            <a:off x="2200768" y="2496105"/>
            <a:ext cx="46554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Egyenes összekötő 18">
            <a:extLst>
              <a:ext uri="{FF2B5EF4-FFF2-40B4-BE49-F238E27FC236}">
                <a16:creationId xmlns:a16="http://schemas.microsoft.com/office/drawing/2014/main" xmlns="" id="{D6669757-D18A-4F4E-9E4E-8453D7BC3ECD}"/>
              </a:ext>
            </a:extLst>
          </p:cNvPr>
          <p:cNvCxnSpPr>
            <a:cxnSpLocks/>
          </p:cNvCxnSpPr>
          <p:nvPr/>
        </p:nvCxnSpPr>
        <p:spPr>
          <a:xfrm flipH="1">
            <a:off x="2200768" y="4112880"/>
            <a:ext cx="46554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Tartalom helye 19">
            <a:extLst>
              <a:ext uri="{FF2B5EF4-FFF2-40B4-BE49-F238E27FC236}">
                <a16:creationId xmlns:a16="http://schemas.microsoft.com/office/drawing/2014/main" xmlns="" id="{03B660D3-5644-4180-90D1-C882892892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732785" y="4954691"/>
            <a:ext cx="1668067" cy="654724"/>
          </a:xfrm>
          <a:prstGeom prst="rect">
            <a:avLst/>
          </a:prstGeom>
        </p:spPr>
      </p:pic>
      <p:sp>
        <p:nvSpPr>
          <p:cNvPr id="17" name="Cím 1">
            <a:extLst>
              <a:ext uri="{FF2B5EF4-FFF2-40B4-BE49-F238E27FC236}">
                <a16:creationId xmlns:a16="http://schemas.microsoft.com/office/drawing/2014/main" xmlns="" id="{25299822-4458-40B5-A14E-FCFB9E98BAE8}"/>
              </a:ext>
            </a:extLst>
          </p:cNvPr>
          <p:cNvSpPr txBox="1">
            <a:spLocks/>
          </p:cNvSpPr>
          <p:nvPr/>
        </p:nvSpPr>
        <p:spPr>
          <a:xfrm>
            <a:off x="1325176" y="2992747"/>
            <a:ext cx="6493647" cy="1325563"/>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4000" b="1" dirty="0" smtClean="0">
                <a:solidFill>
                  <a:schemeClr val="bg1"/>
                </a:solidFill>
              </a:rPr>
              <a:t>Köszönöm </a:t>
            </a:r>
            <a:r>
              <a:rPr lang="hu-HU" sz="4000" b="1" dirty="0">
                <a:solidFill>
                  <a:schemeClr val="bg1"/>
                </a:solidFill>
              </a:rPr>
              <a:t>a figyelmet!</a:t>
            </a:r>
          </a:p>
        </p:txBody>
      </p:sp>
      <p:pic>
        <p:nvPicPr>
          <p:cNvPr id="21" name="Kép 20">
            <a:extLst>
              <a:ext uri="{FF2B5EF4-FFF2-40B4-BE49-F238E27FC236}">
                <a16:creationId xmlns:a16="http://schemas.microsoft.com/office/drawing/2014/main" xmlns="" id="{B4660297-8DFF-4627-BDE2-03674A9D9294}"/>
              </a:ext>
            </a:extLst>
          </p:cNvPr>
          <p:cNvPicPr>
            <a:picLocks noChangeAspect="1"/>
          </p:cNvPicPr>
          <p:nvPr/>
        </p:nvPicPr>
        <p:blipFill>
          <a:blip r:embed="rId2"/>
          <a:stretch>
            <a:fillRect/>
          </a:stretch>
        </p:blipFill>
        <p:spPr>
          <a:xfrm>
            <a:off x="6903678" y="1206393"/>
            <a:ext cx="1493548" cy="1004328"/>
          </a:xfrm>
          <a:prstGeom prst="rect">
            <a:avLst/>
          </a:prstGeom>
        </p:spPr>
      </p:pic>
      <p:pic>
        <p:nvPicPr>
          <p:cNvPr id="23" name="Kép 22">
            <a:extLst>
              <a:ext uri="{FF2B5EF4-FFF2-40B4-BE49-F238E27FC236}">
                <a16:creationId xmlns:a16="http://schemas.microsoft.com/office/drawing/2014/main" xmlns="" id="{96A7BA50-A931-4D32-A07B-527176DD854B}"/>
              </a:ext>
            </a:extLst>
          </p:cNvPr>
          <p:cNvPicPr>
            <a:picLocks noChangeAspect="1"/>
          </p:cNvPicPr>
          <p:nvPr/>
        </p:nvPicPr>
        <p:blipFill>
          <a:blip r:embed="rId6"/>
          <a:stretch>
            <a:fillRect/>
          </a:stretch>
        </p:blipFill>
        <p:spPr>
          <a:xfrm>
            <a:off x="1157227" y="4409940"/>
            <a:ext cx="690667" cy="350849"/>
          </a:xfrm>
          <a:prstGeom prst="rect">
            <a:avLst/>
          </a:prstGeom>
        </p:spPr>
      </p:pic>
    </p:spTree>
    <p:extLst>
      <p:ext uri="{BB962C8B-B14F-4D97-AF65-F5344CB8AC3E}">
        <p14:creationId xmlns:p14="http://schemas.microsoft.com/office/powerpoint/2010/main" val="432963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ép 9">
            <a:extLst>
              <a:ext uri="{FF2B5EF4-FFF2-40B4-BE49-F238E27FC236}">
                <a16:creationId xmlns:a16="http://schemas.microsoft.com/office/drawing/2014/main" xmlns="" id="{6C516BF3-89E3-4783-8E49-AD790C07F738}"/>
              </a:ext>
            </a:extLst>
          </p:cNvPr>
          <p:cNvPicPr>
            <a:picLocks noChangeAspect="1"/>
          </p:cNvPicPr>
          <p:nvPr/>
        </p:nvPicPr>
        <p:blipFill>
          <a:blip r:embed="rId3"/>
          <a:stretch>
            <a:fillRect/>
          </a:stretch>
        </p:blipFill>
        <p:spPr>
          <a:xfrm>
            <a:off x="6856251" y="516846"/>
            <a:ext cx="1493548" cy="1004328"/>
          </a:xfrm>
          <a:prstGeom prst="rect">
            <a:avLst/>
          </a:prstGeom>
        </p:spPr>
      </p:pic>
      <p:pic>
        <p:nvPicPr>
          <p:cNvPr id="14" name="Kép 13">
            <a:extLst>
              <a:ext uri="{FF2B5EF4-FFF2-40B4-BE49-F238E27FC236}">
                <a16:creationId xmlns:a16="http://schemas.microsoft.com/office/drawing/2014/main" xmlns="" id="{2FB74FFF-8CEC-4975-B663-1B5F778276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7" y="1708557"/>
            <a:ext cx="9154567" cy="5149443"/>
          </a:xfrm>
          <a:prstGeom prst="rect">
            <a:avLst/>
          </a:prstGeom>
        </p:spPr>
      </p:pic>
      <p:sp>
        <p:nvSpPr>
          <p:cNvPr id="4" name="Téglalap 3">
            <a:extLst>
              <a:ext uri="{FF2B5EF4-FFF2-40B4-BE49-F238E27FC236}">
                <a16:creationId xmlns:a16="http://schemas.microsoft.com/office/drawing/2014/main" xmlns="" id="{545FF801-EDF6-4976-8849-9FADA1A99D05}"/>
              </a:ext>
            </a:extLst>
          </p:cNvPr>
          <p:cNvSpPr/>
          <p:nvPr/>
        </p:nvSpPr>
        <p:spPr>
          <a:xfrm>
            <a:off x="-10567" y="-9444"/>
            <a:ext cx="9154566" cy="6867444"/>
          </a:xfrm>
          <a:prstGeom prst="rect">
            <a:avLst/>
          </a:prstGeom>
          <a:gradFill flip="none" rotWithShape="1">
            <a:gsLst>
              <a:gs pos="39000">
                <a:schemeClr val="tx2">
                  <a:alpha val="70000"/>
                </a:schemeClr>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Cím 1">
            <a:extLst>
              <a:ext uri="{FF2B5EF4-FFF2-40B4-BE49-F238E27FC236}">
                <a16:creationId xmlns:a16="http://schemas.microsoft.com/office/drawing/2014/main" xmlns="" id="{B5956151-93BD-4913-B62A-8E9B918A1915}"/>
              </a:ext>
            </a:extLst>
          </p:cNvPr>
          <p:cNvSpPr txBox="1">
            <a:spLocks/>
          </p:cNvSpPr>
          <p:nvPr/>
        </p:nvSpPr>
        <p:spPr>
          <a:xfrm>
            <a:off x="-10567" y="2954462"/>
            <a:ext cx="9154566" cy="103743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chemeClr val="bg1"/>
                </a:solidFill>
              </a:rPr>
              <a:t>Minden </a:t>
            </a:r>
            <a:r>
              <a:rPr lang="en-US" sz="4800" b="1" dirty="0">
                <a:solidFill>
                  <a:srgbClr val="FF0000"/>
                </a:solidFill>
              </a:rPr>
              <a:t>?</a:t>
            </a:r>
            <a:r>
              <a:rPr lang="en-US" sz="4800" b="1" dirty="0">
                <a:solidFill>
                  <a:schemeClr val="bg1"/>
                </a:solidFill>
              </a:rPr>
              <a:t> AB </a:t>
            </a:r>
            <a:r>
              <a:rPr lang="en-US" sz="4800" b="1" dirty="0" err="1">
                <a:solidFill>
                  <a:schemeClr val="bg1"/>
                </a:solidFill>
              </a:rPr>
              <a:t>tesztből</a:t>
            </a:r>
            <a:r>
              <a:rPr lang="en-US" sz="4800" b="1" dirty="0">
                <a:solidFill>
                  <a:schemeClr val="bg1"/>
                </a:solidFill>
              </a:rPr>
              <a:t> 1 </a:t>
            </a:r>
            <a:r>
              <a:rPr lang="en-US" sz="4800" b="1" dirty="0" err="1">
                <a:solidFill>
                  <a:schemeClr val="bg1"/>
                </a:solidFill>
              </a:rPr>
              <a:t>nyerő</a:t>
            </a:r>
            <a:endParaRPr lang="en-US" sz="4800" b="1" dirty="0">
              <a:solidFill>
                <a:schemeClr val="bg1"/>
              </a:solidFill>
            </a:endParaRPr>
          </a:p>
        </p:txBody>
      </p:sp>
      <p:cxnSp>
        <p:nvCxnSpPr>
          <p:cNvPr id="18" name="Egyenes összekötő 17">
            <a:extLst>
              <a:ext uri="{FF2B5EF4-FFF2-40B4-BE49-F238E27FC236}">
                <a16:creationId xmlns:a16="http://schemas.microsoft.com/office/drawing/2014/main" xmlns="" id="{06A82865-3C13-4E41-BBEC-872C885C27D6}"/>
              </a:ext>
            </a:extLst>
          </p:cNvPr>
          <p:cNvCxnSpPr>
            <a:cxnSpLocks/>
          </p:cNvCxnSpPr>
          <p:nvPr/>
        </p:nvCxnSpPr>
        <p:spPr>
          <a:xfrm flipH="1">
            <a:off x="2200768" y="2496105"/>
            <a:ext cx="46554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Egyenes összekötő 18">
            <a:extLst>
              <a:ext uri="{FF2B5EF4-FFF2-40B4-BE49-F238E27FC236}">
                <a16:creationId xmlns:a16="http://schemas.microsoft.com/office/drawing/2014/main" xmlns="" id="{D6669757-D18A-4F4E-9E4E-8453D7BC3ECD}"/>
              </a:ext>
            </a:extLst>
          </p:cNvPr>
          <p:cNvCxnSpPr>
            <a:cxnSpLocks/>
          </p:cNvCxnSpPr>
          <p:nvPr/>
        </p:nvCxnSpPr>
        <p:spPr>
          <a:xfrm flipH="1">
            <a:off x="2200768" y="4112880"/>
            <a:ext cx="46554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Ábra 19">
            <a:extLst>
              <a:ext uri="{FF2B5EF4-FFF2-40B4-BE49-F238E27FC236}">
                <a16:creationId xmlns:a16="http://schemas.microsoft.com/office/drawing/2014/main" xmlns="" id="{32B0D596-56BB-498D-B67E-D9E820B05D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741544" y="343722"/>
            <a:ext cx="1006301" cy="198195"/>
          </a:xfrm>
          <a:prstGeom prst="rect">
            <a:avLst/>
          </a:prstGeom>
        </p:spPr>
      </p:pic>
    </p:spTree>
    <p:extLst>
      <p:ext uri="{BB962C8B-B14F-4D97-AF65-F5344CB8AC3E}">
        <p14:creationId xmlns:p14="http://schemas.microsoft.com/office/powerpoint/2010/main" val="738739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ép 9">
            <a:extLst>
              <a:ext uri="{FF2B5EF4-FFF2-40B4-BE49-F238E27FC236}">
                <a16:creationId xmlns:a16="http://schemas.microsoft.com/office/drawing/2014/main" xmlns="" id="{6C516BF3-89E3-4783-8E49-AD790C07F738}"/>
              </a:ext>
            </a:extLst>
          </p:cNvPr>
          <p:cNvPicPr>
            <a:picLocks noChangeAspect="1"/>
          </p:cNvPicPr>
          <p:nvPr/>
        </p:nvPicPr>
        <p:blipFill>
          <a:blip r:embed="rId3"/>
          <a:stretch>
            <a:fillRect/>
          </a:stretch>
        </p:blipFill>
        <p:spPr>
          <a:xfrm>
            <a:off x="6856251" y="516846"/>
            <a:ext cx="1493548" cy="1004328"/>
          </a:xfrm>
          <a:prstGeom prst="rect">
            <a:avLst/>
          </a:prstGeom>
        </p:spPr>
      </p:pic>
      <p:pic>
        <p:nvPicPr>
          <p:cNvPr id="14" name="Kép 13">
            <a:extLst>
              <a:ext uri="{FF2B5EF4-FFF2-40B4-BE49-F238E27FC236}">
                <a16:creationId xmlns:a16="http://schemas.microsoft.com/office/drawing/2014/main" xmlns="" id="{2FB74FFF-8CEC-4975-B663-1B5F778276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7" y="1708557"/>
            <a:ext cx="9154567" cy="5149443"/>
          </a:xfrm>
          <a:prstGeom prst="rect">
            <a:avLst/>
          </a:prstGeom>
        </p:spPr>
      </p:pic>
      <p:sp>
        <p:nvSpPr>
          <p:cNvPr id="4" name="Téglalap 3">
            <a:extLst>
              <a:ext uri="{FF2B5EF4-FFF2-40B4-BE49-F238E27FC236}">
                <a16:creationId xmlns:a16="http://schemas.microsoft.com/office/drawing/2014/main" xmlns="" id="{545FF801-EDF6-4976-8849-9FADA1A99D05}"/>
              </a:ext>
            </a:extLst>
          </p:cNvPr>
          <p:cNvSpPr/>
          <p:nvPr/>
        </p:nvSpPr>
        <p:spPr>
          <a:xfrm>
            <a:off x="-10567" y="-9444"/>
            <a:ext cx="9154566" cy="6867444"/>
          </a:xfrm>
          <a:prstGeom prst="rect">
            <a:avLst/>
          </a:prstGeom>
          <a:gradFill flip="none" rotWithShape="1">
            <a:gsLst>
              <a:gs pos="39000">
                <a:schemeClr val="tx2">
                  <a:alpha val="70000"/>
                </a:schemeClr>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Cím 1">
            <a:extLst>
              <a:ext uri="{FF2B5EF4-FFF2-40B4-BE49-F238E27FC236}">
                <a16:creationId xmlns:a16="http://schemas.microsoft.com/office/drawing/2014/main" xmlns="" id="{B5956151-93BD-4913-B62A-8E9B918A1915}"/>
              </a:ext>
            </a:extLst>
          </p:cNvPr>
          <p:cNvSpPr txBox="1">
            <a:spLocks/>
          </p:cNvSpPr>
          <p:nvPr/>
        </p:nvSpPr>
        <p:spPr>
          <a:xfrm>
            <a:off x="-10567" y="2954462"/>
            <a:ext cx="9154566" cy="103743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chemeClr val="bg1"/>
                </a:solidFill>
              </a:rPr>
              <a:t>Minden </a:t>
            </a:r>
            <a:r>
              <a:rPr lang="en-US" sz="4800" b="1" dirty="0" smtClean="0">
                <a:solidFill>
                  <a:srgbClr val="FF0000"/>
                </a:solidFill>
              </a:rPr>
              <a:t>7</a:t>
            </a:r>
            <a:r>
              <a:rPr lang="en-US" sz="4800" b="1" dirty="0" smtClean="0">
                <a:solidFill>
                  <a:schemeClr val="bg1"/>
                </a:solidFill>
              </a:rPr>
              <a:t> </a:t>
            </a:r>
            <a:r>
              <a:rPr lang="en-US" sz="4800" b="1" dirty="0">
                <a:solidFill>
                  <a:schemeClr val="bg1"/>
                </a:solidFill>
              </a:rPr>
              <a:t>AB </a:t>
            </a:r>
            <a:r>
              <a:rPr lang="en-US" sz="4800" b="1" dirty="0" err="1">
                <a:solidFill>
                  <a:schemeClr val="bg1"/>
                </a:solidFill>
              </a:rPr>
              <a:t>tesztből</a:t>
            </a:r>
            <a:r>
              <a:rPr lang="en-US" sz="4800" b="1" dirty="0">
                <a:solidFill>
                  <a:schemeClr val="bg1"/>
                </a:solidFill>
              </a:rPr>
              <a:t> 1 </a:t>
            </a:r>
            <a:r>
              <a:rPr lang="en-US" sz="4800" b="1" dirty="0" err="1">
                <a:solidFill>
                  <a:schemeClr val="bg1"/>
                </a:solidFill>
              </a:rPr>
              <a:t>nyerő</a:t>
            </a:r>
            <a:endParaRPr lang="en-US" sz="4800" b="1" dirty="0">
              <a:solidFill>
                <a:schemeClr val="bg1"/>
              </a:solidFill>
            </a:endParaRPr>
          </a:p>
        </p:txBody>
      </p:sp>
      <p:cxnSp>
        <p:nvCxnSpPr>
          <p:cNvPr id="18" name="Egyenes összekötő 17">
            <a:extLst>
              <a:ext uri="{FF2B5EF4-FFF2-40B4-BE49-F238E27FC236}">
                <a16:creationId xmlns:a16="http://schemas.microsoft.com/office/drawing/2014/main" xmlns="" id="{06A82865-3C13-4E41-BBEC-872C885C27D6}"/>
              </a:ext>
            </a:extLst>
          </p:cNvPr>
          <p:cNvCxnSpPr>
            <a:cxnSpLocks/>
          </p:cNvCxnSpPr>
          <p:nvPr/>
        </p:nvCxnSpPr>
        <p:spPr>
          <a:xfrm flipH="1">
            <a:off x="2200768" y="2496105"/>
            <a:ext cx="46554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Egyenes összekötő 18">
            <a:extLst>
              <a:ext uri="{FF2B5EF4-FFF2-40B4-BE49-F238E27FC236}">
                <a16:creationId xmlns:a16="http://schemas.microsoft.com/office/drawing/2014/main" xmlns="" id="{D6669757-D18A-4F4E-9E4E-8453D7BC3ECD}"/>
              </a:ext>
            </a:extLst>
          </p:cNvPr>
          <p:cNvCxnSpPr>
            <a:cxnSpLocks/>
          </p:cNvCxnSpPr>
          <p:nvPr/>
        </p:nvCxnSpPr>
        <p:spPr>
          <a:xfrm flipH="1">
            <a:off x="2200768" y="4112880"/>
            <a:ext cx="46554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Ábra 19">
            <a:extLst>
              <a:ext uri="{FF2B5EF4-FFF2-40B4-BE49-F238E27FC236}">
                <a16:creationId xmlns:a16="http://schemas.microsoft.com/office/drawing/2014/main" xmlns="" id="{32B0D596-56BB-498D-B67E-D9E820B05D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741544" y="343722"/>
            <a:ext cx="1006301" cy="198195"/>
          </a:xfrm>
          <a:prstGeom prst="rect">
            <a:avLst/>
          </a:prstGeom>
        </p:spPr>
      </p:pic>
    </p:spTree>
    <p:extLst>
      <p:ext uri="{BB962C8B-B14F-4D97-AF65-F5344CB8AC3E}">
        <p14:creationId xmlns:p14="http://schemas.microsoft.com/office/powerpoint/2010/main" val="1979024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ép 9">
            <a:extLst>
              <a:ext uri="{FF2B5EF4-FFF2-40B4-BE49-F238E27FC236}">
                <a16:creationId xmlns:a16="http://schemas.microsoft.com/office/drawing/2014/main" xmlns="" id="{6C516BF3-89E3-4783-8E49-AD790C07F738}"/>
              </a:ext>
            </a:extLst>
          </p:cNvPr>
          <p:cNvPicPr>
            <a:picLocks noChangeAspect="1"/>
          </p:cNvPicPr>
          <p:nvPr/>
        </p:nvPicPr>
        <p:blipFill>
          <a:blip r:embed="rId3"/>
          <a:stretch>
            <a:fillRect/>
          </a:stretch>
        </p:blipFill>
        <p:spPr>
          <a:xfrm>
            <a:off x="6856251" y="516846"/>
            <a:ext cx="1493548" cy="1004328"/>
          </a:xfrm>
          <a:prstGeom prst="rect">
            <a:avLst/>
          </a:prstGeom>
        </p:spPr>
      </p:pic>
      <p:pic>
        <p:nvPicPr>
          <p:cNvPr id="14" name="Kép 13">
            <a:extLst>
              <a:ext uri="{FF2B5EF4-FFF2-40B4-BE49-F238E27FC236}">
                <a16:creationId xmlns:a16="http://schemas.microsoft.com/office/drawing/2014/main" xmlns="" id="{2FB74FFF-8CEC-4975-B663-1B5F778276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7" y="1708557"/>
            <a:ext cx="9154567" cy="5149443"/>
          </a:xfrm>
          <a:prstGeom prst="rect">
            <a:avLst/>
          </a:prstGeom>
        </p:spPr>
      </p:pic>
      <p:sp>
        <p:nvSpPr>
          <p:cNvPr id="17" name="Téglalap 16">
            <a:extLst>
              <a:ext uri="{FF2B5EF4-FFF2-40B4-BE49-F238E27FC236}">
                <a16:creationId xmlns:a16="http://schemas.microsoft.com/office/drawing/2014/main" xmlns="" id="{C4470613-8F23-4B37-AE60-75B9484D931E}"/>
              </a:ext>
            </a:extLst>
          </p:cNvPr>
          <p:cNvSpPr/>
          <p:nvPr/>
        </p:nvSpPr>
        <p:spPr>
          <a:xfrm>
            <a:off x="-10567" y="0"/>
            <a:ext cx="9165133" cy="6858000"/>
          </a:xfrm>
          <a:prstGeom prst="rect">
            <a:avLst/>
          </a:prstGeom>
          <a:gradFill flip="none" rotWithShape="1">
            <a:gsLst>
              <a:gs pos="39000">
                <a:schemeClr val="accent6">
                  <a:alpha val="85000"/>
                </a:schemeClr>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Cím 1">
            <a:extLst>
              <a:ext uri="{FF2B5EF4-FFF2-40B4-BE49-F238E27FC236}">
                <a16:creationId xmlns:a16="http://schemas.microsoft.com/office/drawing/2014/main" xmlns="" id="{B5956151-93BD-4913-B62A-8E9B918A1915}"/>
              </a:ext>
            </a:extLst>
          </p:cNvPr>
          <p:cNvSpPr txBox="1">
            <a:spLocks/>
          </p:cNvSpPr>
          <p:nvPr/>
        </p:nvSpPr>
        <p:spPr>
          <a:xfrm>
            <a:off x="-10567" y="2954462"/>
            <a:ext cx="9154567" cy="103743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4800" b="1" dirty="0" smtClean="0">
                <a:solidFill>
                  <a:schemeClr val="bg1"/>
                </a:solidFill>
              </a:rPr>
              <a:t>Homepage is </a:t>
            </a:r>
            <a:r>
              <a:rPr lang="hu-HU" sz="4800" b="1" dirty="0" err="1" smtClean="0">
                <a:solidFill>
                  <a:schemeClr val="bg1"/>
                </a:solidFill>
              </a:rPr>
              <a:t>dead</a:t>
            </a:r>
            <a:endParaRPr lang="hu-HU" sz="4800" b="1" dirty="0">
              <a:solidFill>
                <a:schemeClr val="bg1"/>
              </a:solidFill>
            </a:endParaRPr>
          </a:p>
        </p:txBody>
      </p:sp>
      <p:cxnSp>
        <p:nvCxnSpPr>
          <p:cNvPr id="18" name="Egyenes összekötő 17">
            <a:extLst>
              <a:ext uri="{FF2B5EF4-FFF2-40B4-BE49-F238E27FC236}">
                <a16:creationId xmlns:a16="http://schemas.microsoft.com/office/drawing/2014/main" xmlns="" id="{06A82865-3C13-4E41-BBEC-872C885C27D6}"/>
              </a:ext>
            </a:extLst>
          </p:cNvPr>
          <p:cNvCxnSpPr>
            <a:cxnSpLocks/>
          </p:cNvCxnSpPr>
          <p:nvPr/>
        </p:nvCxnSpPr>
        <p:spPr>
          <a:xfrm flipH="1">
            <a:off x="2200768" y="2496105"/>
            <a:ext cx="46554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Egyenes összekötő 18">
            <a:extLst>
              <a:ext uri="{FF2B5EF4-FFF2-40B4-BE49-F238E27FC236}">
                <a16:creationId xmlns:a16="http://schemas.microsoft.com/office/drawing/2014/main" xmlns="" id="{D6669757-D18A-4F4E-9E4E-8453D7BC3ECD}"/>
              </a:ext>
            </a:extLst>
          </p:cNvPr>
          <p:cNvCxnSpPr>
            <a:cxnSpLocks/>
          </p:cNvCxnSpPr>
          <p:nvPr/>
        </p:nvCxnSpPr>
        <p:spPr>
          <a:xfrm flipH="1">
            <a:off x="2200768" y="4112880"/>
            <a:ext cx="46554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Ábra 12">
            <a:extLst>
              <a:ext uri="{FF2B5EF4-FFF2-40B4-BE49-F238E27FC236}">
                <a16:creationId xmlns:a16="http://schemas.microsoft.com/office/drawing/2014/main" xmlns="" id="{97EBEA1E-61D5-427A-B052-1C16057670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741544" y="343722"/>
            <a:ext cx="1006301" cy="198195"/>
          </a:xfrm>
          <a:prstGeom prst="rect">
            <a:avLst/>
          </a:prstGeom>
        </p:spPr>
      </p:pic>
    </p:spTree>
    <p:extLst>
      <p:ext uri="{BB962C8B-B14F-4D97-AF65-F5344CB8AC3E}">
        <p14:creationId xmlns:p14="http://schemas.microsoft.com/office/powerpoint/2010/main" val="448075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41"/>
          <p:cNvSpPr txBox="1">
            <a:spLocks noGrp="1"/>
          </p:cNvSpPr>
          <p:nvPr>
            <p:ph type="title"/>
          </p:nvPr>
        </p:nvSpPr>
        <p:spPr>
          <a:xfrm>
            <a:off x="311700" y="706096"/>
            <a:ext cx="2808000" cy="755700"/>
          </a:xfrm>
          <a:prstGeom prst="rect">
            <a:avLst/>
          </a:prstGeom>
        </p:spPr>
        <p:txBody>
          <a:bodyPr spcFirstLastPara="1" vert="horz" wrap="square" lIns="91425" tIns="91425" rIns="91425" bIns="91425" rtlCol="0" anchor="b" anchorCtr="0">
            <a:noAutofit/>
          </a:bodyPr>
          <a:lstStyle/>
          <a:p>
            <a:r>
              <a:rPr lang="en" sz="2800" dirty="0" err="1">
                <a:solidFill>
                  <a:schemeClr val="tx2"/>
                </a:solidFill>
              </a:rPr>
              <a:t>Mit</a:t>
            </a:r>
            <a:r>
              <a:rPr lang="en" sz="2800" dirty="0">
                <a:solidFill>
                  <a:schemeClr val="tx2"/>
                </a:solidFill>
              </a:rPr>
              <a:t> </a:t>
            </a:r>
            <a:r>
              <a:rPr lang="en" sz="2800" dirty="0" err="1">
                <a:solidFill>
                  <a:schemeClr val="tx2"/>
                </a:solidFill>
              </a:rPr>
              <a:t>teszteljünk</a:t>
            </a:r>
            <a:r>
              <a:rPr lang="en" sz="2800" dirty="0">
                <a:solidFill>
                  <a:schemeClr val="tx2"/>
                </a:solidFill>
              </a:rPr>
              <a:t>?</a:t>
            </a:r>
            <a:endParaRPr sz="2800" dirty="0">
              <a:solidFill>
                <a:schemeClr val="tx2"/>
              </a:solidFill>
            </a:endParaRPr>
          </a:p>
        </p:txBody>
      </p:sp>
      <p:sp>
        <p:nvSpPr>
          <p:cNvPr id="195" name="Google Shape;195;p41"/>
          <p:cNvSpPr txBox="1">
            <a:spLocks noGrp="1"/>
          </p:cNvSpPr>
          <p:nvPr>
            <p:ph type="body" idx="1"/>
          </p:nvPr>
        </p:nvSpPr>
        <p:spPr>
          <a:xfrm>
            <a:off x="311700" y="2251425"/>
            <a:ext cx="2735336" cy="3383100"/>
          </a:xfrm>
          <a:prstGeom prst="rect">
            <a:avLst/>
          </a:prstGeom>
        </p:spPr>
        <p:txBody>
          <a:bodyPr spcFirstLastPara="1" vert="horz" wrap="square" lIns="91425" tIns="91425" rIns="91425" bIns="91425" rtlCol="0" anchor="t" anchorCtr="0">
            <a:noAutofit/>
          </a:bodyPr>
          <a:lstStyle/>
          <a:p>
            <a:pPr marL="0" indent="0">
              <a:spcAft>
                <a:spcPts val="1600"/>
              </a:spcAft>
              <a:buNone/>
            </a:pPr>
            <a:r>
              <a:rPr lang="en" sz="1400" b="1" dirty="0"/>
              <a:t>Call-To-Actions</a:t>
            </a:r>
            <a:r>
              <a:rPr lang="en" sz="1400" dirty="0"/>
              <a:t> – </a:t>
            </a:r>
            <a:r>
              <a:rPr lang="en" sz="1400" dirty="0" err="1"/>
              <a:t>elhelyezés</a:t>
            </a:r>
            <a:r>
              <a:rPr lang="en" sz="1400" dirty="0"/>
              <a:t>, </a:t>
            </a:r>
            <a:r>
              <a:rPr lang="en" sz="1400" dirty="0" err="1"/>
              <a:t>szöveg</a:t>
            </a:r>
            <a:r>
              <a:rPr lang="en" sz="1400" dirty="0"/>
              <a:t>, </a:t>
            </a:r>
            <a:r>
              <a:rPr lang="en" sz="1400" dirty="0" err="1"/>
              <a:t>méret</a:t>
            </a:r>
            <a:r>
              <a:rPr lang="en" sz="1400" dirty="0"/>
              <a:t/>
            </a:r>
            <a:br>
              <a:rPr lang="en" sz="1400" dirty="0"/>
            </a:br>
            <a:r>
              <a:rPr lang="en" sz="1400" b="1" dirty="0"/>
              <a:t>Copywriting</a:t>
            </a:r>
            <a:r>
              <a:rPr lang="en" sz="1400" dirty="0"/>
              <a:t> – Value propositions, </a:t>
            </a:r>
            <a:r>
              <a:rPr lang="en" sz="1400" dirty="0" err="1"/>
              <a:t>termékleírás</a:t>
            </a:r>
            <a:r>
              <a:rPr lang="en" sz="1400" dirty="0"/>
              <a:t/>
            </a:r>
            <a:br>
              <a:rPr lang="en" sz="1400" dirty="0"/>
            </a:br>
            <a:r>
              <a:rPr lang="en" sz="1400" b="1" dirty="0" err="1"/>
              <a:t>Űrlapok</a:t>
            </a:r>
            <a:r>
              <a:rPr lang="en" sz="1400" dirty="0"/>
              <a:t> – </a:t>
            </a:r>
            <a:r>
              <a:rPr lang="en" sz="1400" dirty="0" err="1"/>
              <a:t>hossz</a:t>
            </a:r>
            <a:r>
              <a:rPr lang="en" sz="1400" dirty="0"/>
              <a:t>, </a:t>
            </a:r>
            <a:r>
              <a:rPr lang="en" sz="1400" dirty="0" err="1"/>
              <a:t>mező</a:t>
            </a:r>
            <a:r>
              <a:rPr lang="en" sz="1400" dirty="0"/>
              <a:t> </a:t>
            </a:r>
            <a:r>
              <a:rPr lang="en" sz="1400" dirty="0" err="1"/>
              <a:t>típus</a:t>
            </a:r>
            <a:r>
              <a:rPr lang="en" sz="1400" dirty="0"/>
              <a:t>, </a:t>
            </a:r>
            <a:r>
              <a:rPr lang="en" sz="1400" dirty="0" err="1"/>
              <a:t>szöveg</a:t>
            </a:r>
            <a:r>
              <a:rPr lang="en" sz="1400" dirty="0"/>
              <a:t/>
            </a:r>
            <a:br>
              <a:rPr lang="en" sz="1400" dirty="0"/>
            </a:br>
            <a:r>
              <a:rPr lang="en" sz="1400" b="1" dirty="0" err="1"/>
              <a:t>Elrendezés</a:t>
            </a:r>
            <a:r>
              <a:rPr lang="en" sz="1400" dirty="0"/>
              <a:t> – </a:t>
            </a:r>
            <a:r>
              <a:rPr lang="en" sz="1400" dirty="0" err="1"/>
              <a:t>főoldal</a:t>
            </a:r>
            <a:r>
              <a:rPr lang="en" sz="1400" dirty="0"/>
              <a:t>, </a:t>
            </a:r>
            <a:r>
              <a:rPr lang="en" sz="1400" dirty="0" err="1"/>
              <a:t>tartalmi</a:t>
            </a:r>
            <a:r>
              <a:rPr lang="en" sz="1400" dirty="0"/>
              <a:t> </a:t>
            </a:r>
            <a:r>
              <a:rPr lang="en" sz="1400" dirty="0" err="1"/>
              <a:t>oldalak</a:t>
            </a:r>
            <a:r>
              <a:rPr lang="en" sz="1400" dirty="0"/>
              <a:t>, landing page-</a:t>
            </a:r>
            <a:r>
              <a:rPr lang="en" sz="1400" dirty="0" err="1"/>
              <a:t>ek</a:t>
            </a:r>
            <a:r>
              <a:rPr lang="en" sz="1400" dirty="0"/>
              <a:t/>
            </a:r>
            <a:br>
              <a:rPr lang="en" sz="1400" dirty="0"/>
            </a:br>
            <a:r>
              <a:rPr lang="en" sz="1400" b="1" dirty="0" err="1"/>
              <a:t>Termék</a:t>
            </a:r>
            <a:r>
              <a:rPr lang="en" sz="1400" b="1" dirty="0"/>
              <a:t> </a:t>
            </a:r>
            <a:r>
              <a:rPr lang="en" sz="1400" b="1" dirty="0" err="1"/>
              <a:t>árazás</a:t>
            </a:r>
            <a:r>
              <a:rPr lang="en" sz="1400" dirty="0"/>
              <a:t> – </a:t>
            </a:r>
            <a:r>
              <a:rPr lang="en" sz="1400" dirty="0" err="1"/>
              <a:t>bevétel</a:t>
            </a:r>
            <a:r>
              <a:rPr lang="en" sz="1400" dirty="0"/>
              <a:t> </a:t>
            </a:r>
            <a:r>
              <a:rPr lang="en" sz="1400" dirty="0" err="1"/>
              <a:t>növelésre</a:t>
            </a:r>
            <a:r>
              <a:rPr lang="en" sz="1400" dirty="0"/>
              <a:t/>
            </a:r>
            <a:br>
              <a:rPr lang="en" sz="1400" dirty="0"/>
            </a:br>
            <a:r>
              <a:rPr lang="en" sz="1400" b="1" dirty="0" err="1"/>
              <a:t>Képek</a:t>
            </a:r>
            <a:r>
              <a:rPr lang="en" sz="1400" dirty="0"/>
              <a:t> – </a:t>
            </a:r>
            <a:r>
              <a:rPr lang="en" sz="1400" dirty="0" err="1"/>
              <a:t>elhelyezés</a:t>
            </a:r>
            <a:r>
              <a:rPr lang="en" sz="1400" dirty="0"/>
              <a:t>, </a:t>
            </a:r>
            <a:r>
              <a:rPr lang="en" sz="1400" dirty="0" err="1"/>
              <a:t>tartalom</a:t>
            </a:r>
            <a:r>
              <a:rPr lang="en" sz="1400" dirty="0"/>
              <a:t>, </a:t>
            </a:r>
            <a:r>
              <a:rPr lang="en" sz="1400" dirty="0" err="1"/>
              <a:t>méret</a:t>
            </a:r>
            <a:r>
              <a:rPr lang="en" sz="1400" dirty="0"/>
              <a:t/>
            </a:r>
            <a:br>
              <a:rPr lang="en" sz="1400" dirty="0"/>
            </a:br>
            <a:r>
              <a:rPr lang="en" sz="1400" b="1" dirty="0"/>
              <a:t>A </a:t>
            </a:r>
            <a:r>
              <a:rPr lang="en" sz="1400" b="1" dirty="0" err="1"/>
              <a:t>tartalom</a:t>
            </a:r>
            <a:r>
              <a:rPr lang="en" sz="1400" b="1" dirty="0"/>
              <a:t> </a:t>
            </a:r>
            <a:r>
              <a:rPr lang="en" sz="1400" b="1" dirty="0" err="1"/>
              <a:t>mennyisége</a:t>
            </a:r>
            <a:r>
              <a:rPr lang="en" sz="1400" b="1" dirty="0"/>
              <a:t> </a:t>
            </a:r>
            <a:r>
              <a:rPr lang="en" sz="1400" b="1" dirty="0" err="1"/>
              <a:t>az</a:t>
            </a:r>
            <a:r>
              <a:rPr lang="en" sz="1400" b="1" dirty="0"/>
              <a:t> </a:t>
            </a:r>
            <a:r>
              <a:rPr lang="en" sz="1400" b="1" dirty="0" err="1"/>
              <a:t>oldalon</a:t>
            </a:r>
            <a:r>
              <a:rPr lang="en" sz="1400" dirty="0"/>
              <a:t> (</a:t>
            </a:r>
            <a:r>
              <a:rPr lang="en" sz="1400" dirty="0" err="1"/>
              <a:t>rövid</a:t>
            </a:r>
            <a:r>
              <a:rPr lang="en" sz="1400" dirty="0"/>
              <a:t> / </a:t>
            </a:r>
            <a:r>
              <a:rPr lang="en" sz="1400" dirty="0" err="1"/>
              <a:t>hosszú</a:t>
            </a:r>
            <a:r>
              <a:rPr lang="en" sz="1400" dirty="0"/>
              <a:t>)</a:t>
            </a:r>
            <a:endParaRPr sz="1400" dirty="0"/>
          </a:p>
        </p:txBody>
      </p:sp>
      <p:pic>
        <p:nvPicPr>
          <p:cNvPr id="196" name="Google Shape;196;p41"/>
          <p:cNvPicPr preferRelativeResize="0"/>
          <p:nvPr/>
        </p:nvPicPr>
        <p:blipFill>
          <a:blip r:embed="rId3">
            <a:alphaModFix/>
          </a:blip>
          <a:stretch>
            <a:fillRect/>
          </a:stretch>
        </p:blipFill>
        <p:spPr>
          <a:xfrm>
            <a:off x="3119700" y="1574392"/>
            <a:ext cx="5719501" cy="3574688"/>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5890" y="199819"/>
            <a:ext cx="1307960" cy="486000"/>
          </a:xfrm>
          <a:prstGeom prst="rect">
            <a:avLst/>
          </a:prstGeom>
        </p:spPr>
      </p:pic>
      <p:pic>
        <p:nvPicPr>
          <p:cNvPr id="7" name="Ábra 7">
            <a:extLst>
              <a:ext uri="{FF2B5EF4-FFF2-40B4-BE49-F238E27FC236}">
                <a16:creationId xmlns:a16="http://schemas.microsoft.com/office/drawing/2014/main" xmlns="" id="{B180A36C-BC6B-4596-BEBC-0BCB33830A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741544" y="343722"/>
            <a:ext cx="1006301" cy="19819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42" descr="Képtalálat a következőre: „flame icon”"/>
          <p:cNvPicPr preferRelativeResize="0"/>
          <p:nvPr/>
        </p:nvPicPr>
        <p:blipFill>
          <a:blip r:embed="rId3">
            <a:alphaModFix/>
          </a:blip>
          <a:stretch>
            <a:fillRect/>
          </a:stretch>
        </p:blipFill>
        <p:spPr>
          <a:xfrm rot="-5400000">
            <a:off x="1352751" y="3278501"/>
            <a:ext cx="1370275" cy="1370275"/>
          </a:xfrm>
          <a:prstGeom prst="rect">
            <a:avLst/>
          </a:prstGeom>
          <a:noFill/>
          <a:ln>
            <a:noFill/>
          </a:ln>
        </p:spPr>
      </p:pic>
      <p:pic>
        <p:nvPicPr>
          <p:cNvPr id="202" name="Google Shape;202;p42" descr="Kapcsolódó kép"/>
          <p:cNvPicPr preferRelativeResize="0"/>
          <p:nvPr/>
        </p:nvPicPr>
        <p:blipFill>
          <a:blip r:embed="rId4">
            <a:alphaModFix/>
          </a:blip>
          <a:stretch>
            <a:fillRect/>
          </a:stretch>
        </p:blipFill>
        <p:spPr>
          <a:xfrm rot="1983541">
            <a:off x="2577176" y="1594222"/>
            <a:ext cx="3707778" cy="3707778"/>
          </a:xfrm>
          <a:prstGeom prst="rect">
            <a:avLst/>
          </a:prstGeom>
          <a:noFill/>
          <a:ln>
            <a:noFill/>
          </a:ln>
        </p:spPr>
      </p:pic>
      <p:sp>
        <p:nvSpPr>
          <p:cNvPr id="203" name="Google Shape;203;p42"/>
          <p:cNvSpPr txBox="1"/>
          <p:nvPr/>
        </p:nvSpPr>
        <p:spPr>
          <a:xfrm rot="-661045">
            <a:off x="3668876" y="2962102"/>
            <a:ext cx="2938662" cy="420262"/>
          </a:xfrm>
          <a:prstGeom prst="rect">
            <a:avLst/>
          </a:prstGeom>
          <a:noFill/>
          <a:ln>
            <a:noFill/>
          </a:ln>
        </p:spPr>
        <p:txBody>
          <a:bodyPr spcFirstLastPara="1" wrap="square" lIns="91425" tIns="91425" rIns="91425" bIns="91425" anchor="t" anchorCtr="0">
            <a:noAutofit/>
          </a:bodyPr>
          <a:lstStyle/>
          <a:p>
            <a:r>
              <a:rPr lang="en" sz="1200" b="1" i="1">
                <a:solidFill>
                  <a:srgbClr val="4285F4"/>
                </a:solidFill>
              </a:rPr>
              <a:t>Motiváció</a:t>
            </a:r>
            <a:r>
              <a:rPr lang="en" sz="1200" b="1" i="1" dirty="0">
                <a:solidFill>
                  <a:srgbClr val="4285F4"/>
                </a:solidFill>
              </a:rPr>
              <a:t> = </a:t>
            </a:r>
            <a:r>
              <a:rPr lang="en" sz="1200" b="1" i="1" dirty="0" err="1">
                <a:solidFill>
                  <a:srgbClr val="4285F4"/>
                </a:solidFill>
              </a:rPr>
              <a:t>Előnyök</a:t>
            </a:r>
            <a:r>
              <a:rPr lang="en" sz="1200" b="1" i="1" dirty="0">
                <a:solidFill>
                  <a:srgbClr val="4285F4"/>
                </a:solidFill>
              </a:rPr>
              <a:t> - </a:t>
            </a:r>
            <a:r>
              <a:rPr lang="en" sz="1200" b="1" i="1" dirty="0" err="1">
                <a:solidFill>
                  <a:srgbClr val="4285F4"/>
                </a:solidFill>
              </a:rPr>
              <a:t>Költségek</a:t>
            </a:r>
            <a:endParaRPr sz="1200" b="1" i="1" dirty="0">
              <a:solidFill>
                <a:srgbClr val="4285F4"/>
              </a:solidFill>
            </a:endParaRPr>
          </a:p>
        </p:txBody>
      </p:sp>
      <p:sp>
        <p:nvSpPr>
          <p:cNvPr id="204" name="Google Shape;204;p42"/>
          <p:cNvSpPr txBox="1"/>
          <p:nvPr/>
        </p:nvSpPr>
        <p:spPr>
          <a:xfrm rot="-661538">
            <a:off x="3864791" y="3000660"/>
            <a:ext cx="4114548" cy="479863"/>
          </a:xfrm>
          <a:prstGeom prst="rect">
            <a:avLst/>
          </a:prstGeom>
          <a:noFill/>
          <a:ln>
            <a:noFill/>
          </a:ln>
        </p:spPr>
        <p:txBody>
          <a:bodyPr spcFirstLastPara="1" wrap="square" lIns="91425" tIns="91425" rIns="91425" bIns="91425" anchor="t" anchorCtr="0">
            <a:noAutofit/>
          </a:bodyPr>
          <a:lstStyle/>
          <a:p>
            <a:r>
              <a:rPr lang="en" sz="2000" b="1">
                <a:solidFill>
                  <a:schemeClr val="dk2"/>
                </a:solidFill>
              </a:rPr>
              <a:t>Value proposition</a:t>
            </a:r>
            <a:endParaRPr sz="2000" b="1" dirty="0">
              <a:solidFill>
                <a:schemeClr val="dk2"/>
              </a:solidFill>
            </a:endParaRPr>
          </a:p>
        </p:txBody>
      </p:sp>
      <p:sp>
        <p:nvSpPr>
          <p:cNvPr id="205" name="Google Shape;205;p42"/>
          <p:cNvSpPr txBox="1"/>
          <p:nvPr/>
        </p:nvSpPr>
        <p:spPr>
          <a:xfrm rot="-563709">
            <a:off x="5990720" y="1679433"/>
            <a:ext cx="1135735" cy="479832"/>
          </a:xfrm>
          <a:prstGeom prst="rect">
            <a:avLst/>
          </a:prstGeom>
          <a:noFill/>
          <a:ln>
            <a:noFill/>
          </a:ln>
        </p:spPr>
        <p:txBody>
          <a:bodyPr spcFirstLastPara="1" wrap="square" lIns="91425" tIns="91425" rIns="91425" bIns="91425" anchor="t" anchorCtr="0">
            <a:noAutofit/>
          </a:bodyPr>
          <a:lstStyle/>
          <a:p>
            <a:r>
              <a:rPr lang="en" sz="1600" b="1">
                <a:latin typeface="Oswald"/>
                <a:ea typeface="Oswald"/>
                <a:cs typeface="Oswald"/>
                <a:sym typeface="Oswald"/>
              </a:rPr>
              <a:t>Relevance</a:t>
            </a:r>
            <a:endParaRPr sz="1600" b="1">
              <a:latin typeface="Oswald"/>
              <a:ea typeface="Oswald"/>
              <a:cs typeface="Oswald"/>
              <a:sym typeface="Oswald"/>
            </a:endParaRPr>
          </a:p>
        </p:txBody>
      </p:sp>
      <p:sp>
        <p:nvSpPr>
          <p:cNvPr id="206" name="Google Shape;206;p42"/>
          <p:cNvSpPr txBox="1"/>
          <p:nvPr/>
        </p:nvSpPr>
        <p:spPr>
          <a:xfrm rot="-463538">
            <a:off x="6422953" y="3901329"/>
            <a:ext cx="1135910" cy="479855"/>
          </a:xfrm>
          <a:prstGeom prst="rect">
            <a:avLst/>
          </a:prstGeom>
          <a:noFill/>
          <a:ln>
            <a:noFill/>
          </a:ln>
        </p:spPr>
        <p:txBody>
          <a:bodyPr spcFirstLastPara="1" wrap="square" lIns="91425" tIns="91425" rIns="91425" bIns="91425" anchor="t" anchorCtr="0">
            <a:noAutofit/>
          </a:bodyPr>
          <a:lstStyle/>
          <a:p>
            <a:r>
              <a:rPr lang="en" sz="1600" b="1">
                <a:latin typeface="Oswald"/>
                <a:ea typeface="Oswald"/>
                <a:cs typeface="Oswald"/>
                <a:sym typeface="Oswald"/>
              </a:rPr>
              <a:t>Clarity</a:t>
            </a:r>
            <a:endParaRPr sz="1600" b="1">
              <a:latin typeface="Oswald"/>
              <a:ea typeface="Oswald"/>
              <a:cs typeface="Oswald"/>
              <a:sym typeface="Oswald"/>
            </a:endParaRPr>
          </a:p>
        </p:txBody>
      </p:sp>
      <p:sp>
        <p:nvSpPr>
          <p:cNvPr id="207" name="Google Shape;207;p42"/>
          <p:cNvSpPr/>
          <p:nvPr/>
        </p:nvSpPr>
        <p:spPr>
          <a:xfrm rot="4786016">
            <a:off x="5458073" y="1776152"/>
            <a:ext cx="406974" cy="542856"/>
          </a:xfrm>
          <a:prstGeom prst="upArrow">
            <a:avLst>
              <a:gd name="adj1" fmla="val 50000"/>
              <a:gd name="adj2" fmla="val 50000"/>
            </a:avLst>
          </a:prstGeom>
          <a:solidFill>
            <a:srgbClr val="6AA84F"/>
          </a:solidFill>
          <a:ln>
            <a:noFill/>
          </a:ln>
        </p:spPr>
        <p:txBody>
          <a:bodyPr spcFirstLastPara="1" wrap="square" lIns="91425" tIns="91425" rIns="91425" bIns="91425" anchor="ctr" anchorCtr="0">
            <a:noAutofit/>
          </a:bodyPr>
          <a:lstStyle/>
          <a:p>
            <a:endParaRPr/>
          </a:p>
        </p:txBody>
      </p:sp>
      <p:sp>
        <p:nvSpPr>
          <p:cNvPr id="208" name="Google Shape;208;p42"/>
          <p:cNvSpPr/>
          <p:nvPr/>
        </p:nvSpPr>
        <p:spPr>
          <a:xfrm rot="4786016">
            <a:off x="5931948" y="3964502"/>
            <a:ext cx="406974" cy="542856"/>
          </a:xfrm>
          <a:prstGeom prst="upArrow">
            <a:avLst>
              <a:gd name="adj1" fmla="val 50000"/>
              <a:gd name="adj2" fmla="val 50000"/>
            </a:avLst>
          </a:prstGeom>
          <a:solidFill>
            <a:srgbClr val="6AA84F"/>
          </a:solidFill>
          <a:ln>
            <a:noFill/>
          </a:ln>
        </p:spPr>
        <p:txBody>
          <a:bodyPr spcFirstLastPara="1" wrap="square" lIns="91425" tIns="91425" rIns="91425" bIns="91425" anchor="ctr" anchorCtr="0">
            <a:noAutofit/>
          </a:bodyPr>
          <a:lstStyle/>
          <a:p>
            <a:endParaRPr/>
          </a:p>
        </p:txBody>
      </p:sp>
      <p:sp>
        <p:nvSpPr>
          <p:cNvPr id="209" name="Google Shape;209;p42"/>
          <p:cNvSpPr txBox="1"/>
          <p:nvPr/>
        </p:nvSpPr>
        <p:spPr>
          <a:xfrm rot="-613782">
            <a:off x="2153101" y="2339985"/>
            <a:ext cx="1288889" cy="479772"/>
          </a:xfrm>
          <a:prstGeom prst="rect">
            <a:avLst/>
          </a:prstGeom>
          <a:noFill/>
          <a:ln>
            <a:noFill/>
          </a:ln>
        </p:spPr>
        <p:txBody>
          <a:bodyPr spcFirstLastPara="1" wrap="square" lIns="91425" tIns="91425" rIns="91425" bIns="91425" anchor="t" anchorCtr="0">
            <a:noAutofit/>
          </a:bodyPr>
          <a:lstStyle/>
          <a:p>
            <a:r>
              <a:rPr lang="en" sz="1600" b="1">
                <a:latin typeface="Oswald"/>
                <a:ea typeface="Oswald"/>
                <a:cs typeface="Oswald"/>
                <a:sym typeface="Oswald"/>
              </a:rPr>
              <a:t>Distraction</a:t>
            </a:r>
            <a:endParaRPr sz="1600" b="1">
              <a:latin typeface="Oswald"/>
              <a:ea typeface="Oswald"/>
              <a:cs typeface="Oswald"/>
              <a:sym typeface="Oswald"/>
            </a:endParaRPr>
          </a:p>
        </p:txBody>
      </p:sp>
      <p:sp>
        <p:nvSpPr>
          <p:cNvPr id="210" name="Google Shape;210;p42"/>
          <p:cNvSpPr txBox="1"/>
          <p:nvPr/>
        </p:nvSpPr>
        <p:spPr>
          <a:xfrm rot="-580127">
            <a:off x="2978798" y="4569962"/>
            <a:ext cx="1136037" cy="479883"/>
          </a:xfrm>
          <a:prstGeom prst="rect">
            <a:avLst/>
          </a:prstGeom>
          <a:noFill/>
          <a:ln>
            <a:noFill/>
          </a:ln>
        </p:spPr>
        <p:txBody>
          <a:bodyPr spcFirstLastPara="1" wrap="square" lIns="91425" tIns="91425" rIns="91425" bIns="91425" anchor="t" anchorCtr="0">
            <a:noAutofit/>
          </a:bodyPr>
          <a:lstStyle/>
          <a:p>
            <a:r>
              <a:rPr lang="en" sz="1600" b="1">
                <a:latin typeface="Oswald"/>
                <a:ea typeface="Oswald"/>
                <a:cs typeface="Oswald"/>
                <a:sym typeface="Oswald"/>
              </a:rPr>
              <a:t>Anxiety</a:t>
            </a:r>
            <a:endParaRPr sz="1600" b="1">
              <a:latin typeface="Oswald"/>
              <a:ea typeface="Oswald"/>
              <a:cs typeface="Oswald"/>
              <a:sym typeface="Oswald"/>
            </a:endParaRPr>
          </a:p>
        </p:txBody>
      </p:sp>
      <p:sp>
        <p:nvSpPr>
          <p:cNvPr id="211" name="Google Shape;211;p42"/>
          <p:cNvSpPr/>
          <p:nvPr/>
        </p:nvSpPr>
        <p:spPr>
          <a:xfrm rot="-6177018" flipH="1">
            <a:off x="3343350" y="2143413"/>
            <a:ext cx="406951" cy="542878"/>
          </a:xfrm>
          <a:prstGeom prst="upArrow">
            <a:avLst>
              <a:gd name="adj1" fmla="val 50000"/>
              <a:gd name="adj2" fmla="val 50000"/>
            </a:avLst>
          </a:prstGeom>
          <a:solidFill>
            <a:srgbClr val="FF0000"/>
          </a:solidFill>
          <a:ln>
            <a:noFill/>
          </a:ln>
        </p:spPr>
        <p:txBody>
          <a:bodyPr spcFirstLastPara="1" wrap="square" lIns="91425" tIns="91425" rIns="91425" bIns="91425" anchor="ctr" anchorCtr="0">
            <a:noAutofit/>
          </a:bodyPr>
          <a:lstStyle/>
          <a:p>
            <a:endParaRPr/>
          </a:p>
        </p:txBody>
      </p:sp>
      <p:sp>
        <p:nvSpPr>
          <p:cNvPr id="212" name="Google Shape;212;p42"/>
          <p:cNvSpPr/>
          <p:nvPr/>
        </p:nvSpPr>
        <p:spPr>
          <a:xfrm rot="-6177018" flipH="1">
            <a:off x="3867225" y="4407963"/>
            <a:ext cx="406951" cy="542878"/>
          </a:xfrm>
          <a:prstGeom prst="upArrow">
            <a:avLst>
              <a:gd name="adj1" fmla="val 50000"/>
              <a:gd name="adj2" fmla="val 50000"/>
            </a:avLst>
          </a:prstGeom>
          <a:solidFill>
            <a:srgbClr val="FF0000"/>
          </a:solidFill>
          <a:ln>
            <a:noFill/>
          </a:ln>
        </p:spPr>
        <p:txBody>
          <a:bodyPr spcFirstLastPara="1" wrap="square" lIns="91425" tIns="91425" rIns="91425" bIns="91425" anchor="ctr" anchorCtr="0">
            <a:noAutofit/>
          </a:bodyPr>
          <a:lstStyle/>
          <a:p>
            <a:endParaRPr/>
          </a:p>
        </p:txBody>
      </p:sp>
      <p:sp>
        <p:nvSpPr>
          <p:cNvPr id="213" name="Google Shape;213;p42"/>
          <p:cNvSpPr txBox="1"/>
          <p:nvPr/>
        </p:nvSpPr>
        <p:spPr>
          <a:xfrm rot="-531466">
            <a:off x="1780707" y="4339510"/>
            <a:ext cx="1135847" cy="479711"/>
          </a:xfrm>
          <a:prstGeom prst="rect">
            <a:avLst/>
          </a:prstGeom>
          <a:noFill/>
          <a:ln>
            <a:noFill/>
          </a:ln>
        </p:spPr>
        <p:txBody>
          <a:bodyPr spcFirstLastPara="1" wrap="square" lIns="91425" tIns="91425" rIns="91425" bIns="91425" anchor="t" anchorCtr="0">
            <a:noAutofit/>
          </a:bodyPr>
          <a:lstStyle/>
          <a:p>
            <a:r>
              <a:rPr lang="en" sz="1600" b="1">
                <a:solidFill>
                  <a:srgbClr val="FF9900"/>
                </a:solidFill>
                <a:latin typeface="Oswald"/>
                <a:ea typeface="Oswald"/>
                <a:cs typeface="Oswald"/>
                <a:sym typeface="Oswald"/>
              </a:rPr>
              <a:t>Urgency</a:t>
            </a:r>
            <a:endParaRPr sz="1600" b="1">
              <a:solidFill>
                <a:srgbClr val="FF9900"/>
              </a:solidFill>
              <a:latin typeface="Oswald"/>
              <a:ea typeface="Oswald"/>
              <a:cs typeface="Oswald"/>
              <a:sym typeface="Oswald"/>
            </a:endParaRP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5890" y="199819"/>
            <a:ext cx="1307960" cy="486000"/>
          </a:xfrm>
          <a:prstGeom prst="rect">
            <a:avLst/>
          </a:prstGeom>
        </p:spPr>
      </p:pic>
      <p:pic>
        <p:nvPicPr>
          <p:cNvPr id="18" name="Ábra 7">
            <a:extLst>
              <a:ext uri="{FF2B5EF4-FFF2-40B4-BE49-F238E27FC236}">
                <a16:creationId xmlns:a16="http://schemas.microsoft.com/office/drawing/2014/main" xmlns="" id="{B180A36C-BC6B-4596-BEBC-0BCB33830A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741544" y="343722"/>
            <a:ext cx="1006301" cy="1981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13" name="Google Shape;313;p45"/>
          <p:cNvSpPr/>
          <p:nvPr/>
        </p:nvSpPr>
        <p:spPr>
          <a:xfrm>
            <a:off x="1904838" y="2019165"/>
            <a:ext cx="782400" cy="782400"/>
          </a:xfrm>
          <a:prstGeom prst="ellipse">
            <a:avLst/>
          </a:prstGeom>
          <a:solidFill>
            <a:srgbClr val="EFEFEF"/>
          </a:solidFill>
          <a:ln>
            <a:noFill/>
          </a:ln>
        </p:spPr>
        <p:txBody>
          <a:bodyPr spcFirstLastPara="1" wrap="square" lIns="91425" tIns="91425" rIns="91425" bIns="91425" anchor="ctr" anchorCtr="0">
            <a:noAutofit/>
          </a:bodyPr>
          <a:lstStyle/>
          <a:p>
            <a:endParaRPr/>
          </a:p>
        </p:txBody>
      </p:sp>
      <p:sp>
        <p:nvSpPr>
          <p:cNvPr id="314" name="Google Shape;314;p45"/>
          <p:cNvSpPr/>
          <p:nvPr/>
        </p:nvSpPr>
        <p:spPr>
          <a:xfrm>
            <a:off x="1904838" y="3189065"/>
            <a:ext cx="782400" cy="782400"/>
          </a:xfrm>
          <a:prstGeom prst="ellipse">
            <a:avLst/>
          </a:prstGeom>
          <a:solidFill>
            <a:srgbClr val="EFEFEF"/>
          </a:solidFill>
          <a:ln>
            <a:noFill/>
          </a:ln>
        </p:spPr>
        <p:txBody>
          <a:bodyPr spcFirstLastPara="1" wrap="square" lIns="91425" tIns="91425" rIns="91425" bIns="91425" anchor="ctr" anchorCtr="0">
            <a:noAutofit/>
          </a:bodyPr>
          <a:lstStyle/>
          <a:p>
            <a:endParaRPr/>
          </a:p>
        </p:txBody>
      </p:sp>
      <p:sp>
        <p:nvSpPr>
          <p:cNvPr id="315" name="Google Shape;315;p45"/>
          <p:cNvSpPr/>
          <p:nvPr/>
        </p:nvSpPr>
        <p:spPr>
          <a:xfrm>
            <a:off x="3021738" y="2911640"/>
            <a:ext cx="782400" cy="782400"/>
          </a:xfrm>
          <a:prstGeom prst="ellipse">
            <a:avLst/>
          </a:prstGeom>
          <a:solidFill>
            <a:srgbClr val="EFEFEF"/>
          </a:solidFill>
          <a:ln>
            <a:noFill/>
          </a:ln>
        </p:spPr>
        <p:txBody>
          <a:bodyPr spcFirstLastPara="1" wrap="square" lIns="91425" tIns="91425" rIns="91425" bIns="91425" anchor="ctr" anchorCtr="0">
            <a:noAutofit/>
          </a:bodyPr>
          <a:lstStyle/>
          <a:p>
            <a:endParaRPr/>
          </a:p>
        </p:txBody>
      </p:sp>
      <p:sp>
        <p:nvSpPr>
          <p:cNvPr id="316" name="Google Shape;316;p45"/>
          <p:cNvSpPr/>
          <p:nvPr/>
        </p:nvSpPr>
        <p:spPr>
          <a:xfrm>
            <a:off x="2569313" y="4130366"/>
            <a:ext cx="782400" cy="782400"/>
          </a:xfrm>
          <a:prstGeom prst="ellipse">
            <a:avLst/>
          </a:prstGeom>
          <a:solidFill>
            <a:srgbClr val="EFEFEF"/>
          </a:solidFill>
          <a:ln>
            <a:noFill/>
          </a:ln>
        </p:spPr>
        <p:txBody>
          <a:bodyPr spcFirstLastPara="1" wrap="square" lIns="91425" tIns="91425" rIns="91425" bIns="91425" anchor="ctr" anchorCtr="0">
            <a:noAutofit/>
          </a:bodyPr>
          <a:lstStyle/>
          <a:p>
            <a:endParaRPr/>
          </a:p>
        </p:txBody>
      </p:sp>
      <p:sp>
        <p:nvSpPr>
          <p:cNvPr id="317" name="Google Shape;317;p45"/>
          <p:cNvSpPr/>
          <p:nvPr/>
        </p:nvSpPr>
        <p:spPr>
          <a:xfrm>
            <a:off x="1261913" y="4130366"/>
            <a:ext cx="782400" cy="782400"/>
          </a:xfrm>
          <a:prstGeom prst="ellipse">
            <a:avLst/>
          </a:prstGeom>
          <a:solidFill>
            <a:srgbClr val="EFEFEF"/>
          </a:solidFill>
          <a:ln>
            <a:noFill/>
          </a:ln>
        </p:spPr>
        <p:txBody>
          <a:bodyPr spcFirstLastPara="1" wrap="square" lIns="91425" tIns="91425" rIns="91425" bIns="91425" anchor="ctr" anchorCtr="0">
            <a:noAutofit/>
          </a:bodyPr>
          <a:lstStyle/>
          <a:p>
            <a:endParaRPr/>
          </a:p>
        </p:txBody>
      </p:sp>
      <p:sp>
        <p:nvSpPr>
          <p:cNvPr id="318" name="Google Shape;318;p45"/>
          <p:cNvSpPr/>
          <p:nvPr/>
        </p:nvSpPr>
        <p:spPr>
          <a:xfrm>
            <a:off x="826550" y="2911640"/>
            <a:ext cx="782400" cy="782400"/>
          </a:xfrm>
          <a:prstGeom prst="ellipse">
            <a:avLst/>
          </a:prstGeom>
          <a:solidFill>
            <a:srgbClr val="EFEFEF"/>
          </a:solidFill>
          <a:ln>
            <a:noFill/>
          </a:ln>
        </p:spPr>
        <p:txBody>
          <a:bodyPr spcFirstLastPara="1" wrap="square" lIns="91425" tIns="91425" rIns="91425" bIns="91425" anchor="ctr" anchorCtr="0">
            <a:noAutofit/>
          </a:bodyPr>
          <a:lstStyle/>
          <a:p>
            <a:endParaRPr/>
          </a:p>
        </p:txBody>
      </p:sp>
      <p:pic>
        <p:nvPicPr>
          <p:cNvPr id="319" name="Google Shape;319;p45"/>
          <p:cNvPicPr preferRelativeResize="0"/>
          <p:nvPr/>
        </p:nvPicPr>
        <p:blipFill>
          <a:blip r:embed="rId3">
            <a:alphaModFix/>
          </a:blip>
          <a:stretch>
            <a:fillRect/>
          </a:stretch>
        </p:blipFill>
        <p:spPr>
          <a:xfrm>
            <a:off x="2071271" y="3226223"/>
            <a:ext cx="449556" cy="449560"/>
          </a:xfrm>
          <a:prstGeom prst="rect">
            <a:avLst/>
          </a:prstGeom>
          <a:noFill/>
          <a:ln>
            <a:noFill/>
          </a:ln>
        </p:spPr>
      </p:pic>
      <p:pic>
        <p:nvPicPr>
          <p:cNvPr id="320" name="Google Shape;320;p45"/>
          <p:cNvPicPr preferRelativeResize="0"/>
          <p:nvPr/>
        </p:nvPicPr>
        <p:blipFill>
          <a:blip r:embed="rId4">
            <a:alphaModFix/>
          </a:blip>
          <a:stretch>
            <a:fillRect/>
          </a:stretch>
        </p:blipFill>
        <p:spPr>
          <a:xfrm>
            <a:off x="2071269" y="2082038"/>
            <a:ext cx="449556" cy="449560"/>
          </a:xfrm>
          <a:prstGeom prst="rect">
            <a:avLst/>
          </a:prstGeom>
          <a:noFill/>
          <a:ln>
            <a:noFill/>
          </a:ln>
        </p:spPr>
      </p:pic>
      <p:pic>
        <p:nvPicPr>
          <p:cNvPr id="321" name="Google Shape;321;p45"/>
          <p:cNvPicPr preferRelativeResize="0"/>
          <p:nvPr/>
        </p:nvPicPr>
        <p:blipFill>
          <a:blip r:embed="rId5">
            <a:alphaModFix/>
          </a:blip>
          <a:stretch>
            <a:fillRect/>
          </a:stretch>
        </p:blipFill>
        <p:spPr>
          <a:xfrm>
            <a:off x="1428332" y="4220572"/>
            <a:ext cx="449556" cy="449560"/>
          </a:xfrm>
          <a:prstGeom prst="rect">
            <a:avLst/>
          </a:prstGeom>
          <a:noFill/>
          <a:ln>
            <a:noFill/>
          </a:ln>
        </p:spPr>
      </p:pic>
      <p:pic>
        <p:nvPicPr>
          <p:cNvPr id="322" name="Google Shape;322;p45"/>
          <p:cNvPicPr preferRelativeResize="0"/>
          <p:nvPr/>
        </p:nvPicPr>
        <p:blipFill>
          <a:blip r:embed="rId6">
            <a:alphaModFix/>
          </a:blip>
          <a:stretch>
            <a:fillRect/>
          </a:stretch>
        </p:blipFill>
        <p:spPr>
          <a:xfrm>
            <a:off x="3225774" y="3001854"/>
            <a:ext cx="385800" cy="385800"/>
          </a:xfrm>
          <a:prstGeom prst="rect">
            <a:avLst/>
          </a:prstGeom>
          <a:noFill/>
          <a:ln>
            <a:noFill/>
          </a:ln>
        </p:spPr>
      </p:pic>
      <p:pic>
        <p:nvPicPr>
          <p:cNvPr id="323" name="Google Shape;323;p45"/>
          <p:cNvPicPr preferRelativeResize="0"/>
          <p:nvPr/>
        </p:nvPicPr>
        <p:blipFill>
          <a:blip r:embed="rId7">
            <a:alphaModFix/>
          </a:blip>
          <a:stretch>
            <a:fillRect/>
          </a:stretch>
        </p:blipFill>
        <p:spPr>
          <a:xfrm>
            <a:off x="992975" y="2972054"/>
            <a:ext cx="449556" cy="449560"/>
          </a:xfrm>
          <a:prstGeom prst="rect">
            <a:avLst/>
          </a:prstGeom>
          <a:noFill/>
          <a:ln>
            <a:noFill/>
          </a:ln>
          <a:effectLst>
            <a:outerShdw blurRad="57150" dist="19050" dir="5400000" algn="bl" rotWithShape="0">
              <a:srgbClr val="000000">
                <a:alpha val="50000"/>
              </a:srgbClr>
            </a:outerShdw>
          </a:effectLst>
        </p:spPr>
      </p:pic>
      <p:pic>
        <p:nvPicPr>
          <p:cNvPr id="324" name="Google Shape;324;p45"/>
          <p:cNvPicPr preferRelativeResize="0"/>
          <p:nvPr/>
        </p:nvPicPr>
        <p:blipFill>
          <a:blip r:embed="rId8">
            <a:alphaModFix/>
          </a:blip>
          <a:stretch>
            <a:fillRect/>
          </a:stretch>
        </p:blipFill>
        <p:spPr>
          <a:xfrm>
            <a:off x="2735740" y="4220569"/>
            <a:ext cx="449556" cy="449560"/>
          </a:xfrm>
          <a:prstGeom prst="rect">
            <a:avLst/>
          </a:prstGeom>
          <a:noFill/>
          <a:ln>
            <a:noFill/>
          </a:ln>
        </p:spPr>
      </p:pic>
      <p:sp>
        <p:nvSpPr>
          <p:cNvPr id="325" name="Google Shape;325;p45"/>
          <p:cNvSpPr txBox="1"/>
          <p:nvPr/>
        </p:nvSpPr>
        <p:spPr>
          <a:xfrm>
            <a:off x="1919097" y="2411222"/>
            <a:ext cx="782400" cy="385800"/>
          </a:xfrm>
          <a:prstGeom prst="rect">
            <a:avLst/>
          </a:prstGeom>
          <a:noFill/>
          <a:ln>
            <a:noFill/>
          </a:ln>
        </p:spPr>
        <p:txBody>
          <a:bodyPr spcFirstLastPara="1" wrap="square" lIns="91425" tIns="91425" rIns="91425" bIns="91425" anchor="t" anchorCtr="0">
            <a:noAutofit/>
          </a:bodyPr>
          <a:lstStyle/>
          <a:p>
            <a:pPr algn="ctr"/>
            <a:r>
              <a:rPr lang="en" sz="700">
                <a:solidFill>
                  <a:srgbClr val="434343"/>
                </a:solidFill>
              </a:rPr>
              <a:t>User </a:t>
            </a:r>
            <a:endParaRPr sz="700">
              <a:solidFill>
                <a:srgbClr val="434343"/>
              </a:solidFill>
            </a:endParaRPr>
          </a:p>
          <a:p>
            <a:pPr algn="ctr"/>
            <a:r>
              <a:rPr lang="en" sz="700">
                <a:solidFill>
                  <a:srgbClr val="434343"/>
                </a:solidFill>
              </a:rPr>
              <a:t>research</a:t>
            </a:r>
            <a:endParaRPr sz="700">
              <a:solidFill>
                <a:srgbClr val="434343"/>
              </a:solidFill>
            </a:endParaRPr>
          </a:p>
        </p:txBody>
      </p:sp>
      <p:sp>
        <p:nvSpPr>
          <p:cNvPr id="326" name="Google Shape;326;p45"/>
          <p:cNvSpPr txBox="1"/>
          <p:nvPr/>
        </p:nvSpPr>
        <p:spPr>
          <a:xfrm>
            <a:off x="826550" y="3311156"/>
            <a:ext cx="782400" cy="385800"/>
          </a:xfrm>
          <a:prstGeom prst="rect">
            <a:avLst/>
          </a:prstGeom>
          <a:noFill/>
          <a:ln>
            <a:noFill/>
          </a:ln>
        </p:spPr>
        <p:txBody>
          <a:bodyPr spcFirstLastPara="1" wrap="square" lIns="91425" tIns="91425" rIns="91425" bIns="91425" anchor="t" anchorCtr="0">
            <a:noAutofit/>
          </a:bodyPr>
          <a:lstStyle/>
          <a:p>
            <a:pPr algn="ctr"/>
            <a:r>
              <a:rPr lang="en" sz="700">
                <a:solidFill>
                  <a:srgbClr val="434343"/>
                </a:solidFill>
              </a:rPr>
              <a:t>Test </a:t>
            </a:r>
            <a:br>
              <a:rPr lang="en" sz="700">
                <a:solidFill>
                  <a:srgbClr val="434343"/>
                </a:solidFill>
              </a:rPr>
            </a:br>
            <a:r>
              <a:rPr lang="en" sz="700">
                <a:solidFill>
                  <a:srgbClr val="434343"/>
                </a:solidFill>
              </a:rPr>
              <a:t>archive</a:t>
            </a:r>
            <a:endParaRPr sz="700">
              <a:solidFill>
                <a:srgbClr val="434343"/>
              </a:solidFill>
            </a:endParaRPr>
          </a:p>
        </p:txBody>
      </p:sp>
      <p:sp>
        <p:nvSpPr>
          <p:cNvPr id="327" name="Google Shape;327;p45"/>
          <p:cNvSpPr txBox="1"/>
          <p:nvPr/>
        </p:nvSpPr>
        <p:spPr>
          <a:xfrm>
            <a:off x="1261925" y="4555455"/>
            <a:ext cx="782400" cy="385800"/>
          </a:xfrm>
          <a:prstGeom prst="rect">
            <a:avLst/>
          </a:prstGeom>
          <a:noFill/>
          <a:ln>
            <a:noFill/>
          </a:ln>
        </p:spPr>
        <p:txBody>
          <a:bodyPr spcFirstLastPara="1" wrap="square" lIns="91425" tIns="91425" rIns="91425" bIns="91425" anchor="t" anchorCtr="0">
            <a:noAutofit/>
          </a:bodyPr>
          <a:lstStyle/>
          <a:p>
            <a:pPr algn="ctr"/>
            <a:r>
              <a:rPr lang="en" sz="700">
                <a:solidFill>
                  <a:srgbClr val="434343"/>
                </a:solidFill>
              </a:rPr>
              <a:t>Business</a:t>
            </a:r>
            <a:endParaRPr sz="700">
              <a:solidFill>
                <a:srgbClr val="434343"/>
              </a:solidFill>
            </a:endParaRPr>
          </a:p>
          <a:p>
            <a:pPr algn="ctr"/>
            <a:r>
              <a:rPr lang="en" sz="700">
                <a:solidFill>
                  <a:srgbClr val="434343"/>
                </a:solidFill>
              </a:rPr>
              <a:t>context</a:t>
            </a:r>
            <a:endParaRPr sz="700">
              <a:solidFill>
                <a:srgbClr val="434343"/>
              </a:solidFill>
            </a:endParaRPr>
          </a:p>
        </p:txBody>
      </p:sp>
      <p:sp>
        <p:nvSpPr>
          <p:cNvPr id="328" name="Google Shape;328;p45"/>
          <p:cNvSpPr txBox="1"/>
          <p:nvPr/>
        </p:nvSpPr>
        <p:spPr>
          <a:xfrm>
            <a:off x="2569325" y="4555455"/>
            <a:ext cx="782400" cy="385800"/>
          </a:xfrm>
          <a:prstGeom prst="rect">
            <a:avLst/>
          </a:prstGeom>
          <a:noFill/>
          <a:ln>
            <a:noFill/>
          </a:ln>
        </p:spPr>
        <p:txBody>
          <a:bodyPr spcFirstLastPara="1" wrap="square" lIns="91425" tIns="91425" rIns="91425" bIns="91425" anchor="t" anchorCtr="0">
            <a:noAutofit/>
          </a:bodyPr>
          <a:lstStyle/>
          <a:p>
            <a:pPr algn="ctr"/>
            <a:r>
              <a:rPr lang="en" sz="700">
                <a:solidFill>
                  <a:srgbClr val="434343"/>
                </a:solidFill>
              </a:rPr>
              <a:t>Persuasion</a:t>
            </a:r>
            <a:endParaRPr sz="700">
              <a:solidFill>
                <a:srgbClr val="434343"/>
              </a:solidFill>
            </a:endParaRPr>
          </a:p>
          <a:p>
            <a:pPr algn="ctr"/>
            <a:r>
              <a:rPr lang="en" sz="700">
                <a:solidFill>
                  <a:srgbClr val="434343"/>
                </a:solidFill>
              </a:rPr>
              <a:t>principles</a:t>
            </a:r>
            <a:endParaRPr sz="700">
              <a:solidFill>
                <a:srgbClr val="434343"/>
              </a:solidFill>
            </a:endParaRPr>
          </a:p>
          <a:p>
            <a:pPr algn="ctr"/>
            <a:endParaRPr sz="700">
              <a:solidFill>
                <a:srgbClr val="434343"/>
              </a:solidFill>
            </a:endParaRPr>
          </a:p>
        </p:txBody>
      </p:sp>
      <p:sp>
        <p:nvSpPr>
          <p:cNvPr id="329" name="Google Shape;329;p45"/>
          <p:cNvSpPr txBox="1"/>
          <p:nvPr/>
        </p:nvSpPr>
        <p:spPr>
          <a:xfrm>
            <a:off x="3021750" y="3311156"/>
            <a:ext cx="782400" cy="385800"/>
          </a:xfrm>
          <a:prstGeom prst="rect">
            <a:avLst/>
          </a:prstGeom>
          <a:noFill/>
          <a:ln>
            <a:noFill/>
          </a:ln>
        </p:spPr>
        <p:txBody>
          <a:bodyPr spcFirstLastPara="1" wrap="square" lIns="91425" tIns="91425" rIns="91425" bIns="91425" anchor="t" anchorCtr="0">
            <a:noAutofit/>
          </a:bodyPr>
          <a:lstStyle/>
          <a:p>
            <a:pPr algn="ctr"/>
            <a:r>
              <a:rPr lang="en" sz="700">
                <a:solidFill>
                  <a:srgbClr val="434343"/>
                </a:solidFill>
              </a:rPr>
              <a:t>Digital</a:t>
            </a:r>
            <a:endParaRPr sz="700">
              <a:solidFill>
                <a:srgbClr val="434343"/>
              </a:solidFill>
            </a:endParaRPr>
          </a:p>
          <a:p>
            <a:pPr algn="ctr"/>
            <a:r>
              <a:rPr lang="en" sz="700">
                <a:solidFill>
                  <a:srgbClr val="434343"/>
                </a:solidFill>
              </a:rPr>
              <a:t>Analytics</a:t>
            </a:r>
            <a:endParaRPr sz="700">
              <a:solidFill>
                <a:srgbClr val="434343"/>
              </a:solidFill>
            </a:endParaRPr>
          </a:p>
        </p:txBody>
      </p:sp>
      <p:sp>
        <p:nvSpPr>
          <p:cNvPr id="330" name="Google Shape;330;p45"/>
          <p:cNvSpPr txBox="1"/>
          <p:nvPr/>
        </p:nvSpPr>
        <p:spPr>
          <a:xfrm>
            <a:off x="1924150" y="3585656"/>
            <a:ext cx="782400" cy="385800"/>
          </a:xfrm>
          <a:prstGeom prst="rect">
            <a:avLst/>
          </a:prstGeom>
          <a:noFill/>
          <a:ln>
            <a:noFill/>
          </a:ln>
        </p:spPr>
        <p:txBody>
          <a:bodyPr spcFirstLastPara="1" wrap="square" lIns="91425" tIns="91425" rIns="91425" bIns="91425" anchor="t" anchorCtr="0">
            <a:noAutofit/>
          </a:bodyPr>
          <a:lstStyle/>
          <a:p>
            <a:pPr algn="ctr"/>
            <a:r>
              <a:rPr lang="en" sz="700">
                <a:solidFill>
                  <a:srgbClr val="434343"/>
                </a:solidFill>
              </a:rPr>
              <a:t>LIFT</a:t>
            </a:r>
            <a:endParaRPr sz="700">
              <a:solidFill>
                <a:srgbClr val="434343"/>
              </a:solidFill>
            </a:endParaRPr>
          </a:p>
          <a:p>
            <a:pPr algn="ctr"/>
            <a:r>
              <a:rPr lang="en" sz="700">
                <a:solidFill>
                  <a:srgbClr val="434343"/>
                </a:solidFill>
              </a:rPr>
              <a:t>Model</a:t>
            </a:r>
            <a:endParaRPr sz="700">
              <a:solidFill>
                <a:srgbClr val="434343"/>
              </a:solidFill>
            </a:endParaRPr>
          </a:p>
        </p:txBody>
      </p:sp>
      <p:pic>
        <p:nvPicPr>
          <p:cNvPr id="331" name="Google Shape;331;p45"/>
          <p:cNvPicPr preferRelativeResize="0"/>
          <p:nvPr/>
        </p:nvPicPr>
        <p:blipFill>
          <a:blip r:embed="rId9">
            <a:alphaModFix/>
          </a:blip>
          <a:stretch>
            <a:fillRect/>
          </a:stretch>
        </p:blipFill>
        <p:spPr>
          <a:xfrm rot="962506">
            <a:off x="1552825" y="3186331"/>
            <a:ext cx="413300" cy="413321"/>
          </a:xfrm>
          <a:prstGeom prst="rect">
            <a:avLst/>
          </a:prstGeom>
          <a:noFill/>
          <a:ln>
            <a:noFill/>
          </a:ln>
        </p:spPr>
      </p:pic>
      <p:pic>
        <p:nvPicPr>
          <p:cNvPr id="332" name="Google Shape;332;p45"/>
          <p:cNvPicPr preferRelativeResize="0"/>
          <p:nvPr/>
        </p:nvPicPr>
        <p:blipFill>
          <a:blip r:embed="rId9">
            <a:alphaModFix/>
          </a:blip>
          <a:stretch>
            <a:fillRect/>
          </a:stretch>
        </p:blipFill>
        <p:spPr>
          <a:xfrm rot="5400000">
            <a:off x="2108701" y="2772581"/>
            <a:ext cx="413300" cy="413321"/>
          </a:xfrm>
          <a:prstGeom prst="rect">
            <a:avLst/>
          </a:prstGeom>
          <a:noFill/>
          <a:ln>
            <a:noFill/>
          </a:ln>
        </p:spPr>
      </p:pic>
      <p:pic>
        <p:nvPicPr>
          <p:cNvPr id="333" name="Google Shape;333;p45"/>
          <p:cNvPicPr preferRelativeResize="0"/>
          <p:nvPr/>
        </p:nvPicPr>
        <p:blipFill>
          <a:blip r:embed="rId9">
            <a:alphaModFix/>
          </a:blip>
          <a:stretch>
            <a:fillRect/>
          </a:stretch>
        </p:blipFill>
        <p:spPr>
          <a:xfrm rot="9372739">
            <a:off x="2666650" y="3186331"/>
            <a:ext cx="413300" cy="413321"/>
          </a:xfrm>
          <a:prstGeom prst="rect">
            <a:avLst/>
          </a:prstGeom>
          <a:noFill/>
          <a:ln>
            <a:noFill/>
          </a:ln>
        </p:spPr>
      </p:pic>
      <p:pic>
        <p:nvPicPr>
          <p:cNvPr id="334" name="Google Shape;334;p45"/>
          <p:cNvPicPr preferRelativeResize="0"/>
          <p:nvPr/>
        </p:nvPicPr>
        <p:blipFill>
          <a:blip r:embed="rId9">
            <a:alphaModFix/>
          </a:blip>
          <a:stretch>
            <a:fillRect/>
          </a:stretch>
        </p:blipFill>
        <p:spPr>
          <a:xfrm rot="-3436816">
            <a:off x="1887250" y="3917975"/>
            <a:ext cx="413300" cy="413321"/>
          </a:xfrm>
          <a:prstGeom prst="rect">
            <a:avLst/>
          </a:prstGeom>
          <a:noFill/>
          <a:ln>
            <a:noFill/>
          </a:ln>
        </p:spPr>
      </p:pic>
      <p:pic>
        <p:nvPicPr>
          <p:cNvPr id="335" name="Google Shape;335;p45"/>
          <p:cNvPicPr preferRelativeResize="0"/>
          <p:nvPr/>
        </p:nvPicPr>
        <p:blipFill>
          <a:blip r:embed="rId9">
            <a:alphaModFix/>
          </a:blip>
          <a:stretch>
            <a:fillRect/>
          </a:stretch>
        </p:blipFill>
        <p:spPr>
          <a:xfrm rot="-7817659">
            <a:off x="2589726" y="3859325"/>
            <a:ext cx="413300" cy="413321"/>
          </a:xfrm>
          <a:prstGeom prst="rect">
            <a:avLst/>
          </a:prstGeom>
          <a:noFill/>
          <a:ln>
            <a:noFill/>
          </a:ln>
        </p:spPr>
      </p:pic>
      <p:sp>
        <p:nvSpPr>
          <p:cNvPr id="342" name="Google Shape;342;p45"/>
          <p:cNvSpPr txBox="1"/>
          <p:nvPr/>
        </p:nvSpPr>
        <p:spPr>
          <a:xfrm>
            <a:off x="6417475" y="4619663"/>
            <a:ext cx="782400" cy="385800"/>
          </a:xfrm>
          <a:prstGeom prst="rect">
            <a:avLst/>
          </a:prstGeom>
          <a:noFill/>
          <a:ln>
            <a:noFill/>
          </a:ln>
        </p:spPr>
        <p:txBody>
          <a:bodyPr spcFirstLastPara="1" wrap="square" lIns="91425" tIns="91425" rIns="91425" bIns="91425" anchor="t" anchorCtr="0">
            <a:noAutofit/>
          </a:bodyPr>
          <a:lstStyle/>
          <a:p>
            <a:pPr algn="ctr"/>
            <a:r>
              <a:rPr lang="en" sz="700">
                <a:solidFill>
                  <a:srgbClr val="FFFFFF"/>
                </a:solidFill>
              </a:rPr>
              <a:t>Live</a:t>
            </a:r>
            <a:endParaRPr sz="700">
              <a:solidFill>
                <a:srgbClr val="FFFFFF"/>
              </a:solidFill>
            </a:endParaRPr>
          </a:p>
          <a:p>
            <a:pPr algn="ctr"/>
            <a:r>
              <a:rPr lang="en" sz="700">
                <a:solidFill>
                  <a:srgbClr val="FFFFFF"/>
                </a:solidFill>
              </a:rPr>
              <a:t>A/B Test</a:t>
            </a:r>
            <a:endParaRPr sz="700">
              <a:solidFill>
                <a:srgbClr val="FFFFFF"/>
              </a:solidFill>
            </a:endParaRPr>
          </a:p>
        </p:txBody>
      </p:sp>
      <p:sp>
        <p:nvSpPr>
          <p:cNvPr id="343" name="Google Shape;343;p45"/>
          <p:cNvSpPr txBox="1"/>
          <p:nvPr/>
        </p:nvSpPr>
        <p:spPr>
          <a:xfrm>
            <a:off x="7334244" y="4264163"/>
            <a:ext cx="782400" cy="385800"/>
          </a:xfrm>
          <a:prstGeom prst="rect">
            <a:avLst/>
          </a:prstGeom>
          <a:noFill/>
          <a:ln>
            <a:noFill/>
          </a:ln>
        </p:spPr>
        <p:txBody>
          <a:bodyPr spcFirstLastPara="1" wrap="square" lIns="91425" tIns="91425" rIns="91425" bIns="91425" anchor="t" anchorCtr="0">
            <a:noAutofit/>
          </a:bodyPr>
          <a:lstStyle/>
          <a:p>
            <a:pPr algn="ctr"/>
            <a:r>
              <a:rPr lang="en" sz="700">
                <a:solidFill>
                  <a:srgbClr val="FFFFFF"/>
                </a:solidFill>
              </a:rPr>
              <a:t>Development</a:t>
            </a:r>
            <a:endParaRPr sz="700">
              <a:solidFill>
                <a:srgbClr val="FFFFFF"/>
              </a:solidFill>
            </a:endParaRPr>
          </a:p>
        </p:txBody>
      </p:sp>
      <p:sp>
        <p:nvSpPr>
          <p:cNvPr id="344" name="Google Shape;344;p45"/>
          <p:cNvSpPr txBox="1"/>
          <p:nvPr/>
        </p:nvSpPr>
        <p:spPr>
          <a:xfrm>
            <a:off x="7511350" y="3357168"/>
            <a:ext cx="782400" cy="385800"/>
          </a:xfrm>
          <a:prstGeom prst="rect">
            <a:avLst/>
          </a:prstGeom>
          <a:noFill/>
          <a:ln>
            <a:noFill/>
          </a:ln>
        </p:spPr>
        <p:txBody>
          <a:bodyPr spcFirstLastPara="1" wrap="square" lIns="91425" tIns="91425" rIns="91425" bIns="91425" anchor="t" anchorCtr="0">
            <a:noAutofit/>
          </a:bodyPr>
          <a:lstStyle/>
          <a:p>
            <a:pPr algn="ctr"/>
            <a:r>
              <a:rPr lang="en" sz="700">
                <a:solidFill>
                  <a:schemeClr val="lt1"/>
                </a:solidFill>
              </a:rPr>
              <a:t>UX / UI</a:t>
            </a:r>
            <a:endParaRPr sz="700">
              <a:solidFill>
                <a:schemeClr val="lt1"/>
              </a:solidFill>
            </a:endParaRPr>
          </a:p>
        </p:txBody>
      </p:sp>
      <p:sp>
        <p:nvSpPr>
          <p:cNvPr id="345" name="Google Shape;345;p45"/>
          <p:cNvSpPr txBox="1"/>
          <p:nvPr/>
        </p:nvSpPr>
        <p:spPr>
          <a:xfrm>
            <a:off x="6871844" y="2525430"/>
            <a:ext cx="782400" cy="385800"/>
          </a:xfrm>
          <a:prstGeom prst="rect">
            <a:avLst/>
          </a:prstGeom>
          <a:noFill/>
          <a:ln>
            <a:noFill/>
          </a:ln>
        </p:spPr>
        <p:txBody>
          <a:bodyPr spcFirstLastPara="1" wrap="square" lIns="91425" tIns="91425" rIns="91425" bIns="91425" anchor="t" anchorCtr="0">
            <a:noAutofit/>
          </a:bodyPr>
          <a:lstStyle/>
          <a:p>
            <a:pPr algn="ctr"/>
            <a:r>
              <a:rPr lang="en" sz="700">
                <a:solidFill>
                  <a:schemeClr val="lt1"/>
                </a:solidFill>
              </a:rPr>
              <a:t>Design of</a:t>
            </a:r>
            <a:endParaRPr sz="700">
              <a:solidFill>
                <a:schemeClr val="lt1"/>
              </a:solidFill>
            </a:endParaRPr>
          </a:p>
          <a:p>
            <a:pPr algn="ctr"/>
            <a:r>
              <a:rPr lang="en" sz="700">
                <a:solidFill>
                  <a:schemeClr val="lt1"/>
                </a:solidFill>
              </a:rPr>
              <a:t>experiments</a:t>
            </a:r>
            <a:endParaRPr sz="700">
              <a:solidFill>
                <a:schemeClr val="lt1"/>
              </a:solidFill>
            </a:endParaRPr>
          </a:p>
        </p:txBody>
      </p:sp>
      <p:sp>
        <p:nvSpPr>
          <p:cNvPr id="346" name="Google Shape;346;p45"/>
          <p:cNvSpPr txBox="1"/>
          <p:nvPr/>
        </p:nvSpPr>
        <p:spPr>
          <a:xfrm>
            <a:off x="5923925" y="2546862"/>
            <a:ext cx="782400" cy="385800"/>
          </a:xfrm>
          <a:prstGeom prst="rect">
            <a:avLst/>
          </a:prstGeom>
          <a:noFill/>
          <a:ln>
            <a:noFill/>
          </a:ln>
        </p:spPr>
        <p:txBody>
          <a:bodyPr spcFirstLastPara="1" wrap="square" lIns="91425" tIns="91425" rIns="91425" bIns="91425" anchor="t" anchorCtr="0">
            <a:noAutofit/>
          </a:bodyPr>
          <a:lstStyle/>
          <a:p>
            <a:pPr algn="ctr"/>
            <a:r>
              <a:rPr lang="en" sz="700">
                <a:solidFill>
                  <a:schemeClr val="lt1"/>
                </a:solidFill>
              </a:rPr>
              <a:t>PIE</a:t>
            </a:r>
            <a:endParaRPr sz="700">
              <a:solidFill>
                <a:schemeClr val="lt1"/>
              </a:solidFill>
            </a:endParaRPr>
          </a:p>
          <a:p>
            <a:pPr algn="ctr"/>
            <a:r>
              <a:rPr lang="en" sz="700">
                <a:solidFill>
                  <a:schemeClr val="lt1"/>
                </a:solidFill>
              </a:rPr>
              <a:t>Framework</a:t>
            </a:r>
            <a:endParaRPr sz="700">
              <a:solidFill>
                <a:schemeClr val="lt1"/>
              </a:solidFill>
            </a:endParaRPr>
          </a:p>
        </p:txBody>
      </p:sp>
      <p:sp>
        <p:nvSpPr>
          <p:cNvPr id="347" name="Google Shape;347;p45"/>
          <p:cNvSpPr txBox="1"/>
          <p:nvPr/>
        </p:nvSpPr>
        <p:spPr>
          <a:xfrm>
            <a:off x="5307019" y="3292862"/>
            <a:ext cx="782400" cy="385800"/>
          </a:xfrm>
          <a:prstGeom prst="rect">
            <a:avLst/>
          </a:prstGeom>
          <a:noFill/>
          <a:ln>
            <a:noFill/>
          </a:ln>
        </p:spPr>
        <p:txBody>
          <a:bodyPr spcFirstLastPara="1" wrap="square" lIns="91425" tIns="91425" rIns="91425" bIns="91425" anchor="t" anchorCtr="0">
            <a:noAutofit/>
          </a:bodyPr>
          <a:lstStyle/>
          <a:p>
            <a:pPr algn="ctr"/>
            <a:r>
              <a:rPr lang="en" sz="700">
                <a:solidFill>
                  <a:schemeClr val="lt1"/>
                </a:solidFill>
              </a:rPr>
              <a:t>Hypothesis creation</a:t>
            </a:r>
            <a:endParaRPr sz="700">
              <a:solidFill>
                <a:schemeClr val="lt1"/>
              </a:solidFill>
            </a:endParaRPr>
          </a:p>
        </p:txBody>
      </p:sp>
      <p:sp>
        <p:nvSpPr>
          <p:cNvPr id="358" name="Google Shape;358;p45"/>
          <p:cNvSpPr txBox="1"/>
          <p:nvPr/>
        </p:nvSpPr>
        <p:spPr>
          <a:xfrm>
            <a:off x="1631504" y="5301851"/>
            <a:ext cx="1357587" cy="480000"/>
          </a:xfrm>
          <a:prstGeom prst="rect">
            <a:avLst/>
          </a:prstGeom>
          <a:noFill/>
          <a:ln>
            <a:noFill/>
          </a:ln>
        </p:spPr>
        <p:txBody>
          <a:bodyPr spcFirstLastPara="1" wrap="square" lIns="91425" tIns="91425" rIns="91425" bIns="91425" anchor="t" anchorCtr="0">
            <a:noAutofit/>
          </a:bodyPr>
          <a:lstStyle/>
          <a:p>
            <a:r>
              <a:rPr lang="en" b="1"/>
              <a:t>EXPLORE</a:t>
            </a:r>
            <a:endParaRPr b="1" dirty="0"/>
          </a:p>
        </p:txBody>
      </p:sp>
      <p:sp>
        <p:nvSpPr>
          <p:cNvPr id="362" name="Google Shape;362;p45"/>
          <p:cNvSpPr/>
          <p:nvPr/>
        </p:nvSpPr>
        <p:spPr>
          <a:xfrm rot="10800000" flipH="1">
            <a:off x="2143119" y="5599424"/>
            <a:ext cx="292800" cy="171300"/>
          </a:xfrm>
          <a:prstGeom prst="rightArrow">
            <a:avLst>
              <a:gd name="adj1" fmla="val 50000"/>
              <a:gd name="adj2" fmla="val 50000"/>
            </a:avLst>
          </a:prstGeom>
          <a:solidFill>
            <a:srgbClr val="7A858B"/>
          </a:solidFill>
          <a:ln>
            <a:noFill/>
          </a:ln>
        </p:spPr>
        <p:txBody>
          <a:bodyPr spcFirstLastPara="1" wrap="square" lIns="91425" tIns="91425" rIns="91425" bIns="91425" anchor="ctr" anchorCtr="0">
            <a:noAutofit/>
          </a:bodyPr>
          <a:lstStyle/>
          <a:p>
            <a:endParaRPr/>
          </a:p>
        </p:txBody>
      </p:sp>
      <p:pic>
        <p:nvPicPr>
          <p:cNvPr id="35" name="Picture 3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35890" y="199819"/>
            <a:ext cx="1307960" cy="486000"/>
          </a:xfrm>
          <a:prstGeom prst="rect">
            <a:avLst/>
          </a:prstGeom>
        </p:spPr>
      </p:pic>
      <p:pic>
        <p:nvPicPr>
          <p:cNvPr id="36" name="Ábra 7">
            <a:extLst>
              <a:ext uri="{FF2B5EF4-FFF2-40B4-BE49-F238E27FC236}">
                <a16:creationId xmlns:a16="http://schemas.microsoft.com/office/drawing/2014/main" xmlns="" id="{B180A36C-BC6B-4596-BEBC-0BCB33830AC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7741544" y="343722"/>
            <a:ext cx="1006301" cy="198195"/>
          </a:xfrm>
          <a:prstGeom prst="rect">
            <a:avLst/>
          </a:prstGeom>
        </p:spPr>
      </p:pic>
    </p:spTree>
    <p:extLst>
      <p:ext uri="{BB962C8B-B14F-4D97-AF65-F5344CB8AC3E}">
        <p14:creationId xmlns:p14="http://schemas.microsoft.com/office/powerpoint/2010/main" val="1963599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7" name="Google Shape;307;p45"/>
          <p:cNvSpPr/>
          <p:nvPr/>
        </p:nvSpPr>
        <p:spPr>
          <a:xfrm>
            <a:off x="6864688" y="2154809"/>
            <a:ext cx="782400" cy="782400"/>
          </a:xfrm>
          <a:prstGeom prst="ellipse">
            <a:avLst/>
          </a:prstGeom>
          <a:solidFill>
            <a:srgbClr val="1CABE2"/>
          </a:solidFill>
          <a:ln>
            <a:noFill/>
          </a:ln>
        </p:spPr>
        <p:txBody>
          <a:bodyPr spcFirstLastPara="1" wrap="square" lIns="91425" tIns="91425" rIns="91425" bIns="91425" anchor="ctr" anchorCtr="0">
            <a:noAutofit/>
          </a:bodyPr>
          <a:lstStyle/>
          <a:p>
            <a:endParaRPr/>
          </a:p>
        </p:txBody>
      </p:sp>
      <p:sp>
        <p:nvSpPr>
          <p:cNvPr id="308" name="Google Shape;308;p45"/>
          <p:cNvSpPr/>
          <p:nvPr/>
        </p:nvSpPr>
        <p:spPr>
          <a:xfrm>
            <a:off x="7511338" y="2903478"/>
            <a:ext cx="782400" cy="782400"/>
          </a:xfrm>
          <a:prstGeom prst="ellipse">
            <a:avLst/>
          </a:prstGeom>
          <a:solidFill>
            <a:srgbClr val="1CABE2"/>
          </a:solidFill>
          <a:ln>
            <a:noFill/>
          </a:ln>
        </p:spPr>
        <p:txBody>
          <a:bodyPr spcFirstLastPara="1" wrap="square" lIns="91425" tIns="91425" rIns="91425" bIns="91425" anchor="ctr" anchorCtr="0">
            <a:noAutofit/>
          </a:bodyPr>
          <a:lstStyle/>
          <a:p>
            <a:endParaRPr/>
          </a:p>
        </p:txBody>
      </p:sp>
      <p:sp>
        <p:nvSpPr>
          <p:cNvPr id="309" name="Google Shape;309;p45"/>
          <p:cNvSpPr/>
          <p:nvPr/>
        </p:nvSpPr>
        <p:spPr>
          <a:xfrm>
            <a:off x="5504263" y="3847610"/>
            <a:ext cx="782400" cy="782400"/>
          </a:xfrm>
          <a:prstGeom prst="ellipse">
            <a:avLst/>
          </a:prstGeom>
          <a:solidFill>
            <a:srgbClr val="1CABE2"/>
          </a:solidFill>
          <a:ln>
            <a:noFill/>
          </a:ln>
        </p:spPr>
        <p:txBody>
          <a:bodyPr spcFirstLastPara="1" wrap="square" lIns="91425" tIns="91425" rIns="91425" bIns="91425" anchor="ctr" anchorCtr="0">
            <a:noAutofit/>
          </a:bodyPr>
          <a:lstStyle/>
          <a:p>
            <a:endParaRPr/>
          </a:p>
        </p:txBody>
      </p:sp>
      <p:sp>
        <p:nvSpPr>
          <p:cNvPr id="310" name="Google Shape;310;p45"/>
          <p:cNvSpPr/>
          <p:nvPr/>
        </p:nvSpPr>
        <p:spPr>
          <a:xfrm>
            <a:off x="6417475" y="4223147"/>
            <a:ext cx="782400" cy="782400"/>
          </a:xfrm>
          <a:prstGeom prst="ellipse">
            <a:avLst/>
          </a:prstGeom>
          <a:solidFill>
            <a:srgbClr val="1CABE2"/>
          </a:solidFill>
          <a:ln>
            <a:noFill/>
          </a:ln>
        </p:spPr>
        <p:txBody>
          <a:bodyPr spcFirstLastPara="1" wrap="square" lIns="91425" tIns="91425" rIns="91425" bIns="91425" anchor="ctr" anchorCtr="0">
            <a:noAutofit/>
          </a:bodyPr>
          <a:lstStyle/>
          <a:p>
            <a:endParaRPr/>
          </a:p>
        </p:txBody>
      </p:sp>
      <p:sp>
        <p:nvSpPr>
          <p:cNvPr id="311" name="Google Shape;311;p45"/>
          <p:cNvSpPr/>
          <p:nvPr/>
        </p:nvSpPr>
        <p:spPr>
          <a:xfrm>
            <a:off x="7323538" y="3838997"/>
            <a:ext cx="782400" cy="782400"/>
          </a:xfrm>
          <a:prstGeom prst="ellipse">
            <a:avLst/>
          </a:prstGeom>
          <a:solidFill>
            <a:srgbClr val="1CABE2"/>
          </a:solidFill>
          <a:ln>
            <a:noFill/>
          </a:ln>
        </p:spPr>
        <p:txBody>
          <a:bodyPr spcFirstLastPara="1" wrap="square" lIns="91425" tIns="91425" rIns="91425" bIns="91425" anchor="ctr" anchorCtr="0">
            <a:noAutofit/>
          </a:bodyPr>
          <a:lstStyle/>
          <a:p>
            <a:endParaRPr/>
          </a:p>
        </p:txBody>
      </p:sp>
      <p:sp>
        <p:nvSpPr>
          <p:cNvPr id="312" name="Google Shape;312;p45"/>
          <p:cNvSpPr/>
          <p:nvPr/>
        </p:nvSpPr>
        <p:spPr>
          <a:xfrm>
            <a:off x="5923913" y="2154809"/>
            <a:ext cx="782400" cy="782400"/>
          </a:xfrm>
          <a:prstGeom prst="ellipse">
            <a:avLst/>
          </a:prstGeom>
          <a:solidFill>
            <a:srgbClr val="1CABE2"/>
          </a:solidFill>
          <a:ln>
            <a:noFill/>
          </a:ln>
        </p:spPr>
        <p:txBody>
          <a:bodyPr spcFirstLastPara="1" wrap="square" lIns="91425" tIns="91425" rIns="91425" bIns="91425" anchor="ctr" anchorCtr="0">
            <a:noAutofit/>
          </a:bodyPr>
          <a:lstStyle/>
          <a:p>
            <a:endParaRPr/>
          </a:p>
        </p:txBody>
      </p:sp>
      <p:sp>
        <p:nvSpPr>
          <p:cNvPr id="313" name="Google Shape;313;p45"/>
          <p:cNvSpPr/>
          <p:nvPr/>
        </p:nvSpPr>
        <p:spPr>
          <a:xfrm>
            <a:off x="1904838" y="2019165"/>
            <a:ext cx="782400" cy="782400"/>
          </a:xfrm>
          <a:prstGeom prst="ellipse">
            <a:avLst/>
          </a:prstGeom>
          <a:solidFill>
            <a:srgbClr val="EFEFEF"/>
          </a:solidFill>
          <a:ln>
            <a:noFill/>
          </a:ln>
        </p:spPr>
        <p:txBody>
          <a:bodyPr spcFirstLastPara="1" wrap="square" lIns="91425" tIns="91425" rIns="91425" bIns="91425" anchor="ctr" anchorCtr="0">
            <a:noAutofit/>
          </a:bodyPr>
          <a:lstStyle/>
          <a:p>
            <a:endParaRPr/>
          </a:p>
        </p:txBody>
      </p:sp>
      <p:sp>
        <p:nvSpPr>
          <p:cNvPr id="314" name="Google Shape;314;p45"/>
          <p:cNvSpPr/>
          <p:nvPr/>
        </p:nvSpPr>
        <p:spPr>
          <a:xfrm>
            <a:off x="1904838" y="3189065"/>
            <a:ext cx="782400" cy="782400"/>
          </a:xfrm>
          <a:prstGeom prst="ellipse">
            <a:avLst/>
          </a:prstGeom>
          <a:solidFill>
            <a:srgbClr val="EFEFEF"/>
          </a:solidFill>
          <a:ln>
            <a:noFill/>
          </a:ln>
        </p:spPr>
        <p:txBody>
          <a:bodyPr spcFirstLastPara="1" wrap="square" lIns="91425" tIns="91425" rIns="91425" bIns="91425" anchor="ctr" anchorCtr="0">
            <a:noAutofit/>
          </a:bodyPr>
          <a:lstStyle/>
          <a:p>
            <a:endParaRPr/>
          </a:p>
        </p:txBody>
      </p:sp>
      <p:sp>
        <p:nvSpPr>
          <p:cNvPr id="315" name="Google Shape;315;p45"/>
          <p:cNvSpPr/>
          <p:nvPr/>
        </p:nvSpPr>
        <p:spPr>
          <a:xfrm>
            <a:off x="3021738" y="2911640"/>
            <a:ext cx="782400" cy="782400"/>
          </a:xfrm>
          <a:prstGeom prst="ellipse">
            <a:avLst/>
          </a:prstGeom>
          <a:solidFill>
            <a:srgbClr val="EFEFEF"/>
          </a:solidFill>
          <a:ln>
            <a:noFill/>
          </a:ln>
        </p:spPr>
        <p:txBody>
          <a:bodyPr spcFirstLastPara="1" wrap="square" lIns="91425" tIns="91425" rIns="91425" bIns="91425" anchor="ctr" anchorCtr="0">
            <a:noAutofit/>
          </a:bodyPr>
          <a:lstStyle/>
          <a:p>
            <a:endParaRPr/>
          </a:p>
        </p:txBody>
      </p:sp>
      <p:sp>
        <p:nvSpPr>
          <p:cNvPr id="316" name="Google Shape;316;p45"/>
          <p:cNvSpPr/>
          <p:nvPr/>
        </p:nvSpPr>
        <p:spPr>
          <a:xfrm>
            <a:off x="2569313" y="4130366"/>
            <a:ext cx="782400" cy="782400"/>
          </a:xfrm>
          <a:prstGeom prst="ellipse">
            <a:avLst/>
          </a:prstGeom>
          <a:solidFill>
            <a:srgbClr val="EFEFEF"/>
          </a:solidFill>
          <a:ln>
            <a:noFill/>
          </a:ln>
        </p:spPr>
        <p:txBody>
          <a:bodyPr spcFirstLastPara="1" wrap="square" lIns="91425" tIns="91425" rIns="91425" bIns="91425" anchor="ctr" anchorCtr="0">
            <a:noAutofit/>
          </a:bodyPr>
          <a:lstStyle/>
          <a:p>
            <a:endParaRPr/>
          </a:p>
        </p:txBody>
      </p:sp>
      <p:sp>
        <p:nvSpPr>
          <p:cNvPr id="317" name="Google Shape;317;p45"/>
          <p:cNvSpPr/>
          <p:nvPr/>
        </p:nvSpPr>
        <p:spPr>
          <a:xfrm>
            <a:off x="1261913" y="4130366"/>
            <a:ext cx="782400" cy="782400"/>
          </a:xfrm>
          <a:prstGeom prst="ellipse">
            <a:avLst/>
          </a:prstGeom>
          <a:solidFill>
            <a:srgbClr val="EFEFEF"/>
          </a:solidFill>
          <a:ln>
            <a:noFill/>
          </a:ln>
        </p:spPr>
        <p:txBody>
          <a:bodyPr spcFirstLastPara="1" wrap="square" lIns="91425" tIns="91425" rIns="91425" bIns="91425" anchor="ctr" anchorCtr="0">
            <a:noAutofit/>
          </a:bodyPr>
          <a:lstStyle/>
          <a:p>
            <a:endParaRPr/>
          </a:p>
        </p:txBody>
      </p:sp>
      <p:sp>
        <p:nvSpPr>
          <p:cNvPr id="318" name="Google Shape;318;p45"/>
          <p:cNvSpPr/>
          <p:nvPr/>
        </p:nvSpPr>
        <p:spPr>
          <a:xfrm>
            <a:off x="826550" y="2911640"/>
            <a:ext cx="782400" cy="782400"/>
          </a:xfrm>
          <a:prstGeom prst="ellipse">
            <a:avLst/>
          </a:prstGeom>
          <a:solidFill>
            <a:srgbClr val="EFEFEF"/>
          </a:solidFill>
          <a:ln>
            <a:noFill/>
          </a:ln>
        </p:spPr>
        <p:txBody>
          <a:bodyPr spcFirstLastPara="1" wrap="square" lIns="91425" tIns="91425" rIns="91425" bIns="91425" anchor="ctr" anchorCtr="0">
            <a:noAutofit/>
          </a:bodyPr>
          <a:lstStyle/>
          <a:p>
            <a:endParaRPr/>
          </a:p>
        </p:txBody>
      </p:sp>
      <p:pic>
        <p:nvPicPr>
          <p:cNvPr id="319" name="Google Shape;319;p45"/>
          <p:cNvPicPr preferRelativeResize="0"/>
          <p:nvPr/>
        </p:nvPicPr>
        <p:blipFill>
          <a:blip r:embed="rId3">
            <a:alphaModFix/>
          </a:blip>
          <a:stretch>
            <a:fillRect/>
          </a:stretch>
        </p:blipFill>
        <p:spPr>
          <a:xfrm>
            <a:off x="2071271" y="3226223"/>
            <a:ext cx="449556" cy="449560"/>
          </a:xfrm>
          <a:prstGeom prst="rect">
            <a:avLst/>
          </a:prstGeom>
          <a:noFill/>
          <a:ln>
            <a:noFill/>
          </a:ln>
        </p:spPr>
      </p:pic>
      <p:pic>
        <p:nvPicPr>
          <p:cNvPr id="320" name="Google Shape;320;p45"/>
          <p:cNvPicPr preferRelativeResize="0"/>
          <p:nvPr/>
        </p:nvPicPr>
        <p:blipFill>
          <a:blip r:embed="rId4">
            <a:alphaModFix/>
          </a:blip>
          <a:stretch>
            <a:fillRect/>
          </a:stretch>
        </p:blipFill>
        <p:spPr>
          <a:xfrm>
            <a:off x="2071269" y="2082038"/>
            <a:ext cx="449556" cy="449560"/>
          </a:xfrm>
          <a:prstGeom prst="rect">
            <a:avLst/>
          </a:prstGeom>
          <a:noFill/>
          <a:ln>
            <a:noFill/>
          </a:ln>
        </p:spPr>
      </p:pic>
      <p:pic>
        <p:nvPicPr>
          <p:cNvPr id="321" name="Google Shape;321;p45"/>
          <p:cNvPicPr preferRelativeResize="0"/>
          <p:nvPr/>
        </p:nvPicPr>
        <p:blipFill>
          <a:blip r:embed="rId5">
            <a:alphaModFix/>
          </a:blip>
          <a:stretch>
            <a:fillRect/>
          </a:stretch>
        </p:blipFill>
        <p:spPr>
          <a:xfrm>
            <a:off x="1428332" y="4220572"/>
            <a:ext cx="449556" cy="449560"/>
          </a:xfrm>
          <a:prstGeom prst="rect">
            <a:avLst/>
          </a:prstGeom>
          <a:noFill/>
          <a:ln>
            <a:noFill/>
          </a:ln>
        </p:spPr>
      </p:pic>
      <p:pic>
        <p:nvPicPr>
          <p:cNvPr id="322" name="Google Shape;322;p45"/>
          <p:cNvPicPr preferRelativeResize="0"/>
          <p:nvPr/>
        </p:nvPicPr>
        <p:blipFill>
          <a:blip r:embed="rId6">
            <a:alphaModFix/>
          </a:blip>
          <a:stretch>
            <a:fillRect/>
          </a:stretch>
        </p:blipFill>
        <p:spPr>
          <a:xfrm>
            <a:off x="3225774" y="3001854"/>
            <a:ext cx="385800" cy="385800"/>
          </a:xfrm>
          <a:prstGeom prst="rect">
            <a:avLst/>
          </a:prstGeom>
          <a:noFill/>
          <a:ln>
            <a:noFill/>
          </a:ln>
        </p:spPr>
      </p:pic>
      <p:pic>
        <p:nvPicPr>
          <p:cNvPr id="323" name="Google Shape;323;p45"/>
          <p:cNvPicPr preferRelativeResize="0"/>
          <p:nvPr/>
        </p:nvPicPr>
        <p:blipFill>
          <a:blip r:embed="rId7">
            <a:alphaModFix/>
          </a:blip>
          <a:stretch>
            <a:fillRect/>
          </a:stretch>
        </p:blipFill>
        <p:spPr>
          <a:xfrm>
            <a:off x="992975" y="2972054"/>
            <a:ext cx="449556" cy="449560"/>
          </a:xfrm>
          <a:prstGeom prst="rect">
            <a:avLst/>
          </a:prstGeom>
          <a:noFill/>
          <a:ln>
            <a:noFill/>
          </a:ln>
          <a:effectLst>
            <a:outerShdw blurRad="57150" dist="19050" dir="5400000" algn="bl" rotWithShape="0">
              <a:srgbClr val="000000">
                <a:alpha val="50000"/>
              </a:srgbClr>
            </a:outerShdw>
          </a:effectLst>
        </p:spPr>
      </p:pic>
      <p:pic>
        <p:nvPicPr>
          <p:cNvPr id="324" name="Google Shape;324;p45"/>
          <p:cNvPicPr preferRelativeResize="0"/>
          <p:nvPr/>
        </p:nvPicPr>
        <p:blipFill>
          <a:blip r:embed="rId8">
            <a:alphaModFix/>
          </a:blip>
          <a:stretch>
            <a:fillRect/>
          </a:stretch>
        </p:blipFill>
        <p:spPr>
          <a:xfrm>
            <a:off x="2735740" y="4220569"/>
            <a:ext cx="449556" cy="449560"/>
          </a:xfrm>
          <a:prstGeom prst="rect">
            <a:avLst/>
          </a:prstGeom>
          <a:noFill/>
          <a:ln>
            <a:noFill/>
          </a:ln>
        </p:spPr>
      </p:pic>
      <p:sp>
        <p:nvSpPr>
          <p:cNvPr id="325" name="Google Shape;325;p45"/>
          <p:cNvSpPr txBox="1"/>
          <p:nvPr/>
        </p:nvSpPr>
        <p:spPr>
          <a:xfrm>
            <a:off x="1919097" y="2411222"/>
            <a:ext cx="782400" cy="385800"/>
          </a:xfrm>
          <a:prstGeom prst="rect">
            <a:avLst/>
          </a:prstGeom>
          <a:noFill/>
          <a:ln>
            <a:noFill/>
          </a:ln>
        </p:spPr>
        <p:txBody>
          <a:bodyPr spcFirstLastPara="1" wrap="square" lIns="91425" tIns="91425" rIns="91425" bIns="91425" anchor="t" anchorCtr="0">
            <a:noAutofit/>
          </a:bodyPr>
          <a:lstStyle/>
          <a:p>
            <a:pPr algn="ctr"/>
            <a:r>
              <a:rPr lang="en" sz="700">
                <a:solidFill>
                  <a:srgbClr val="434343"/>
                </a:solidFill>
              </a:rPr>
              <a:t>User </a:t>
            </a:r>
            <a:endParaRPr sz="700">
              <a:solidFill>
                <a:srgbClr val="434343"/>
              </a:solidFill>
            </a:endParaRPr>
          </a:p>
          <a:p>
            <a:pPr algn="ctr"/>
            <a:r>
              <a:rPr lang="en" sz="700">
                <a:solidFill>
                  <a:srgbClr val="434343"/>
                </a:solidFill>
              </a:rPr>
              <a:t>research</a:t>
            </a:r>
            <a:endParaRPr sz="700">
              <a:solidFill>
                <a:srgbClr val="434343"/>
              </a:solidFill>
            </a:endParaRPr>
          </a:p>
        </p:txBody>
      </p:sp>
      <p:sp>
        <p:nvSpPr>
          <p:cNvPr id="326" name="Google Shape;326;p45"/>
          <p:cNvSpPr txBox="1"/>
          <p:nvPr/>
        </p:nvSpPr>
        <p:spPr>
          <a:xfrm>
            <a:off x="826550" y="3311156"/>
            <a:ext cx="782400" cy="385800"/>
          </a:xfrm>
          <a:prstGeom prst="rect">
            <a:avLst/>
          </a:prstGeom>
          <a:noFill/>
          <a:ln>
            <a:noFill/>
          </a:ln>
        </p:spPr>
        <p:txBody>
          <a:bodyPr spcFirstLastPara="1" wrap="square" lIns="91425" tIns="91425" rIns="91425" bIns="91425" anchor="t" anchorCtr="0">
            <a:noAutofit/>
          </a:bodyPr>
          <a:lstStyle/>
          <a:p>
            <a:pPr algn="ctr"/>
            <a:r>
              <a:rPr lang="en" sz="700">
                <a:solidFill>
                  <a:srgbClr val="434343"/>
                </a:solidFill>
              </a:rPr>
              <a:t>Test </a:t>
            </a:r>
            <a:br>
              <a:rPr lang="en" sz="700">
                <a:solidFill>
                  <a:srgbClr val="434343"/>
                </a:solidFill>
              </a:rPr>
            </a:br>
            <a:r>
              <a:rPr lang="en" sz="700">
                <a:solidFill>
                  <a:srgbClr val="434343"/>
                </a:solidFill>
              </a:rPr>
              <a:t>archive</a:t>
            </a:r>
            <a:endParaRPr sz="700">
              <a:solidFill>
                <a:srgbClr val="434343"/>
              </a:solidFill>
            </a:endParaRPr>
          </a:p>
        </p:txBody>
      </p:sp>
      <p:sp>
        <p:nvSpPr>
          <p:cNvPr id="327" name="Google Shape;327;p45"/>
          <p:cNvSpPr txBox="1"/>
          <p:nvPr/>
        </p:nvSpPr>
        <p:spPr>
          <a:xfrm>
            <a:off x="1261925" y="4555455"/>
            <a:ext cx="782400" cy="385800"/>
          </a:xfrm>
          <a:prstGeom prst="rect">
            <a:avLst/>
          </a:prstGeom>
          <a:noFill/>
          <a:ln>
            <a:noFill/>
          </a:ln>
        </p:spPr>
        <p:txBody>
          <a:bodyPr spcFirstLastPara="1" wrap="square" lIns="91425" tIns="91425" rIns="91425" bIns="91425" anchor="t" anchorCtr="0">
            <a:noAutofit/>
          </a:bodyPr>
          <a:lstStyle/>
          <a:p>
            <a:pPr algn="ctr"/>
            <a:r>
              <a:rPr lang="en" sz="700">
                <a:solidFill>
                  <a:srgbClr val="434343"/>
                </a:solidFill>
              </a:rPr>
              <a:t>Business</a:t>
            </a:r>
            <a:endParaRPr sz="700">
              <a:solidFill>
                <a:srgbClr val="434343"/>
              </a:solidFill>
            </a:endParaRPr>
          </a:p>
          <a:p>
            <a:pPr algn="ctr"/>
            <a:r>
              <a:rPr lang="en" sz="700">
                <a:solidFill>
                  <a:srgbClr val="434343"/>
                </a:solidFill>
              </a:rPr>
              <a:t>context</a:t>
            </a:r>
            <a:endParaRPr sz="700">
              <a:solidFill>
                <a:srgbClr val="434343"/>
              </a:solidFill>
            </a:endParaRPr>
          </a:p>
        </p:txBody>
      </p:sp>
      <p:sp>
        <p:nvSpPr>
          <p:cNvPr id="328" name="Google Shape;328;p45"/>
          <p:cNvSpPr txBox="1"/>
          <p:nvPr/>
        </p:nvSpPr>
        <p:spPr>
          <a:xfrm>
            <a:off x="2569325" y="4555455"/>
            <a:ext cx="782400" cy="385800"/>
          </a:xfrm>
          <a:prstGeom prst="rect">
            <a:avLst/>
          </a:prstGeom>
          <a:noFill/>
          <a:ln>
            <a:noFill/>
          </a:ln>
        </p:spPr>
        <p:txBody>
          <a:bodyPr spcFirstLastPara="1" wrap="square" lIns="91425" tIns="91425" rIns="91425" bIns="91425" anchor="t" anchorCtr="0">
            <a:noAutofit/>
          </a:bodyPr>
          <a:lstStyle/>
          <a:p>
            <a:pPr algn="ctr"/>
            <a:r>
              <a:rPr lang="en" sz="700">
                <a:solidFill>
                  <a:srgbClr val="434343"/>
                </a:solidFill>
              </a:rPr>
              <a:t>Persuasion</a:t>
            </a:r>
            <a:endParaRPr sz="700">
              <a:solidFill>
                <a:srgbClr val="434343"/>
              </a:solidFill>
            </a:endParaRPr>
          </a:p>
          <a:p>
            <a:pPr algn="ctr"/>
            <a:r>
              <a:rPr lang="en" sz="700">
                <a:solidFill>
                  <a:srgbClr val="434343"/>
                </a:solidFill>
              </a:rPr>
              <a:t>principles</a:t>
            </a:r>
            <a:endParaRPr sz="700">
              <a:solidFill>
                <a:srgbClr val="434343"/>
              </a:solidFill>
            </a:endParaRPr>
          </a:p>
          <a:p>
            <a:pPr algn="ctr"/>
            <a:endParaRPr sz="700">
              <a:solidFill>
                <a:srgbClr val="434343"/>
              </a:solidFill>
            </a:endParaRPr>
          </a:p>
        </p:txBody>
      </p:sp>
      <p:sp>
        <p:nvSpPr>
          <p:cNvPr id="329" name="Google Shape;329;p45"/>
          <p:cNvSpPr txBox="1"/>
          <p:nvPr/>
        </p:nvSpPr>
        <p:spPr>
          <a:xfrm>
            <a:off x="3021750" y="3311156"/>
            <a:ext cx="782400" cy="385800"/>
          </a:xfrm>
          <a:prstGeom prst="rect">
            <a:avLst/>
          </a:prstGeom>
          <a:noFill/>
          <a:ln>
            <a:noFill/>
          </a:ln>
        </p:spPr>
        <p:txBody>
          <a:bodyPr spcFirstLastPara="1" wrap="square" lIns="91425" tIns="91425" rIns="91425" bIns="91425" anchor="t" anchorCtr="0">
            <a:noAutofit/>
          </a:bodyPr>
          <a:lstStyle/>
          <a:p>
            <a:pPr algn="ctr"/>
            <a:r>
              <a:rPr lang="en" sz="700">
                <a:solidFill>
                  <a:srgbClr val="434343"/>
                </a:solidFill>
              </a:rPr>
              <a:t>Digital</a:t>
            </a:r>
            <a:endParaRPr sz="700">
              <a:solidFill>
                <a:srgbClr val="434343"/>
              </a:solidFill>
            </a:endParaRPr>
          </a:p>
          <a:p>
            <a:pPr algn="ctr"/>
            <a:r>
              <a:rPr lang="en" sz="700">
                <a:solidFill>
                  <a:srgbClr val="434343"/>
                </a:solidFill>
              </a:rPr>
              <a:t>Analytics</a:t>
            </a:r>
            <a:endParaRPr sz="700">
              <a:solidFill>
                <a:srgbClr val="434343"/>
              </a:solidFill>
            </a:endParaRPr>
          </a:p>
        </p:txBody>
      </p:sp>
      <p:sp>
        <p:nvSpPr>
          <p:cNvPr id="330" name="Google Shape;330;p45"/>
          <p:cNvSpPr txBox="1"/>
          <p:nvPr/>
        </p:nvSpPr>
        <p:spPr>
          <a:xfrm>
            <a:off x="1924150" y="3585656"/>
            <a:ext cx="782400" cy="385800"/>
          </a:xfrm>
          <a:prstGeom prst="rect">
            <a:avLst/>
          </a:prstGeom>
          <a:noFill/>
          <a:ln>
            <a:noFill/>
          </a:ln>
        </p:spPr>
        <p:txBody>
          <a:bodyPr spcFirstLastPara="1" wrap="square" lIns="91425" tIns="91425" rIns="91425" bIns="91425" anchor="t" anchorCtr="0">
            <a:noAutofit/>
          </a:bodyPr>
          <a:lstStyle/>
          <a:p>
            <a:pPr algn="ctr"/>
            <a:r>
              <a:rPr lang="en" sz="700">
                <a:solidFill>
                  <a:srgbClr val="434343"/>
                </a:solidFill>
              </a:rPr>
              <a:t>LIFT</a:t>
            </a:r>
            <a:endParaRPr sz="700">
              <a:solidFill>
                <a:srgbClr val="434343"/>
              </a:solidFill>
            </a:endParaRPr>
          </a:p>
          <a:p>
            <a:pPr algn="ctr"/>
            <a:r>
              <a:rPr lang="en" sz="700">
                <a:solidFill>
                  <a:srgbClr val="434343"/>
                </a:solidFill>
              </a:rPr>
              <a:t>Model</a:t>
            </a:r>
            <a:endParaRPr sz="700">
              <a:solidFill>
                <a:srgbClr val="434343"/>
              </a:solidFill>
            </a:endParaRPr>
          </a:p>
        </p:txBody>
      </p:sp>
      <p:pic>
        <p:nvPicPr>
          <p:cNvPr id="331" name="Google Shape;331;p45"/>
          <p:cNvPicPr preferRelativeResize="0"/>
          <p:nvPr/>
        </p:nvPicPr>
        <p:blipFill>
          <a:blip r:embed="rId9">
            <a:alphaModFix/>
          </a:blip>
          <a:stretch>
            <a:fillRect/>
          </a:stretch>
        </p:blipFill>
        <p:spPr>
          <a:xfrm rot="962506">
            <a:off x="1552825" y="3186331"/>
            <a:ext cx="413300" cy="413321"/>
          </a:xfrm>
          <a:prstGeom prst="rect">
            <a:avLst/>
          </a:prstGeom>
          <a:noFill/>
          <a:ln>
            <a:noFill/>
          </a:ln>
        </p:spPr>
      </p:pic>
      <p:pic>
        <p:nvPicPr>
          <p:cNvPr id="332" name="Google Shape;332;p45"/>
          <p:cNvPicPr preferRelativeResize="0"/>
          <p:nvPr/>
        </p:nvPicPr>
        <p:blipFill>
          <a:blip r:embed="rId9">
            <a:alphaModFix/>
          </a:blip>
          <a:stretch>
            <a:fillRect/>
          </a:stretch>
        </p:blipFill>
        <p:spPr>
          <a:xfrm rot="5400000">
            <a:off x="2108701" y="2772581"/>
            <a:ext cx="413300" cy="413321"/>
          </a:xfrm>
          <a:prstGeom prst="rect">
            <a:avLst/>
          </a:prstGeom>
          <a:noFill/>
          <a:ln>
            <a:noFill/>
          </a:ln>
        </p:spPr>
      </p:pic>
      <p:pic>
        <p:nvPicPr>
          <p:cNvPr id="333" name="Google Shape;333;p45"/>
          <p:cNvPicPr preferRelativeResize="0"/>
          <p:nvPr/>
        </p:nvPicPr>
        <p:blipFill>
          <a:blip r:embed="rId9">
            <a:alphaModFix/>
          </a:blip>
          <a:stretch>
            <a:fillRect/>
          </a:stretch>
        </p:blipFill>
        <p:spPr>
          <a:xfrm rot="9372739">
            <a:off x="2666650" y="3186331"/>
            <a:ext cx="413300" cy="413321"/>
          </a:xfrm>
          <a:prstGeom prst="rect">
            <a:avLst/>
          </a:prstGeom>
          <a:noFill/>
          <a:ln>
            <a:noFill/>
          </a:ln>
        </p:spPr>
      </p:pic>
      <p:pic>
        <p:nvPicPr>
          <p:cNvPr id="334" name="Google Shape;334;p45"/>
          <p:cNvPicPr preferRelativeResize="0"/>
          <p:nvPr/>
        </p:nvPicPr>
        <p:blipFill>
          <a:blip r:embed="rId9">
            <a:alphaModFix/>
          </a:blip>
          <a:stretch>
            <a:fillRect/>
          </a:stretch>
        </p:blipFill>
        <p:spPr>
          <a:xfrm rot="-3436816">
            <a:off x="1887250" y="3917975"/>
            <a:ext cx="413300" cy="413321"/>
          </a:xfrm>
          <a:prstGeom prst="rect">
            <a:avLst/>
          </a:prstGeom>
          <a:noFill/>
          <a:ln>
            <a:noFill/>
          </a:ln>
        </p:spPr>
      </p:pic>
      <p:pic>
        <p:nvPicPr>
          <p:cNvPr id="335" name="Google Shape;335;p45"/>
          <p:cNvPicPr preferRelativeResize="0"/>
          <p:nvPr/>
        </p:nvPicPr>
        <p:blipFill>
          <a:blip r:embed="rId9">
            <a:alphaModFix/>
          </a:blip>
          <a:stretch>
            <a:fillRect/>
          </a:stretch>
        </p:blipFill>
        <p:spPr>
          <a:xfrm rot="-7817659">
            <a:off x="2589726" y="3859325"/>
            <a:ext cx="413300" cy="413321"/>
          </a:xfrm>
          <a:prstGeom prst="rect">
            <a:avLst/>
          </a:prstGeom>
          <a:noFill/>
          <a:ln>
            <a:noFill/>
          </a:ln>
        </p:spPr>
      </p:pic>
      <p:pic>
        <p:nvPicPr>
          <p:cNvPr id="336" name="Google Shape;336;p45"/>
          <p:cNvPicPr preferRelativeResize="0"/>
          <p:nvPr/>
        </p:nvPicPr>
        <p:blipFill>
          <a:blip r:embed="rId10">
            <a:alphaModFix/>
          </a:blip>
          <a:stretch>
            <a:fillRect/>
          </a:stretch>
        </p:blipFill>
        <p:spPr>
          <a:xfrm>
            <a:off x="7480072" y="3932677"/>
            <a:ext cx="469365" cy="469361"/>
          </a:xfrm>
          <a:prstGeom prst="rect">
            <a:avLst/>
          </a:prstGeom>
          <a:noFill/>
          <a:ln>
            <a:noFill/>
          </a:ln>
        </p:spPr>
      </p:pic>
      <p:pic>
        <p:nvPicPr>
          <p:cNvPr id="337" name="Google Shape;337;p45"/>
          <p:cNvPicPr preferRelativeResize="0"/>
          <p:nvPr/>
        </p:nvPicPr>
        <p:blipFill>
          <a:blip r:embed="rId11">
            <a:alphaModFix/>
          </a:blip>
          <a:stretch>
            <a:fillRect/>
          </a:stretch>
        </p:blipFill>
        <p:spPr>
          <a:xfrm>
            <a:off x="6602574" y="4282036"/>
            <a:ext cx="413300" cy="413300"/>
          </a:xfrm>
          <a:prstGeom prst="rect">
            <a:avLst/>
          </a:prstGeom>
          <a:noFill/>
          <a:ln>
            <a:noFill/>
          </a:ln>
        </p:spPr>
      </p:pic>
      <p:pic>
        <p:nvPicPr>
          <p:cNvPr id="338" name="Google Shape;338;p45"/>
          <p:cNvPicPr preferRelativeResize="0"/>
          <p:nvPr/>
        </p:nvPicPr>
        <p:blipFill>
          <a:blip r:embed="rId12">
            <a:alphaModFix/>
          </a:blip>
          <a:stretch>
            <a:fillRect/>
          </a:stretch>
        </p:blipFill>
        <p:spPr>
          <a:xfrm>
            <a:off x="5675086" y="3902650"/>
            <a:ext cx="413300" cy="413300"/>
          </a:xfrm>
          <a:prstGeom prst="rect">
            <a:avLst/>
          </a:prstGeom>
          <a:noFill/>
          <a:ln>
            <a:noFill/>
          </a:ln>
        </p:spPr>
      </p:pic>
      <p:pic>
        <p:nvPicPr>
          <p:cNvPr id="339" name="Google Shape;339;p45"/>
          <p:cNvPicPr preferRelativeResize="0"/>
          <p:nvPr/>
        </p:nvPicPr>
        <p:blipFill>
          <a:blip r:embed="rId13">
            <a:alphaModFix/>
          </a:blip>
          <a:stretch>
            <a:fillRect/>
          </a:stretch>
        </p:blipFill>
        <p:spPr>
          <a:xfrm>
            <a:off x="7042633" y="2226237"/>
            <a:ext cx="413300" cy="413278"/>
          </a:xfrm>
          <a:prstGeom prst="rect">
            <a:avLst/>
          </a:prstGeom>
          <a:noFill/>
          <a:ln>
            <a:noFill/>
          </a:ln>
        </p:spPr>
      </p:pic>
      <p:pic>
        <p:nvPicPr>
          <p:cNvPr id="340" name="Google Shape;340;p45"/>
          <p:cNvPicPr preferRelativeResize="0"/>
          <p:nvPr/>
        </p:nvPicPr>
        <p:blipFill>
          <a:blip r:embed="rId14">
            <a:alphaModFix/>
          </a:blip>
          <a:stretch>
            <a:fillRect/>
          </a:stretch>
        </p:blipFill>
        <p:spPr>
          <a:xfrm>
            <a:off x="7689307" y="2984593"/>
            <a:ext cx="413300" cy="413300"/>
          </a:xfrm>
          <a:prstGeom prst="rect">
            <a:avLst/>
          </a:prstGeom>
          <a:noFill/>
          <a:ln>
            <a:noFill/>
          </a:ln>
        </p:spPr>
      </p:pic>
      <p:sp>
        <p:nvSpPr>
          <p:cNvPr id="341" name="Google Shape;341;p45"/>
          <p:cNvSpPr/>
          <p:nvPr/>
        </p:nvSpPr>
        <p:spPr>
          <a:xfrm>
            <a:off x="5299863" y="2905565"/>
            <a:ext cx="782400" cy="782400"/>
          </a:xfrm>
          <a:prstGeom prst="ellipse">
            <a:avLst/>
          </a:prstGeom>
          <a:solidFill>
            <a:srgbClr val="1CABE2"/>
          </a:solidFill>
          <a:ln>
            <a:noFill/>
          </a:ln>
        </p:spPr>
        <p:txBody>
          <a:bodyPr spcFirstLastPara="1" wrap="square" lIns="91425" tIns="91425" rIns="91425" bIns="91425" anchor="ctr" anchorCtr="0">
            <a:noAutofit/>
          </a:bodyPr>
          <a:lstStyle/>
          <a:p>
            <a:endParaRPr/>
          </a:p>
        </p:txBody>
      </p:sp>
      <p:sp>
        <p:nvSpPr>
          <p:cNvPr id="342" name="Google Shape;342;p45"/>
          <p:cNvSpPr txBox="1"/>
          <p:nvPr/>
        </p:nvSpPr>
        <p:spPr>
          <a:xfrm>
            <a:off x="6417475" y="4619663"/>
            <a:ext cx="782400" cy="385800"/>
          </a:xfrm>
          <a:prstGeom prst="rect">
            <a:avLst/>
          </a:prstGeom>
          <a:noFill/>
          <a:ln>
            <a:noFill/>
          </a:ln>
        </p:spPr>
        <p:txBody>
          <a:bodyPr spcFirstLastPara="1" wrap="square" lIns="91425" tIns="91425" rIns="91425" bIns="91425" anchor="t" anchorCtr="0">
            <a:noAutofit/>
          </a:bodyPr>
          <a:lstStyle/>
          <a:p>
            <a:pPr algn="ctr"/>
            <a:r>
              <a:rPr lang="en" sz="700">
                <a:solidFill>
                  <a:srgbClr val="FFFFFF"/>
                </a:solidFill>
              </a:rPr>
              <a:t>Live</a:t>
            </a:r>
            <a:endParaRPr sz="700">
              <a:solidFill>
                <a:srgbClr val="FFFFFF"/>
              </a:solidFill>
            </a:endParaRPr>
          </a:p>
          <a:p>
            <a:pPr algn="ctr"/>
            <a:r>
              <a:rPr lang="en" sz="700">
                <a:solidFill>
                  <a:srgbClr val="FFFFFF"/>
                </a:solidFill>
              </a:rPr>
              <a:t>A/B Test</a:t>
            </a:r>
            <a:endParaRPr sz="700">
              <a:solidFill>
                <a:srgbClr val="FFFFFF"/>
              </a:solidFill>
            </a:endParaRPr>
          </a:p>
        </p:txBody>
      </p:sp>
      <p:sp>
        <p:nvSpPr>
          <p:cNvPr id="343" name="Google Shape;343;p45"/>
          <p:cNvSpPr txBox="1"/>
          <p:nvPr/>
        </p:nvSpPr>
        <p:spPr>
          <a:xfrm>
            <a:off x="7334244" y="4264163"/>
            <a:ext cx="782400" cy="385800"/>
          </a:xfrm>
          <a:prstGeom prst="rect">
            <a:avLst/>
          </a:prstGeom>
          <a:noFill/>
          <a:ln>
            <a:noFill/>
          </a:ln>
        </p:spPr>
        <p:txBody>
          <a:bodyPr spcFirstLastPara="1" wrap="square" lIns="91425" tIns="91425" rIns="91425" bIns="91425" anchor="t" anchorCtr="0">
            <a:noAutofit/>
          </a:bodyPr>
          <a:lstStyle/>
          <a:p>
            <a:pPr algn="ctr"/>
            <a:r>
              <a:rPr lang="en" sz="700">
                <a:solidFill>
                  <a:srgbClr val="FFFFFF"/>
                </a:solidFill>
              </a:rPr>
              <a:t>Development</a:t>
            </a:r>
            <a:endParaRPr sz="700">
              <a:solidFill>
                <a:srgbClr val="FFFFFF"/>
              </a:solidFill>
            </a:endParaRPr>
          </a:p>
        </p:txBody>
      </p:sp>
      <p:sp>
        <p:nvSpPr>
          <p:cNvPr id="344" name="Google Shape;344;p45"/>
          <p:cNvSpPr txBox="1"/>
          <p:nvPr/>
        </p:nvSpPr>
        <p:spPr>
          <a:xfrm>
            <a:off x="7511350" y="3357168"/>
            <a:ext cx="782400" cy="385800"/>
          </a:xfrm>
          <a:prstGeom prst="rect">
            <a:avLst/>
          </a:prstGeom>
          <a:noFill/>
          <a:ln>
            <a:noFill/>
          </a:ln>
        </p:spPr>
        <p:txBody>
          <a:bodyPr spcFirstLastPara="1" wrap="square" lIns="91425" tIns="91425" rIns="91425" bIns="91425" anchor="t" anchorCtr="0">
            <a:noAutofit/>
          </a:bodyPr>
          <a:lstStyle/>
          <a:p>
            <a:pPr algn="ctr"/>
            <a:r>
              <a:rPr lang="en" sz="700">
                <a:solidFill>
                  <a:schemeClr val="lt1"/>
                </a:solidFill>
              </a:rPr>
              <a:t>UX / UI</a:t>
            </a:r>
            <a:endParaRPr sz="700">
              <a:solidFill>
                <a:schemeClr val="lt1"/>
              </a:solidFill>
            </a:endParaRPr>
          </a:p>
        </p:txBody>
      </p:sp>
      <p:sp>
        <p:nvSpPr>
          <p:cNvPr id="345" name="Google Shape;345;p45"/>
          <p:cNvSpPr txBox="1"/>
          <p:nvPr/>
        </p:nvSpPr>
        <p:spPr>
          <a:xfrm>
            <a:off x="6871844" y="2525430"/>
            <a:ext cx="782400" cy="385800"/>
          </a:xfrm>
          <a:prstGeom prst="rect">
            <a:avLst/>
          </a:prstGeom>
          <a:noFill/>
          <a:ln>
            <a:noFill/>
          </a:ln>
        </p:spPr>
        <p:txBody>
          <a:bodyPr spcFirstLastPara="1" wrap="square" lIns="91425" tIns="91425" rIns="91425" bIns="91425" anchor="t" anchorCtr="0">
            <a:noAutofit/>
          </a:bodyPr>
          <a:lstStyle/>
          <a:p>
            <a:pPr algn="ctr"/>
            <a:r>
              <a:rPr lang="en" sz="700">
                <a:solidFill>
                  <a:schemeClr val="lt1"/>
                </a:solidFill>
              </a:rPr>
              <a:t>Design of</a:t>
            </a:r>
            <a:endParaRPr sz="700">
              <a:solidFill>
                <a:schemeClr val="lt1"/>
              </a:solidFill>
            </a:endParaRPr>
          </a:p>
          <a:p>
            <a:pPr algn="ctr"/>
            <a:r>
              <a:rPr lang="en" sz="700">
                <a:solidFill>
                  <a:schemeClr val="lt1"/>
                </a:solidFill>
              </a:rPr>
              <a:t>experiments</a:t>
            </a:r>
            <a:endParaRPr sz="700">
              <a:solidFill>
                <a:schemeClr val="lt1"/>
              </a:solidFill>
            </a:endParaRPr>
          </a:p>
        </p:txBody>
      </p:sp>
      <p:sp>
        <p:nvSpPr>
          <p:cNvPr id="346" name="Google Shape;346;p45"/>
          <p:cNvSpPr txBox="1"/>
          <p:nvPr/>
        </p:nvSpPr>
        <p:spPr>
          <a:xfrm>
            <a:off x="5923925" y="2546862"/>
            <a:ext cx="782400" cy="385800"/>
          </a:xfrm>
          <a:prstGeom prst="rect">
            <a:avLst/>
          </a:prstGeom>
          <a:noFill/>
          <a:ln>
            <a:noFill/>
          </a:ln>
        </p:spPr>
        <p:txBody>
          <a:bodyPr spcFirstLastPara="1" wrap="square" lIns="91425" tIns="91425" rIns="91425" bIns="91425" anchor="t" anchorCtr="0">
            <a:noAutofit/>
          </a:bodyPr>
          <a:lstStyle/>
          <a:p>
            <a:pPr algn="ctr"/>
            <a:r>
              <a:rPr lang="en" sz="700">
                <a:solidFill>
                  <a:schemeClr val="lt1"/>
                </a:solidFill>
              </a:rPr>
              <a:t>PIE</a:t>
            </a:r>
            <a:endParaRPr sz="700">
              <a:solidFill>
                <a:schemeClr val="lt1"/>
              </a:solidFill>
            </a:endParaRPr>
          </a:p>
          <a:p>
            <a:pPr algn="ctr"/>
            <a:r>
              <a:rPr lang="en" sz="700">
                <a:solidFill>
                  <a:schemeClr val="lt1"/>
                </a:solidFill>
              </a:rPr>
              <a:t>Framework</a:t>
            </a:r>
            <a:endParaRPr sz="700">
              <a:solidFill>
                <a:schemeClr val="lt1"/>
              </a:solidFill>
            </a:endParaRPr>
          </a:p>
        </p:txBody>
      </p:sp>
      <p:sp>
        <p:nvSpPr>
          <p:cNvPr id="347" name="Google Shape;347;p45"/>
          <p:cNvSpPr txBox="1"/>
          <p:nvPr/>
        </p:nvSpPr>
        <p:spPr>
          <a:xfrm>
            <a:off x="5307019" y="3292862"/>
            <a:ext cx="782400" cy="385800"/>
          </a:xfrm>
          <a:prstGeom prst="rect">
            <a:avLst/>
          </a:prstGeom>
          <a:noFill/>
          <a:ln>
            <a:noFill/>
          </a:ln>
        </p:spPr>
        <p:txBody>
          <a:bodyPr spcFirstLastPara="1" wrap="square" lIns="91425" tIns="91425" rIns="91425" bIns="91425" anchor="t" anchorCtr="0">
            <a:noAutofit/>
          </a:bodyPr>
          <a:lstStyle/>
          <a:p>
            <a:pPr algn="ctr"/>
            <a:r>
              <a:rPr lang="en" sz="700">
                <a:solidFill>
                  <a:schemeClr val="lt1"/>
                </a:solidFill>
              </a:rPr>
              <a:t>Hypothesis creation</a:t>
            </a:r>
            <a:endParaRPr sz="700">
              <a:solidFill>
                <a:schemeClr val="lt1"/>
              </a:solidFill>
            </a:endParaRPr>
          </a:p>
        </p:txBody>
      </p:sp>
      <p:sp>
        <p:nvSpPr>
          <p:cNvPr id="348" name="Google Shape;348;p45"/>
          <p:cNvSpPr txBox="1"/>
          <p:nvPr/>
        </p:nvSpPr>
        <p:spPr>
          <a:xfrm>
            <a:off x="5504275" y="4244199"/>
            <a:ext cx="782400" cy="385800"/>
          </a:xfrm>
          <a:prstGeom prst="rect">
            <a:avLst/>
          </a:prstGeom>
          <a:noFill/>
          <a:ln>
            <a:noFill/>
          </a:ln>
        </p:spPr>
        <p:txBody>
          <a:bodyPr spcFirstLastPara="1" wrap="square" lIns="91425" tIns="91425" rIns="91425" bIns="91425" anchor="t" anchorCtr="0">
            <a:noAutofit/>
          </a:bodyPr>
          <a:lstStyle/>
          <a:p>
            <a:pPr algn="ctr"/>
            <a:r>
              <a:rPr lang="en" sz="700">
                <a:solidFill>
                  <a:srgbClr val="FFFFFF"/>
                </a:solidFill>
              </a:rPr>
              <a:t>Results Analysis</a:t>
            </a:r>
            <a:endParaRPr sz="700">
              <a:solidFill>
                <a:srgbClr val="FFFFFF"/>
              </a:solidFill>
            </a:endParaRPr>
          </a:p>
        </p:txBody>
      </p:sp>
      <p:pic>
        <p:nvPicPr>
          <p:cNvPr id="349" name="Google Shape;349;p45"/>
          <p:cNvPicPr preferRelativeResize="0"/>
          <p:nvPr/>
        </p:nvPicPr>
        <p:blipFill>
          <a:blip r:embed="rId15">
            <a:alphaModFix/>
          </a:blip>
          <a:stretch>
            <a:fillRect/>
          </a:stretch>
        </p:blipFill>
        <p:spPr>
          <a:xfrm>
            <a:off x="6116169" y="2212487"/>
            <a:ext cx="385800" cy="385800"/>
          </a:xfrm>
          <a:prstGeom prst="rect">
            <a:avLst/>
          </a:prstGeom>
          <a:noFill/>
          <a:ln>
            <a:noFill/>
          </a:ln>
        </p:spPr>
      </p:pic>
      <p:pic>
        <p:nvPicPr>
          <p:cNvPr id="350" name="Google Shape;350;p45"/>
          <p:cNvPicPr preferRelativeResize="0"/>
          <p:nvPr/>
        </p:nvPicPr>
        <p:blipFill>
          <a:blip r:embed="rId16">
            <a:alphaModFix/>
          </a:blip>
          <a:stretch>
            <a:fillRect/>
          </a:stretch>
        </p:blipFill>
        <p:spPr>
          <a:xfrm>
            <a:off x="5520144" y="2991725"/>
            <a:ext cx="334738" cy="334738"/>
          </a:xfrm>
          <a:prstGeom prst="rect">
            <a:avLst/>
          </a:prstGeom>
          <a:noFill/>
          <a:ln>
            <a:noFill/>
          </a:ln>
        </p:spPr>
      </p:pic>
      <p:pic>
        <p:nvPicPr>
          <p:cNvPr id="351" name="Google Shape;351;p45"/>
          <p:cNvPicPr preferRelativeResize="0"/>
          <p:nvPr/>
        </p:nvPicPr>
        <p:blipFill>
          <a:blip r:embed="rId9">
            <a:alphaModFix/>
          </a:blip>
          <a:stretch>
            <a:fillRect/>
          </a:stretch>
        </p:blipFill>
        <p:spPr>
          <a:xfrm rot="6027567">
            <a:off x="7696524" y="3608648"/>
            <a:ext cx="294179" cy="294189"/>
          </a:xfrm>
          <a:prstGeom prst="rect">
            <a:avLst/>
          </a:prstGeom>
          <a:noFill/>
          <a:ln>
            <a:noFill/>
          </a:ln>
        </p:spPr>
      </p:pic>
      <p:pic>
        <p:nvPicPr>
          <p:cNvPr id="352" name="Google Shape;352;p45"/>
          <p:cNvPicPr preferRelativeResize="0"/>
          <p:nvPr/>
        </p:nvPicPr>
        <p:blipFill>
          <a:blip r:embed="rId9">
            <a:alphaModFix/>
          </a:blip>
          <a:stretch>
            <a:fillRect/>
          </a:stretch>
        </p:blipFill>
        <p:spPr>
          <a:xfrm rot="9703171">
            <a:off x="7137393" y="4341573"/>
            <a:ext cx="294179" cy="294189"/>
          </a:xfrm>
          <a:prstGeom prst="rect">
            <a:avLst/>
          </a:prstGeom>
          <a:noFill/>
          <a:ln>
            <a:noFill/>
          </a:ln>
        </p:spPr>
      </p:pic>
      <p:pic>
        <p:nvPicPr>
          <p:cNvPr id="353" name="Google Shape;353;p45"/>
          <p:cNvPicPr preferRelativeResize="0"/>
          <p:nvPr/>
        </p:nvPicPr>
        <p:blipFill>
          <a:blip r:embed="rId9">
            <a:alphaModFix/>
          </a:blip>
          <a:stretch>
            <a:fillRect/>
          </a:stretch>
        </p:blipFill>
        <p:spPr>
          <a:xfrm rot="-8625258">
            <a:off x="6191243" y="4334429"/>
            <a:ext cx="294179" cy="294189"/>
          </a:xfrm>
          <a:prstGeom prst="rect">
            <a:avLst/>
          </a:prstGeom>
          <a:noFill/>
          <a:ln>
            <a:noFill/>
          </a:ln>
        </p:spPr>
      </p:pic>
      <p:pic>
        <p:nvPicPr>
          <p:cNvPr id="354" name="Google Shape;354;p45"/>
          <p:cNvPicPr preferRelativeResize="0"/>
          <p:nvPr/>
        </p:nvPicPr>
        <p:blipFill>
          <a:blip r:embed="rId9">
            <a:alphaModFix/>
          </a:blip>
          <a:stretch>
            <a:fillRect/>
          </a:stretch>
        </p:blipFill>
        <p:spPr>
          <a:xfrm rot="-6323785">
            <a:off x="5622118" y="3638248"/>
            <a:ext cx="294179" cy="294189"/>
          </a:xfrm>
          <a:prstGeom prst="rect">
            <a:avLst/>
          </a:prstGeom>
          <a:noFill/>
          <a:ln>
            <a:noFill/>
          </a:ln>
        </p:spPr>
      </p:pic>
      <p:pic>
        <p:nvPicPr>
          <p:cNvPr id="355" name="Google Shape;355;p45"/>
          <p:cNvPicPr preferRelativeResize="0"/>
          <p:nvPr/>
        </p:nvPicPr>
        <p:blipFill>
          <a:blip r:embed="rId9">
            <a:alphaModFix/>
          </a:blip>
          <a:stretch>
            <a:fillRect/>
          </a:stretch>
        </p:blipFill>
        <p:spPr>
          <a:xfrm rot="-2700053">
            <a:off x="5755530" y="2718842"/>
            <a:ext cx="294179" cy="294189"/>
          </a:xfrm>
          <a:prstGeom prst="rect">
            <a:avLst/>
          </a:prstGeom>
          <a:noFill/>
          <a:ln>
            <a:noFill/>
          </a:ln>
        </p:spPr>
      </p:pic>
      <p:pic>
        <p:nvPicPr>
          <p:cNvPr id="356" name="Google Shape;356;p45"/>
          <p:cNvPicPr preferRelativeResize="0"/>
          <p:nvPr/>
        </p:nvPicPr>
        <p:blipFill>
          <a:blip r:embed="rId9">
            <a:alphaModFix/>
          </a:blip>
          <a:stretch>
            <a:fillRect/>
          </a:stretch>
        </p:blipFill>
        <p:spPr>
          <a:xfrm rot="-52">
            <a:off x="6612918" y="2352798"/>
            <a:ext cx="294179" cy="294189"/>
          </a:xfrm>
          <a:prstGeom prst="rect">
            <a:avLst/>
          </a:prstGeom>
          <a:noFill/>
          <a:ln>
            <a:noFill/>
          </a:ln>
        </p:spPr>
      </p:pic>
      <p:pic>
        <p:nvPicPr>
          <p:cNvPr id="357" name="Google Shape;357;p45"/>
          <p:cNvPicPr preferRelativeResize="0"/>
          <p:nvPr/>
        </p:nvPicPr>
        <p:blipFill>
          <a:blip r:embed="rId9">
            <a:alphaModFix/>
          </a:blip>
          <a:stretch>
            <a:fillRect/>
          </a:stretch>
        </p:blipFill>
        <p:spPr>
          <a:xfrm rot="2699947">
            <a:off x="7511362" y="2707923"/>
            <a:ext cx="294179" cy="294189"/>
          </a:xfrm>
          <a:prstGeom prst="rect">
            <a:avLst/>
          </a:prstGeom>
          <a:noFill/>
          <a:ln>
            <a:noFill/>
          </a:ln>
        </p:spPr>
      </p:pic>
      <p:sp>
        <p:nvSpPr>
          <p:cNvPr id="358" name="Google Shape;358;p45"/>
          <p:cNvSpPr txBox="1"/>
          <p:nvPr/>
        </p:nvSpPr>
        <p:spPr>
          <a:xfrm>
            <a:off x="1631504" y="5301851"/>
            <a:ext cx="1357587" cy="480000"/>
          </a:xfrm>
          <a:prstGeom prst="rect">
            <a:avLst/>
          </a:prstGeom>
          <a:noFill/>
          <a:ln>
            <a:noFill/>
          </a:ln>
        </p:spPr>
        <p:txBody>
          <a:bodyPr spcFirstLastPara="1" wrap="square" lIns="91425" tIns="91425" rIns="91425" bIns="91425" anchor="t" anchorCtr="0">
            <a:noAutofit/>
          </a:bodyPr>
          <a:lstStyle/>
          <a:p>
            <a:r>
              <a:rPr lang="en" b="1"/>
              <a:t>EXPLORE</a:t>
            </a:r>
            <a:endParaRPr b="1" dirty="0"/>
          </a:p>
        </p:txBody>
      </p:sp>
      <p:sp>
        <p:nvSpPr>
          <p:cNvPr id="359" name="Google Shape;359;p45"/>
          <p:cNvSpPr txBox="1"/>
          <p:nvPr/>
        </p:nvSpPr>
        <p:spPr>
          <a:xfrm>
            <a:off x="6203460" y="5290724"/>
            <a:ext cx="1336769" cy="480000"/>
          </a:xfrm>
          <a:prstGeom prst="rect">
            <a:avLst/>
          </a:prstGeom>
          <a:noFill/>
          <a:ln>
            <a:noFill/>
          </a:ln>
        </p:spPr>
        <p:txBody>
          <a:bodyPr spcFirstLastPara="1" wrap="square" lIns="91425" tIns="91425" rIns="91425" bIns="91425" anchor="t" anchorCtr="0">
            <a:noAutofit/>
          </a:bodyPr>
          <a:lstStyle/>
          <a:p>
            <a:r>
              <a:rPr lang="en" b="1"/>
              <a:t>VALIDATE</a:t>
            </a:r>
            <a:endParaRPr b="1" dirty="0"/>
          </a:p>
        </p:txBody>
      </p:sp>
      <p:sp>
        <p:nvSpPr>
          <p:cNvPr id="362" name="Google Shape;362;p45"/>
          <p:cNvSpPr/>
          <p:nvPr/>
        </p:nvSpPr>
        <p:spPr>
          <a:xfrm rot="10800000" flipH="1">
            <a:off x="2143119" y="5599424"/>
            <a:ext cx="292800" cy="171300"/>
          </a:xfrm>
          <a:prstGeom prst="rightArrow">
            <a:avLst>
              <a:gd name="adj1" fmla="val 50000"/>
              <a:gd name="adj2" fmla="val 50000"/>
            </a:avLst>
          </a:prstGeom>
          <a:solidFill>
            <a:srgbClr val="7A858B"/>
          </a:solidFill>
          <a:ln>
            <a:noFill/>
          </a:ln>
        </p:spPr>
        <p:txBody>
          <a:bodyPr spcFirstLastPara="1" wrap="square" lIns="91425" tIns="91425" rIns="91425" bIns="91425" anchor="ctr" anchorCtr="0">
            <a:noAutofit/>
          </a:bodyPr>
          <a:lstStyle/>
          <a:p>
            <a:endParaRPr/>
          </a:p>
        </p:txBody>
      </p:sp>
      <p:sp>
        <p:nvSpPr>
          <p:cNvPr id="364" name="Google Shape;364;p45"/>
          <p:cNvSpPr/>
          <p:nvPr/>
        </p:nvSpPr>
        <p:spPr>
          <a:xfrm rot="10800000">
            <a:off x="6728069" y="5594430"/>
            <a:ext cx="292800" cy="171300"/>
          </a:xfrm>
          <a:prstGeom prst="rightArrow">
            <a:avLst>
              <a:gd name="adj1" fmla="val 50000"/>
              <a:gd name="adj2" fmla="val 50000"/>
            </a:avLst>
          </a:prstGeom>
          <a:solidFill>
            <a:srgbClr val="7A858B"/>
          </a:solidFill>
          <a:ln>
            <a:noFill/>
          </a:ln>
        </p:spPr>
        <p:txBody>
          <a:bodyPr spcFirstLastPara="1" wrap="square" lIns="91425" tIns="91425" rIns="91425" bIns="91425" anchor="ctr" anchorCtr="0">
            <a:noAutofit/>
          </a:bodyPr>
          <a:lstStyle/>
          <a:p>
            <a:endParaRPr/>
          </a:p>
        </p:txBody>
      </p:sp>
      <p:pic>
        <p:nvPicPr>
          <p:cNvPr id="59" name="Picture 5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235890" y="199819"/>
            <a:ext cx="1307960" cy="486000"/>
          </a:xfrm>
          <a:prstGeom prst="rect">
            <a:avLst/>
          </a:prstGeom>
        </p:spPr>
      </p:pic>
      <p:pic>
        <p:nvPicPr>
          <p:cNvPr id="60" name="Ábra 7">
            <a:extLst>
              <a:ext uri="{FF2B5EF4-FFF2-40B4-BE49-F238E27FC236}">
                <a16:creationId xmlns:a16="http://schemas.microsoft.com/office/drawing/2014/main" xmlns="" id="{B180A36C-BC6B-4596-BEBC-0BCB33830AC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7741544" y="343722"/>
            <a:ext cx="1006301" cy="198195"/>
          </a:xfrm>
          <a:prstGeom prst="rect">
            <a:avLst/>
          </a:prstGeom>
        </p:spPr>
      </p:pic>
    </p:spTree>
    <p:extLst>
      <p:ext uri="{BB962C8B-B14F-4D97-AF65-F5344CB8AC3E}">
        <p14:creationId xmlns:p14="http://schemas.microsoft.com/office/powerpoint/2010/main" val="2035023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45" descr="Kapcsolódó kép"/>
          <p:cNvPicPr preferRelativeResize="0"/>
          <p:nvPr/>
        </p:nvPicPr>
        <p:blipFill>
          <a:blip r:embed="rId3">
            <a:alphaModFix amt="17000"/>
          </a:blip>
          <a:stretch>
            <a:fillRect/>
          </a:stretch>
        </p:blipFill>
        <p:spPr>
          <a:xfrm>
            <a:off x="-577400" y="-1572370"/>
            <a:ext cx="10298800" cy="10298800"/>
          </a:xfrm>
          <a:prstGeom prst="rect">
            <a:avLst/>
          </a:prstGeom>
          <a:noFill/>
          <a:ln>
            <a:noFill/>
          </a:ln>
        </p:spPr>
      </p:pic>
      <p:sp>
        <p:nvSpPr>
          <p:cNvPr id="307" name="Google Shape;307;p45"/>
          <p:cNvSpPr/>
          <p:nvPr/>
        </p:nvSpPr>
        <p:spPr>
          <a:xfrm>
            <a:off x="6864688" y="2154809"/>
            <a:ext cx="782400" cy="782400"/>
          </a:xfrm>
          <a:prstGeom prst="ellipse">
            <a:avLst/>
          </a:prstGeom>
          <a:solidFill>
            <a:srgbClr val="1CABE2"/>
          </a:solidFill>
          <a:ln>
            <a:noFill/>
          </a:ln>
        </p:spPr>
        <p:txBody>
          <a:bodyPr spcFirstLastPara="1" wrap="square" lIns="91425" tIns="91425" rIns="91425" bIns="91425" anchor="ctr" anchorCtr="0">
            <a:noAutofit/>
          </a:bodyPr>
          <a:lstStyle/>
          <a:p>
            <a:endParaRPr/>
          </a:p>
        </p:txBody>
      </p:sp>
      <p:sp>
        <p:nvSpPr>
          <p:cNvPr id="308" name="Google Shape;308;p45"/>
          <p:cNvSpPr/>
          <p:nvPr/>
        </p:nvSpPr>
        <p:spPr>
          <a:xfrm>
            <a:off x="7511338" y="2903478"/>
            <a:ext cx="782400" cy="782400"/>
          </a:xfrm>
          <a:prstGeom prst="ellipse">
            <a:avLst/>
          </a:prstGeom>
          <a:solidFill>
            <a:srgbClr val="1CABE2"/>
          </a:solidFill>
          <a:ln>
            <a:noFill/>
          </a:ln>
        </p:spPr>
        <p:txBody>
          <a:bodyPr spcFirstLastPara="1" wrap="square" lIns="91425" tIns="91425" rIns="91425" bIns="91425" anchor="ctr" anchorCtr="0">
            <a:noAutofit/>
          </a:bodyPr>
          <a:lstStyle/>
          <a:p>
            <a:endParaRPr/>
          </a:p>
        </p:txBody>
      </p:sp>
      <p:sp>
        <p:nvSpPr>
          <p:cNvPr id="309" name="Google Shape;309;p45"/>
          <p:cNvSpPr/>
          <p:nvPr/>
        </p:nvSpPr>
        <p:spPr>
          <a:xfrm>
            <a:off x="5504263" y="3847610"/>
            <a:ext cx="782400" cy="782400"/>
          </a:xfrm>
          <a:prstGeom prst="ellipse">
            <a:avLst/>
          </a:prstGeom>
          <a:solidFill>
            <a:srgbClr val="1CABE2"/>
          </a:solidFill>
          <a:ln>
            <a:noFill/>
          </a:ln>
        </p:spPr>
        <p:txBody>
          <a:bodyPr spcFirstLastPara="1" wrap="square" lIns="91425" tIns="91425" rIns="91425" bIns="91425" anchor="ctr" anchorCtr="0">
            <a:noAutofit/>
          </a:bodyPr>
          <a:lstStyle/>
          <a:p>
            <a:endParaRPr/>
          </a:p>
        </p:txBody>
      </p:sp>
      <p:sp>
        <p:nvSpPr>
          <p:cNvPr id="310" name="Google Shape;310;p45"/>
          <p:cNvSpPr/>
          <p:nvPr/>
        </p:nvSpPr>
        <p:spPr>
          <a:xfrm>
            <a:off x="6417475" y="4223147"/>
            <a:ext cx="782400" cy="782400"/>
          </a:xfrm>
          <a:prstGeom prst="ellipse">
            <a:avLst/>
          </a:prstGeom>
          <a:solidFill>
            <a:srgbClr val="1CABE2"/>
          </a:solidFill>
          <a:ln>
            <a:noFill/>
          </a:ln>
        </p:spPr>
        <p:txBody>
          <a:bodyPr spcFirstLastPara="1" wrap="square" lIns="91425" tIns="91425" rIns="91425" bIns="91425" anchor="ctr" anchorCtr="0">
            <a:noAutofit/>
          </a:bodyPr>
          <a:lstStyle/>
          <a:p>
            <a:endParaRPr/>
          </a:p>
        </p:txBody>
      </p:sp>
      <p:sp>
        <p:nvSpPr>
          <p:cNvPr id="311" name="Google Shape;311;p45"/>
          <p:cNvSpPr/>
          <p:nvPr/>
        </p:nvSpPr>
        <p:spPr>
          <a:xfrm>
            <a:off x="7323538" y="3838997"/>
            <a:ext cx="782400" cy="782400"/>
          </a:xfrm>
          <a:prstGeom prst="ellipse">
            <a:avLst/>
          </a:prstGeom>
          <a:solidFill>
            <a:srgbClr val="1CABE2"/>
          </a:solidFill>
          <a:ln>
            <a:noFill/>
          </a:ln>
        </p:spPr>
        <p:txBody>
          <a:bodyPr spcFirstLastPara="1" wrap="square" lIns="91425" tIns="91425" rIns="91425" bIns="91425" anchor="ctr" anchorCtr="0">
            <a:noAutofit/>
          </a:bodyPr>
          <a:lstStyle/>
          <a:p>
            <a:endParaRPr/>
          </a:p>
        </p:txBody>
      </p:sp>
      <p:sp>
        <p:nvSpPr>
          <p:cNvPr id="312" name="Google Shape;312;p45"/>
          <p:cNvSpPr/>
          <p:nvPr/>
        </p:nvSpPr>
        <p:spPr>
          <a:xfrm>
            <a:off x="5923913" y="2154809"/>
            <a:ext cx="782400" cy="782400"/>
          </a:xfrm>
          <a:prstGeom prst="ellipse">
            <a:avLst/>
          </a:prstGeom>
          <a:solidFill>
            <a:srgbClr val="1CABE2"/>
          </a:solidFill>
          <a:ln>
            <a:noFill/>
          </a:ln>
        </p:spPr>
        <p:txBody>
          <a:bodyPr spcFirstLastPara="1" wrap="square" lIns="91425" tIns="91425" rIns="91425" bIns="91425" anchor="ctr" anchorCtr="0">
            <a:noAutofit/>
          </a:bodyPr>
          <a:lstStyle/>
          <a:p>
            <a:endParaRPr/>
          </a:p>
        </p:txBody>
      </p:sp>
      <p:sp>
        <p:nvSpPr>
          <p:cNvPr id="313" name="Google Shape;313;p45"/>
          <p:cNvSpPr/>
          <p:nvPr/>
        </p:nvSpPr>
        <p:spPr>
          <a:xfrm>
            <a:off x="1904838" y="2019165"/>
            <a:ext cx="782400" cy="782400"/>
          </a:xfrm>
          <a:prstGeom prst="ellipse">
            <a:avLst/>
          </a:prstGeom>
          <a:solidFill>
            <a:srgbClr val="EFEFEF"/>
          </a:solidFill>
          <a:ln>
            <a:noFill/>
          </a:ln>
        </p:spPr>
        <p:txBody>
          <a:bodyPr spcFirstLastPara="1" wrap="square" lIns="91425" tIns="91425" rIns="91425" bIns="91425" anchor="ctr" anchorCtr="0">
            <a:noAutofit/>
          </a:bodyPr>
          <a:lstStyle/>
          <a:p>
            <a:endParaRPr/>
          </a:p>
        </p:txBody>
      </p:sp>
      <p:sp>
        <p:nvSpPr>
          <p:cNvPr id="314" name="Google Shape;314;p45"/>
          <p:cNvSpPr/>
          <p:nvPr/>
        </p:nvSpPr>
        <p:spPr>
          <a:xfrm>
            <a:off x="1904838" y="3189065"/>
            <a:ext cx="782400" cy="782400"/>
          </a:xfrm>
          <a:prstGeom prst="ellipse">
            <a:avLst/>
          </a:prstGeom>
          <a:solidFill>
            <a:srgbClr val="EFEFEF"/>
          </a:solidFill>
          <a:ln>
            <a:noFill/>
          </a:ln>
        </p:spPr>
        <p:txBody>
          <a:bodyPr spcFirstLastPara="1" wrap="square" lIns="91425" tIns="91425" rIns="91425" bIns="91425" anchor="ctr" anchorCtr="0">
            <a:noAutofit/>
          </a:bodyPr>
          <a:lstStyle/>
          <a:p>
            <a:endParaRPr/>
          </a:p>
        </p:txBody>
      </p:sp>
      <p:sp>
        <p:nvSpPr>
          <p:cNvPr id="315" name="Google Shape;315;p45"/>
          <p:cNvSpPr/>
          <p:nvPr/>
        </p:nvSpPr>
        <p:spPr>
          <a:xfrm>
            <a:off x="3021738" y="2911640"/>
            <a:ext cx="782400" cy="782400"/>
          </a:xfrm>
          <a:prstGeom prst="ellipse">
            <a:avLst/>
          </a:prstGeom>
          <a:solidFill>
            <a:srgbClr val="EFEFEF"/>
          </a:solidFill>
          <a:ln>
            <a:noFill/>
          </a:ln>
        </p:spPr>
        <p:txBody>
          <a:bodyPr spcFirstLastPara="1" wrap="square" lIns="91425" tIns="91425" rIns="91425" bIns="91425" anchor="ctr" anchorCtr="0">
            <a:noAutofit/>
          </a:bodyPr>
          <a:lstStyle/>
          <a:p>
            <a:endParaRPr/>
          </a:p>
        </p:txBody>
      </p:sp>
      <p:sp>
        <p:nvSpPr>
          <p:cNvPr id="316" name="Google Shape;316;p45"/>
          <p:cNvSpPr/>
          <p:nvPr/>
        </p:nvSpPr>
        <p:spPr>
          <a:xfrm>
            <a:off x="2569313" y="4130366"/>
            <a:ext cx="782400" cy="782400"/>
          </a:xfrm>
          <a:prstGeom prst="ellipse">
            <a:avLst/>
          </a:prstGeom>
          <a:solidFill>
            <a:srgbClr val="EFEFEF"/>
          </a:solidFill>
          <a:ln>
            <a:noFill/>
          </a:ln>
        </p:spPr>
        <p:txBody>
          <a:bodyPr spcFirstLastPara="1" wrap="square" lIns="91425" tIns="91425" rIns="91425" bIns="91425" anchor="ctr" anchorCtr="0">
            <a:noAutofit/>
          </a:bodyPr>
          <a:lstStyle/>
          <a:p>
            <a:endParaRPr/>
          </a:p>
        </p:txBody>
      </p:sp>
      <p:sp>
        <p:nvSpPr>
          <p:cNvPr id="317" name="Google Shape;317;p45"/>
          <p:cNvSpPr/>
          <p:nvPr/>
        </p:nvSpPr>
        <p:spPr>
          <a:xfrm>
            <a:off x="1261913" y="4130366"/>
            <a:ext cx="782400" cy="782400"/>
          </a:xfrm>
          <a:prstGeom prst="ellipse">
            <a:avLst/>
          </a:prstGeom>
          <a:solidFill>
            <a:srgbClr val="EFEFEF"/>
          </a:solidFill>
          <a:ln>
            <a:noFill/>
          </a:ln>
        </p:spPr>
        <p:txBody>
          <a:bodyPr spcFirstLastPara="1" wrap="square" lIns="91425" tIns="91425" rIns="91425" bIns="91425" anchor="ctr" anchorCtr="0">
            <a:noAutofit/>
          </a:bodyPr>
          <a:lstStyle/>
          <a:p>
            <a:endParaRPr/>
          </a:p>
        </p:txBody>
      </p:sp>
      <p:sp>
        <p:nvSpPr>
          <p:cNvPr id="318" name="Google Shape;318;p45"/>
          <p:cNvSpPr/>
          <p:nvPr/>
        </p:nvSpPr>
        <p:spPr>
          <a:xfrm>
            <a:off x="826550" y="2911640"/>
            <a:ext cx="782400" cy="782400"/>
          </a:xfrm>
          <a:prstGeom prst="ellipse">
            <a:avLst/>
          </a:prstGeom>
          <a:solidFill>
            <a:srgbClr val="EFEFEF"/>
          </a:solidFill>
          <a:ln>
            <a:noFill/>
          </a:ln>
        </p:spPr>
        <p:txBody>
          <a:bodyPr spcFirstLastPara="1" wrap="square" lIns="91425" tIns="91425" rIns="91425" bIns="91425" anchor="ctr" anchorCtr="0">
            <a:noAutofit/>
          </a:bodyPr>
          <a:lstStyle/>
          <a:p>
            <a:endParaRPr/>
          </a:p>
        </p:txBody>
      </p:sp>
      <p:pic>
        <p:nvPicPr>
          <p:cNvPr id="319" name="Google Shape;319;p45"/>
          <p:cNvPicPr preferRelativeResize="0"/>
          <p:nvPr/>
        </p:nvPicPr>
        <p:blipFill>
          <a:blip r:embed="rId4">
            <a:alphaModFix/>
          </a:blip>
          <a:stretch>
            <a:fillRect/>
          </a:stretch>
        </p:blipFill>
        <p:spPr>
          <a:xfrm>
            <a:off x="2071271" y="3226223"/>
            <a:ext cx="449556" cy="449560"/>
          </a:xfrm>
          <a:prstGeom prst="rect">
            <a:avLst/>
          </a:prstGeom>
          <a:noFill/>
          <a:ln>
            <a:noFill/>
          </a:ln>
        </p:spPr>
      </p:pic>
      <p:pic>
        <p:nvPicPr>
          <p:cNvPr id="320" name="Google Shape;320;p45"/>
          <p:cNvPicPr preferRelativeResize="0"/>
          <p:nvPr/>
        </p:nvPicPr>
        <p:blipFill>
          <a:blip r:embed="rId5">
            <a:alphaModFix/>
          </a:blip>
          <a:stretch>
            <a:fillRect/>
          </a:stretch>
        </p:blipFill>
        <p:spPr>
          <a:xfrm>
            <a:off x="2071269" y="2082038"/>
            <a:ext cx="449556" cy="449560"/>
          </a:xfrm>
          <a:prstGeom prst="rect">
            <a:avLst/>
          </a:prstGeom>
          <a:noFill/>
          <a:ln>
            <a:noFill/>
          </a:ln>
        </p:spPr>
      </p:pic>
      <p:pic>
        <p:nvPicPr>
          <p:cNvPr id="321" name="Google Shape;321;p45"/>
          <p:cNvPicPr preferRelativeResize="0"/>
          <p:nvPr/>
        </p:nvPicPr>
        <p:blipFill>
          <a:blip r:embed="rId6">
            <a:alphaModFix/>
          </a:blip>
          <a:stretch>
            <a:fillRect/>
          </a:stretch>
        </p:blipFill>
        <p:spPr>
          <a:xfrm>
            <a:off x="1428332" y="4220572"/>
            <a:ext cx="449556" cy="449560"/>
          </a:xfrm>
          <a:prstGeom prst="rect">
            <a:avLst/>
          </a:prstGeom>
          <a:noFill/>
          <a:ln>
            <a:noFill/>
          </a:ln>
        </p:spPr>
      </p:pic>
      <p:pic>
        <p:nvPicPr>
          <p:cNvPr id="322" name="Google Shape;322;p45"/>
          <p:cNvPicPr preferRelativeResize="0"/>
          <p:nvPr/>
        </p:nvPicPr>
        <p:blipFill>
          <a:blip r:embed="rId7">
            <a:alphaModFix/>
          </a:blip>
          <a:stretch>
            <a:fillRect/>
          </a:stretch>
        </p:blipFill>
        <p:spPr>
          <a:xfrm>
            <a:off x="3225774" y="3001854"/>
            <a:ext cx="385800" cy="385800"/>
          </a:xfrm>
          <a:prstGeom prst="rect">
            <a:avLst/>
          </a:prstGeom>
          <a:noFill/>
          <a:ln>
            <a:noFill/>
          </a:ln>
        </p:spPr>
      </p:pic>
      <p:pic>
        <p:nvPicPr>
          <p:cNvPr id="323" name="Google Shape;323;p45"/>
          <p:cNvPicPr preferRelativeResize="0"/>
          <p:nvPr/>
        </p:nvPicPr>
        <p:blipFill>
          <a:blip r:embed="rId8">
            <a:alphaModFix/>
          </a:blip>
          <a:stretch>
            <a:fillRect/>
          </a:stretch>
        </p:blipFill>
        <p:spPr>
          <a:xfrm>
            <a:off x="992975" y="2972054"/>
            <a:ext cx="449556" cy="449560"/>
          </a:xfrm>
          <a:prstGeom prst="rect">
            <a:avLst/>
          </a:prstGeom>
          <a:noFill/>
          <a:ln>
            <a:noFill/>
          </a:ln>
          <a:effectLst>
            <a:outerShdw blurRad="57150" dist="19050" dir="5400000" algn="bl" rotWithShape="0">
              <a:srgbClr val="000000">
                <a:alpha val="50000"/>
              </a:srgbClr>
            </a:outerShdw>
          </a:effectLst>
        </p:spPr>
      </p:pic>
      <p:pic>
        <p:nvPicPr>
          <p:cNvPr id="324" name="Google Shape;324;p45"/>
          <p:cNvPicPr preferRelativeResize="0"/>
          <p:nvPr/>
        </p:nvPicPr>
        <p:blipFill>
          <a:blip r:embed="rId9">
            <a:alphaModFix/>
          </a:blip>
          <a:stretch>
            <a:fillRect/>
          </a:stretch>
        </p:blipFill>
        <p:spPr>
          <a:xfrm>
            <a:off x="2735740" y="4220569"/>
            <a:ext cx="449556" cy="449560"/>
          </a:xfrm>
          <a:prstGeom prst="rect">
            <a:avLst/>
          </a:prstGeom>
          <a:noFill/>
          <a:ln>
            <a:noFill/>
          </a:ln>
        </p:spPr>
      </p:pic>
      <p:sp>
        <p:nvSpPr>
          <p:cNvPr id="325" name="Google Shape;325;p45"/>
          <p:cNvSpPr txBox="1"/>
          <p:nvPr/>
        </p:nvSpPr>
        <p:spPr>
          <a:xfrm>
            <a:off x="1919097" y="2411222"/>
            <a:ext cx="782400" cy="385800"/>
          </a:xfrm>
          <a:prstGeom prst="rect">
            <a:avLst/>
          </a:prstGeom>
          <a:noFill/>
          <a:ln>
            <a:noFill/>
          </a:ln>
        </p:spPr>
        <p:txBody>
          <a:bodyPr spcFirstLastPara="1" wrap="square" lIns="91425" tIns="91425" rIns="91425" bIns="91425" anchor="t" anchorCtr="0">
            <a:noAutofit/>
          </a:bodyPr>
          <a:lstStyle/>
          <a:p>
            <a:pPr algn="ctr"/>
            <a:r>
              <a:rPr lang="en" sz="700">
                <a:solidFill>
                  <a:srgbClr val="434343"/>
                </a:solidFill>
              </a:rPr>
              <a:t>User </a:t>
            </a:r>
            <a:endParaRPr sz="700">
              <a:solidFill>
                <a:srgbClr val="434343"/>
              </a:solidFill>
            </a:endParaRPr>
          </a:p>
          <a:p>
            <a:pPr algn="ctr"/>
            <a:r>
              <a:rPr lang="en" sz="700">
                <a:solidFill>
                  <a:srgbClr val="434343"/>
                </a:solidFill>
              </a:rPr>
              <a:t>research</a:t>
            </a:r>
            <a:endParaRPr sz="700">
              <a:solidFill>
                <a:srgbClr val="434343"/>
              </a:solidFill>
            </a:endParaRPr>
          </a:p>
        </p:txBody>
      </p:sp>
      <p:sp>
        <p:nvSpPr>
          <p:cNvPr id="326" name="Google Shape;326;p45"/>
          <p:cNvSpPr txBox="1"/>
          <p:nvPr/>
        </p:nvSpPr>
        <p:spPr>
          <a:xfrm>
            <a:off x="826550" y="3311156"/>
            <a:ext cx="782400" cy="385800"/>
          </a:xfrm>
          <a:prstGeom prst="rect">
            <a:avLst/>
          </a:prstGeom>
          <a:noFill/>
          <a:ln>
            <a:noFill/>
          </a:ln>
        </p:spPr>
        <p:txBody>
          <a:bodyPr spcFirstLastPara="1" wrap="square" lIns="91425" tIns="91425" rIns="91425" bIns="91425" anchor="t" anchorCtr="0">
            <a:noAutofit/>
          </a:bodyPr>
          <a:lstStyle/>
          <a:p>
            <a:pPr algn="ctr"/>
            <a:r>
              <a:rPr lang="en" sz="700">
                <a:solidFill>
                  <a:srgbClr val="434343"/>
                </a:solidFill>
              </a:rPr>
              <a:t>Test </a:t>
            </a:r>
            <a:br>
              <a:rPr lang="en" sz="700">
                <a:solidFill>
                  <a:srgbClr val="434343"/>
                </a:solidFill>
              </a:rPr>
            </a:br>
            <a:r>
              <a:rPr lang="en" sz="700">
                <a:solidFill>
                  <a:srgbClr val="434343"/>
                </a:solidFill>
              </a:rPr>
              <a:t>archive</a:t>
            </a:r>
            <a:endParaRPr sz="700">
              <a:solidFill>
                <a:srgbClr val="434343"/>
              </a:solidFill>
            </a:endParaRPr>
          </a:p>
        </p:txBody>
      </p:sp>
      <p:sp>
        <p:nvSpPr>
          <p:cNvPr id="327" name="Google Shape;327;p45"/>
          <p:cNvSpPr txBox="1"/>
          <p:nvPr/>
        </p:nvSpPr>
        <p:spPr>
          <a:xfrm>
            <a:off x="1261925" y="4555455"/>
            <a:ext cx="782400" cy="385800"/>
          </a:xfrm>
          <a:prstGeom prst="rect">
            <a:avLst/>
          </a:prstGeom>
          <a:noFill/>
          <a:ln>
            <a:noFill/>
          </a:ln>
        </p:spPr>
        <p:txBody>
          <a:bodyPr spcFirstLastPara="1" wrap="square" lIns="91425" tIns="91425" rIns="91425" bIns="91425" anchor="t" anchorCtr="0">
            <a:noAutofit/>
          </a:bodyPr>
          <a:lstStyle/>
          <a:p>
            <a:pPr algn="ctr"/>
            <a:r>
              <a:rPr lang="en" sz="700">
                <a:solidFill>
                  <a:srgbClr val="434343"/>
                </a:solidFill>
              </a:rPr>
              <a:t>Business</a:t>
            </a:r>
            <a:endParaRPr sz="700">
              <a:solidFill>
                <a:srgbClr val="434343"/>
              </a:solidFill>
            </a:endParaRPr>
          </a:p>
          <a:p>
            <a:pPr algn="ctr"/>
            <a:r>
              <a:rPr lang="en" sz="700">
                <a:solidFill>
                  <a:srgbClr val="434343"/>
                </a:solidFill>
              </a:rPr>
              <a:t>context</a:t>
            </a:r>
            <a:endParaRPr sz="700">
              <a:solidFill>
                <a:srgbClr val="434343"/>
              </a:solidFill>
            </a:endParaRPr>
          </a:p>
        </p:txBody>
      </p:sp>
      <p:sp>
        <p:nvSpPr>
          <p:cNvPr id="328" name="Google Shape;328;p45"/>
          <p:cNvSpPr txBox="1"/>
          <p:nvPr/>
        </p:nvSpPr>
        <p:spPr>
          <a:xfrm>
            <a:off x="2569325" y="4555455"/>
            <a:ext cx="782400" cy="385800"/>
          </a:xfrm>
          <a:prstGeom prst="rect">
            <a:avLst/>
          </a:prstGeom>
          <a:noFill/>
          <a:ln>
            <a:noFill/>
          </a:ln>
        </p:spPr>
        <p:txBody>
          <a:bodyPr spcFirstLastPara="1" wrap="square" lIns="91425" tIns="91425" rIns="91425" bIns="91425" anchor="t" anchorCtr="0">
            <a:noAutofit/>
          </a:bodyPr>
          <a:lstStyle/>
          <a:p>
            <a:pPr algn="ctr"/>
            <a:r>
              <a:rPr lang="en" sz="700">
                <a:solidFill>
                  <a:srgbClr val="434343"/>
                </a:solidFill>
              </a:rPr>
              <a:t>Persuasion</a:t>
            </a:r>
            <a:endParaRPr sz="700">
              <a:solidFill>
                <a:srgbClr val="434343"/>
              </a:solidFill>
            </a:endParaRPr>
          </a:p>
          <a:p>
            <a:pPr algn="ctr"/>
            <a:r>
              <a:rPr lang="en" sz="700">
                <a:solidFill>
                  <a:srgbClr val="434343"/>
                </a:solidFill>
              </a:rPr>
              <a:t>principles</a:t>
            </a:r>
            <a:endParaRPr sz="700">
              <a:solidFill>
                <a:srgbClr val="434343"/>
              </a:solidFill>
            </a:endParaRPr>
          </a:p>
          <a:p>
            <a:pPr algn="ctr"/>
            <a:endParaRPr sz="700">
              <a:solidFill>
                <a:srgbClr val="434343"/>
              </a:solidFill>
            </a:endParaRPr>
          </a:p>
        </p:txBody>
      </p:sp>
      <p:sp>
        <p:nvSpPr>
          <p:cNvPr id="329" name="Google Shape;329;p45"/>
          <p:cNvSpPr txBox="1"/>
          <p:nvPr/>
        </p:nvSpPr>
        <p:spPr>
          <a:xfrm>
            <a:off x="3021750" y="3311156"/>
            <a:ext cx="782400" cy="385800"/>
          </a:xfrm>
          <a:prstGeom prst="rect">
            <a:avLst/>
          </a:prstGeom>
          <a:noFill/>
          <a:ln>
            <a:noFill/>
          </a:ln>
        </p:spPr>
        <p:txBody>
          <a:bodyPr spcFirstLastPara="1" wrap="square" lIns="91425" tIns="91425" rIns="91425" bIns="91425" anchor="t" anchorCtr="0">
            <a:noAutofit/>
          </a:bodyPr>
          <a:lstStyle/>
          <a:p>
            <a:pPr algn="ctr"/>
            <a:r>
              <a:rPr lang="en" sz="700">
                <a:solidFill>
                  <a:srgbClr val="434343"/>
                </a:solidFill>
              </a:rPr>
              <a:t>Digital</a:t>
            </a:r>
            <a:endParaRPr sz="700">
              <a:solidFill>
                <a:srgbClr val="434343"/>
              </a:solidFill>
            </a:endParaRPr>
          </a:p>
          <a:p>
            <a:pPr algn="ctr"/>
            <a:r>
              <a:rPr lang="en" sz="700">
                <a:solidFill>
                  <a:srgbClr val="434343"/>
                </a:solidFill>
              </a:rPr>
              <a:t>Analytics</a:t>
            </a:r>
            <a:endParaRPr sz="700">
              <a:solidFill>
                <a:srgbClr val="434343"/>
              </a:solidFill>
            </a:endParaRPr>
          </a:p>
        </p:txBody>
      </p:sp>
      <p:sp>
        <p:nvSpPr>
          <p:cNvPr id="330" name="Google Shape;330;p45"/>
          <p:cNvSpPr txBox="1"/>
          <p:nvPr/>
        </p:nvSpPr>
        <p:spPr>
          <a:xfrm>
            <a:off x="1924150" y="3585656"/>
            <a:ext cx="782400" cy="385800"/>
          </a:xfrm>
          <a:prstGeom prst="rect">
            <a:avLst/>
          </a:prstGeom>
          <a:noFill/>
          <a:ln>
            <a:noFill/>
          </a:ln>
        </p:spPr>
        <p:txBody>
          <a:bodyPr spcFirstLastPara="1" wrap="square" lIns="91425" tIns="91425" rIns="91425" bIns="91425" anchor="t" anchorCtr="0">
            <a:noAutofit/>
          </a:bodyPr>
          <a:lstStyle/>
          <a:p>
            <a:pPr algn="ctr"/>
            <a:r>
              <a:rPr lang="en" sz="700">
                <a:solidFill>
                  <a:srgbClr val="434343"/>
                </a:solidFill>
              </a:rPr>
              <a:t>LIFT</a:t>
            </a:r>
            <a:endParaRPr sz="700">
              <a:solidFill>
                <a:srgbClr val="434343"/>
              </a:solidFill>
            </a:endParaRPr>
          </a:p>
          <a:p>
            <a:pPr algn="ctr"/>
            <a:r>
              <a:rPr lang="en" sz="700">
                <a:solidFill>
                  <a:srgbClr val="434343"/>
                </a:solidFill>
              </a:rPr>
              <a:t>Model</a:t>
            </a:r>
            <a:endParaRPr sz="700">
              <a:solidFill>
                <a:srgbClr val="434343"/>
              </a:solidFill>
            </a:endParaRPr>
          </a:p>
        </p:txBody>
      </p:sp>
      <p:pic>
        <p:nvPicPr>
          <p:cNvPr id="331" name="Google Shape;331;p45"/>
          <p:cNvPicPr preferRelativeResize="0"/>
          <p:nvPr/>
        </p:nvPicPr>
        <p:blipFill>
          <a:blip r:embed="rId10">
            <a:alphaModFix/>
          </a:blip>
          <a:stretch>
            <a:fillRect/>
          </a:stretch>
        </p:blipFill>
        <p:spPr>
          <a:xfrm rot="962506">
            <a:off x="1552825" y="3186331"/>
            <a:ext cx="413300" cy="413321"/>
          </a:xfrm>
          <a:prstGeom prst="rect">
            <a:avLst/>
          </a:prstGeom>
          <a:noFill/>
          <a:ln>
            <a:noFill/>
          </a:ln>
        </p:spPr>
      </p:pic>
      <p:pic>
        <p:nvPicPr>
          <p:cNvPr id="332" name="Google Shape;332;p45"/>
          <p:cNvPicPr preferRelativeResize="0"/>
          <p:nvPr/>
        </p:nvPicPr>
        <p:blipFill>
          <a:blip r:embed="rId10">
            <a:alphaModFix/>
          </a:blip>
          <a:stretch>
            <a:fillRect/>
          </a:stretch>
        </p:blipFill>
        <p:spPr>
          <a:xfrm rot="5400000">
            <a:off x="2108701" y="2772581"/>
            <a:ext cx="413300" cy="413321"/>
          </a:xfrm>
          <a:prstGeom prst="rect">
            <a:avLst/>
          </a:prstGeom>
          <a:noFill/>
          <a:ln>
            <a:noFill/>
          </a:ln>
        </p:spPr>
      </p:pic>
      <p:pic>
        <p:nvPicPr>
          <p:cNvPr id="333" name="Google Shape;333;p45"/>
          <p:cNvPicPr preferRelativeResize="0"/>
          <p:nvPr/>
        </p:nvPicPr>
        <p:blipFill>
          <a:blip r:embed="rId10">
            <a:alphaModFix/>
          </a:blip>
          <a:stretch>
            <a:fillRect/>
          </a:stretch>
        </p:blipFill>
        <p:spPr>
          <a:xfrm rot="9372739">
            <a:off x="2666650" y="3186331"/>
            <a:ext cx="413300" cy="413321"/>
          </a:xfrm>
          <a:prstGeom prst="rect">
            <a:avLst/>
          </a:prstGeom>
          <a:noFill/>
          <a:ln>
            <a:noFill/>
          </a:ln>
        </p:spPr>
      </p:pic>
      <p:pic>
        <p:nvPicPr>
          <p:cNvPr id="334" name="Google Shape;334;p45"/>
          <p:cNvPicPr preferRelativeResize="0"/>
          <p:nvPr/>
        </p:nvPicPr>
        <p:blipFill>
          <a:blip r:embed="rId10">
            <a:alphaModFix/>
          </a:blip>
          <a:stretch>
            <a:fillRect/>
          </a:stretch>
        </p:blipFill>
        <p:spPr>
          <a:xfrm rot="-3436816">
            <a:off x="1887250" y="3917975"/>
            <a:ext cx="413300" cy="413321"/>
          </a:xfrm>
          <a:prstGeom prst="rect">
            <a:avLst/>
          </a:prstGeom>
          <a:noFill/>
          <a:ln>
            <a:noFill/>
          </a:ln>
        </p:spPr>
      </p:pic>
      <p:pic>
        <p:nvPicPr>
          <p:cNvPr id="335" name="Google Shape;335;p45"/>
          <p:cNvPicPr preferRelativeResize="0"/>
          <p:nvPr/>
        </p:nvPicPr>
        <p:blipFill>
          <a:blip r:embed="rId10">
            <a:alphaModFix/>
          </a:blip>
          <a:stretch>
            <a:fillRect/>
          </a:stretch>
        </p:blipFill>
        <p:spPr>
          <a:xfrm rot="-7817659">
            <a:off x="2589726" y="3859325"/>
            <a:ext cx="413300" cy="413321"/>
          </a:xfrm>
          <a:prstGeom prst="rect">
            <a:avLst/>
          </a:prstGeom>
          <a:noFill/>
          <a:ln>
            <a:noFill/>
          </a:ln>
        </p:spPr>
      </p:pic>
      <p:pic>
        <p:nvPicPr>
          <p:cNvPr id="336" name="Google Shape;336;p45"/>
          <p:cNvPicPr preferRelativeResize="0"/>
          <p:nvPr/>
        </p:nvPicPr>
        <p:blipFill>
          <a:blip r:embed="rId11">
            <a:alphaModFix/>
          </a:blip>
          <a:stretch>
            <a:fillRect/>
          </a:stretch>
        </p:blipFill>
        <p:spPr>
          <a:xfrm>
            <a:off x="7480072" y="3932677"/>
            <a:ext cx="469365" cy="469361"/>
          </a:xfrm>
          <a:prstGeom prst="rect">
            <a:avLst/>
          </a:prstGeom>
          <a:noFill/>
          <a:ln>
            <a:noFill/>
          </a:ln>
        </p:spPr>
      </p:pic>
      <p:pic>
        <p:nvPicPr>
          <p:cNvPr id="337" name="Google Shape;337;p45"/>
          <p:cNvPicPr preferRelativeResize="0"/>
          <p:nvPr/>
        </p:nvPicPr>
        <p:blipFill>
          <a:blip r:embed="rId12">
            <a:alphaModFix/>
          </a:blip>
          <a:stretch>
            <a:fillRect/>
          </a:stretch>
        </p:blipFill>
        <p:spPr>
          <a:xfrm>
            <a:off x="6602574" y="4282036"/>
            <a:ext cx="413300" cy="413300"/>
          </a:xfrm>
          <a:prstGeom prst="rect">
            <a:avLst/>
          </a:prstGeom>
          <a:noFill/>
          <a:ln>
            <a:noFill/>
          </a:ln>
        </p:spPr>
      </p:pic>
      <p:pic>
        <p:nvPicPr>
          <p:cNvPr id="338" name="Google Shape;338;p45"/>
          <p:cNvPicPr preferRelativeResize="0"/>
          <p:nvPr/>
        </p:nvPicPr>
        <p:blipFill>
          <a:blip r:embed="rId13">
            <a:alphaModFix/>
          </a:blip>
          <a:stretch>
            <a:fillRect/>
          </a:stretch>
        </p:blipFill>
        <p:spPr>
          <a:xfrm>
            <a:off x="5675086" y="3902650"/>
            <a:ext cx="413300" cy="413300"/>
          </a:xfrm>
          <a:prstGeom prst="rect">
            <a:avLst/>
          </a:prstGeom>
          <a:noFill/>
          <a:ln>
            <a:noFill/>
          </a:ln>
        </p:spPr>
      </p:pic>
      <p:pic>
        <p:nvPicPr>
          <p:cNvPr id="339" name="Google Shape;339;p45"/>
          <p:cNvPicPr preferRelativeResize="0"/>
          <p:nvPr/>
        </p:nvPicPr>
        <p:blipFill>
          <a:blip r:embed="rId14">
            <a:alphaModFix/>
          </a:blip>
          <a:stretch>
            <a:fillRect/>
          </a:stretch>
        </p:blipFill>
        <p:spPr>
          <a:xfrm>
            <a:off x="7042633" y="2226237"/>
            <a:ext cx="413300" cy="413278"/>
          </a:xfrm>
          <a:prstGeom prst="rect">
            <a:avLst/>
          </a:prstGeom>
          <a:noFill/>
          <a:ln>
            <a:noFill/>
          </a:ln>
        </p:spPr>
      </p:pic>
      <p:pic>
        <p:nvPicPr>
          <p:cNvPr id="340" name="Google Shape;340;p45"/>
          <p:cNvPicPr preferRelativeResize="0"/>
          <p:nvPr/>
        </p:nvPicPr>
        <p:blipFill>
          <a:blip r:embed="rId15">
            <a:alphaModFix/>
          </a:blip>
          <a:stretch>
            <a:fillRect/>
          </a:stretch>
        </p:blipFill>
        <p:spPr>
          <a:xfrm>
            <a:off x="7689307" y="2984593"/>
            <a:ext cx="413300" cy="413300"/>
          </a:xfrm>
          <a:prstGeom prst="rect">
            <a:avLst/>
          </a:prstGeom>
          <a:noFill/>
          <a:ln>
            <a:noFill/>
          </a:ln>
        </p:spPr>
      </p:pic>
      <p:sp>
        <p:nvSpPr>
          <p:cNvPr id="341" name="Google Shape;341;p45"/>
          <p:cNvSpPr/>
          <p:nvPr/>
        </p:nvSpPr>
        <p:spPr>
          <a:xfrm>
            <a:off x="5299863" y="2905565"/>
            <a:ext cx="782400" cy="782400"/>
          </a:xfrm>
          <a:prstGeom prst="ellipse">
            <a:avLst/>
          </a:prstGeom>
          <a:solidFill>
            <a:srgbClr val="1CABE2"/>
          </a:solidFill>
          <a:ln>
            <a:noFill/>
          </a:ln>
        </p:spPr>
        <p:txBody>
          <a:bodyPr spcFirstLastPara="1" wrap="square" lIns="91425" tIns="91425" rIns="91425" bIns="91425" anchor="ctr" anchorCtr="0">
            <a:noAutofit/>
          </a:bodyPr>
          <a:lstStyle/>
          <a:p>
            <a:endParaRPr/>
          </a:p>
        </p:txBody>
      </p:sp>
      <p:sp>
        <p:nvSpPr>
          <p:cNvPr id="342" name="Google Shape;342;p45"/>
          <p:cNvSpPr txBox="1"/>
          <p:nvPr/>
        </p:nvSpPr>
        <p:spPr>
          <a:xfrm>
            <a:off x="6417475" y="4619663"/>
            <a:ext cx="782400" cy="385800"/>
          </a:xfrm>
          <a:prstGeom prst="rect">
            <a:avLst/>
          </a:prstGeom>
          <a:noFill/>
          <a:ln>
            <a:noFill/>
          </a:ln>
        </p:spPr>
        <p:txBody>
          <a:bodyPr spcFirstLastPara="1" wrap="square" lIns="91425" tIns="91425" rIns="91425" bIns="91425" anchor="t" anchorCtr="0">
            <a:noAutofit/>
          </a:bodyPr>
          <a:lstStyle/>
          <a:p>
            <a:pPr algn="ctr"/>
            <a:r>
              <a:rPr lang="en" sz="700">
                <a:solidFill>
                  <a:srgbClr val="FFFFFF"/>
                </a:solidFill>
              </a:rPr>
              <a:t>Live</a:t>
            </a:r>
            <a:endParaRPr sz="700">
              <a:solidFill>
                <a:srgbClr val="FFFFFF"/>
              </a:solidFill>
            </a:endParaRPr>
          </a:p>
          <a:p>
            <a:pPr algn="ctr"/>
            <a:r>
              <a:rPr lang="en" sz="700">
                <a:solidFill>
                  <a:srgbClr val="FFFFFF"/>
                </a:solidFill>
              </a:rPr>
              <a:t>A/B Test</a:t>
            </a:r>
            <a:endParaRPr sz="700">
              <a:solidFill>
                <a:srgbClr val="FFFFFF"/>
              </a:solidFill>
            </a:endParaRPr>
          </a:p>
        </p:txBody>
      </p:sp>
      <p:sp>
        <p:nvSpPr>
          <p:cNvPr id="343" name="Google Shape;343;p45"/>
          <p:cNvSpPr txBox="1"/>
          <p:nvPr/>
        </p:nvSpPr>
        <p:spPr>
          <a:xfrm>
            <a:off x="7334244" y="4264163"/>
            <a:ext cx="782400" cy="385800"/>
          </a:xfrm>
          <a:prstGeom prst="rect">
            <a:avLst/>
          </a:prstGeom>
          <a:noFill/>
          <a:ln>
            <a:noFill/>
          </a:ln>
        </p:spPr>
        <p:txBody>
          <a:bodyPr spcFirstLastPara="1" wrap="square" lIns="91425" tIns="91425" rIns="91425" bIns="91425" anchor="t" anchorCtr="0">
            <a:noAutofit/>
          </a:bodyPr>
          <a:lstStyle/>
          <a:p>
            <a:pPr algn="ctr"/>
            <a:r>
              <a:rPr lang="en" sz="700">
                <a:solidFill>
                  <a:srgbClr val="FFFFFF"/>
                </a:solidFill>
              </a:rPr>
              <a:t>Development</a:t>
            </a:r>
            <a:endParaRPr sz="700">
              <a:solidFill>
                <a:srgbClr val="FFFFFF"/>
              </a:solidFill>
            </a:endParaRPr>
          </a:p>
        </p:txBody>
      </p:sp>
      <p:sp>
        <p:nvSpPr>
          <p:cNvPr id="344" name="Google Shape;344;p45"/>
          <p:cNvSpPr txBox="1"/>
          <p:nvPr/>
        </p:nvSpPr>
        <p:spPr>
          <a:xfrm>
            <a:off x="7511350" y="3357168"/>
            <a:ext cx="782400" cy="385800"/>
          </a:xfrm>
          <a:prstGeom prst="rect">
            <a:avLst/>
          </a:prstGeom>
          <a:noFill/>
          <a:ln>
            <a:noFill/>
          </a:ln>
        </p:spPr>
        <p:txBody>
          <a:bodyPr spcFirstLastPara="1" wrap="square" lIns="91425" tIns="91425" rIns="91425" bIns="91425" anchor="t" anchorCtr="0">
            <a:noAutofit/>
          </a:bodyPr>
          <a:lstStyle/>
          <a:p>
            <a:pPr algn="ctr"/>
            <a:r>
              <a:rPr lang="en" sz="700">
                <a:solidFill>
                  <a:schemeClr val="lt1"/>
                </a:solidFill>
              </a:rPr>
              <a:t>UX / UI</a:t>
            </a:r>
            <a:endParaRPr sz="700">
              <a:solidFill>
                <a:schemeClr val="lt1"/>
              </a:solidFill>
            </a:endParaRPr>
          </a:p>
        </p:txBody>
      </p:sp>
      <p:sp>
        <p:nvSpPr>
          <p:cNvPr id="345" name="Google Shape;345;p45"/>
          <p:cNvSpPr txBox="1"/>
          <p:nvPr/>
        </p:nvSpPr>
        <p:spPr>
          <a:xfrm>
            <a:off x="6871844" y="2525430"/>
            <a:ext cx="782400" cy="385800"/>
          </a:xfrm>
          <a:prstGeom prst="rect">
            <a:avLst/>
          </a:prstGeom>
          <a:noFill/>
          <a:ln>
            <a:noFill/>
          </a:ln>
        </p:spPr>
        <p:txBody>
          <a:bodyPr spcFirstLastPara="1" wrap="square" lIns="91425" tIns="91425" rIns="91425" bIns="91425" anchor="t" anchorCtr="0">
            <a:noAutofit/>
          </a:bodyPr>
          <a:lstStyle/>
          <a:p>
            <a:pPr algn="ctr"/>
            <a:r>
              <a:rPr lang="en" sz="700">
                <a:solidFill>
                  <a:schemeClr val="lt1"/>
                </a:solidFill>
              </a:rPr>
              <a:t>Design of</a:t>
            </a:r>
            <a:endParaRPr sz="700">
              <a:solidFill>
                <a:schemeClr val="lt1"/>
              </a:solidFill>
            </a:endParaRPr>
          </a:p>
          <a:p>
            <a:pPr algn="ctr"/>
            <a:r>
              <a:rPr lang="en" sz="700">
                <a:solidFill>
                  <a:schemeClr val="lt1"/>
                </a:solidFill>
              </a:rPr>
              <a:t>experiments</a:t>
            </a:r>
            <a:endParaRPr sz="700">
              <a:solidFill>
                <a:schemeClr val="lt1"/>
              </a:solidFill>
            </a:endParaRPr>
          </a:p>
        </p:txBody>
      </p:sp>
      <p:sp>
        <p:nvSpPr>
          <p:cNvPr id="346" name="Google Shape;346;p45"/>
          <p:cNvSpPr txBox="1"/>
          <p:nvPr/>
        </p:nvSpPr>
        <p:spPr>
          <a:xfrm>
            <a:off x="5923925" y="2546862"/>
            <a:ext cx="782400" cy="385800"/>
          </a:xfrm>
          <a:prstGeom prst="rect">
            <a:avLst/>
          </a:prstGeom>
          <a:noFill/>
          <a:ln>
            <a:noFill/>
          </a:ln>
        </p:spPr>
        <p:txBody>
          <a:bodyPr spcFirstLastPara="1" wrap="square" lIns="91425" tIns="91425" rIns="91425" bIns="91425" anchor="t" anchorCtr="0">
            <a:noAutofit/>
          </a:bodyPr>
          <a:lstStyle/>
          <a:p>
            <a:pPr algn="ctr"/>
            <a:r>
              <a:rPr lang="en" sz="700">
                <a:solidFill>
                  <a:schemeClr val="lt1"/>
                </a:solidFill>
              </a:rPr>
              <a:t>PIE</a:t>
            </a:r>
            <a:endParaRPr sz="700">
              <a:solidFill>
                <a:schemeClr val="lt1"/>
              </a:solidFill>
            </a:endParaRPr>
          </a:p>
          <a:p>
            <a:pPr algn="ctr"/>
            <a:r>
              <a:rPr lang="en" sz="700">
                <a:solidFill>
                  <a:schemeClr val="lt1"/>
                </a:solidFill>
              </a:rPr>
              <a:t>Framework</a:t>
            </a:r>
            <a:endParaRPr sz="700">
              <a:solidFill>
                <a:schemeClr val="lt1"/>
              </a:solidFill>
            </a:endParaRPr>
          </a:p>
        </p:txBody>
      </p:sp>
      <p:sp>
        <p:nvSpPr>
          <p:cNvPr id="347" name="Google Shape;347;p45"/>
          <p:cNvSpPr txBox="1"/>
          <p:nvPr/>
        </p:nvSpPr>
        <p:spPr>
          <a:xfrm>
            <a:off x="5307019" y="3292862"/>
            <a:ext cx="782400" cy="385800"/>
          </a:xfrm>
          <a:prstGeom prst="rect">
            <a:avLst/>
          </a:prstGeom>
          <a:noFill/>
          <a:ln>
            <a:noFill/>
          </a:ln>
        </p:spPr>
        <p:txBody>
          <a:bodyPr spcFirstLastPara="1" wrap="square" lIns="91425" tIns="91425" rIns="91425" bIns="91425" anchor="t" anchorCtr="0">
            <a:noAutofit/>
          </a:bodyPr>
          <a:lstStyle/>
          <a:p>
            <a:pPr algn="ctr"/>
            <a:r>
              <a:rPr lang="en" sz="700">
                <a:solidFill>
                  <a:schemeClr val="lt1"/>
                </a:solidFill>
              </a:rPr>
              <a:t>Hypothesis creation</a:t>
            </a:r>
            <a:endParaRPr sz="700">
              <a:solidFill>
                <a:schemeClr val="lt1"/>
              </a:solidFill>
            </a:endParaRPr>
          </a:p>
        </p:txBody>
      </p:sp>
      <p:sp>
        <p:nvSpPr>
          <p:cNvPr id="348" name="Google Shape;348;p45"/>
          <p:cNvSpPr txBox="1"/>
          <p:nvPr/>
        </p:nvSpPr>
        <p:spPr>
          <a:xfrm>
            <a:off x="5504275" y="4244199"/>
            <a:ext cx="782400" cy="385800"/>
          </a:xfrm>
          <a:prstGeom prst="rect">
            <a:avLst/>
          </a:prstGeom>
          <a:noFill/>
          <a:ln>
            <a:noFill/>
          </a:ln>
        </p:spPr>
        <p:txBody>
          <a:bodyPr spcFirstLastPara="1" wrap="square" lIns="91425" tIns="91425" rIns="91425" bIns="91425" anchor="t" anchorCtr="0">
            <a:noAutofit/>
          </a:bodyPr>
          <a:lstStyle/>
          <a:p>
            <a:pPr algn="ctr"/>
            <a:r>
              <a:rPr lang="en" sz="700">
                <a:solidFill>
                  <a:srgbClr val="FFFFFF"/>
                </a:solidFill>
              </a:rPr>
              <a:t>Results Analysis</a:t>
            </a:r>
            <a:endParaRPr sz="700">
              <a:solidFill>
                <a:srgbClr val="FFFFFF"/>
              </a:solidFill>
            </a:endParaRPr>
          </a:p>
        </p:txBody>
      </p:sp>
      <p:pic>
        <p:nvPicPr>
          <p:cNvPr id="349" name="Google Shape;349;p45"/>
          <p:cNvPicPr preferRelativeResize="0"/>
          <p:nvPr/>
        </p:nvPicPr>
        <p:blipFill>
          <a:blip r:embed="rId16">
            <a:alphaModFix/>
          </a:blip>
          <a:stretch>
            <a:fillRect/>
          </a:stretch>
        </p:blipFill>
        <p:spPr>
          <a:xfrm>
            <a:off x="6116169" y="2212487"/>
            <a:ext cx="385800" cy="385800"/>
          </a:xfrm>
          <a:prstGeom prst="rect">
            <a:avLst/>
          </a:prstGeom>
          <a:noFill/>
          <a:ln>
            <a:noFill/>
          </a:ln>
        </p:spPr>
      </p:pic>
      <p:pic>
        <p:nvPicPr>
          <p:cNvPr id="350" name="Google Shape;350;p45"/>
          <p:cNvPicPr preferRelativeResize="0"/>
          <p:nvPr/>
        </p:nvPicPr>
        <p:blipFill>
          <a:blip r:embed="rId17">
            <a:alphaModFix/>
          </a:blip>
          <a:stretch>
            <a:fillRect/>
          </a:stretch>
        </p:blipFill>
        <p:spPr>
          <a:xfrm>
            <a:off x="5520144" y="2991725"/>
            <a:ext cx="334738" cy="334738"/>
          </a:xfrm>
          <a:prstGeom prst="rect">
            <a:avLst/>
          </a:prstGeom>
          <a:noFill/>
          <a:ln>
            <a:noFill/>
          </a:ln>
        </p:spPr>
      </p:pic>
      <p:pic>
        <p:nvPicPr>
          <p:cNvPr id="351" name="Google Shape;351;p45"/>
          <p:cNvPicPr preferRelativeResize="0"/>
          <p:nvPr/>
        </p:nvPicPr>
        <p:blipFill>
          <a:blip r:embed="rId10">
            <a:alphaModFix/>
          </a:blip>
          <a:stretch>
            <a:fillRect/>
          </a:stretch>
        </p:blipFill>
        <p:spPr>
          <a:xfrm rot="6027567">
            <a:off x="7696524" y="3608648"/>
            <a:ext cx="294179" cy="294189"/>
          </a:xfrm>
          <a:prstGeom prst="rect">
            <a:avLst/>
          </a:prstGeom>
          <a:noFill/>
          <a:ln>
            <a:noFill/>
          </a:ln>
        </p:spPr>
      </p:pic>
      <p:pic>
        <p:nvPicPr>
          <p:cNvPr id="352" name="Google Shape;352;p45"/>
          <p:cNvPicPr preferRelativeResize="0"/>
          <p:nvPr/>
        </p:nvPicPr>
        <p:blipFill>
          <a:blip r:embed="rId10">
            <a:alphaModFix/>
          </a:blip>
          <a:stretch>
            <a:fillRect/>
          </a:stretch>
        </p:blipFill>
        <p:spPr>
          <a:xfrm rot="9703171">
            <a:off x="7137393" y="4341573"/>
            <a:ext cx="294179" cy="294189"/>
          </a:xfrm>
          <a:prstGeom prst="rect">
            <a:avLst/>
          </a:prstGeom>
          <a:noFill/>
          <a:ln>
            <a:noFill/>
          </a:ln>
        </p:spPr>
      </p:pic>
      <p:pic>
        <p:nvPicPr>
          <p:cNvPr id="353" name="Google Shape;353;p45"/>
          <p:cNvPicPr preferRelativeResize="0"/>
          <p:nvPr/>
        </p:nvPicPr>
        <p:blipFill>
          <a:blip r:embed="rId10">
            <a:alphaModFix/>
          </a:blip>
          <a:stretch>
            <a:fillRect/>
          </a:stretch>
        </p:blipFill>
        <p:spPr>
          <a:xfrm rot="-8625258">
            <a:off x="6191243" y="4334429"/>
            <a:ext cx="294179" cy="294189"/>
          </a:xfrm>
          <a:prstGeom prst="rect">
            <a:avLst/>
          </a:prstGeom>
          <a:noFill/>
          <a:ln>
            <a:noFill/>
          </a:ln>
        </p:spPr>
      </p:pic>
      <p:pic>
        <p:nvPicPr>
          <p:cNvPr id="354" name="Google Shape;354;p45"/>
          <p:cNvPicPr preferRelativeResize="0"/>
          <p:nvPr/>
        </p:nvPicPr>
        <p:blipFill>
          <a:blip r:embed="rId10">
            <a:alphaModFix/>
          </a:blip>
          <a:stretch>
            <a:fillRect/>
          </a:stretch>
        </p:blipFill>
        <p:spPr>
          <a:xfrm rot="-6323785">
            <a:off x="5622118" y="3638248"/>
            <a:ext cx="294179" cy="294189"/>
          </a:xfrm>
          <a:prstGeom prst="rect">
            <a:avLst/>
          </a:prstGeom>
          <a:noFill/>
          <a:ln>
            <a:noFill/>
          </a:ln>
        </p:spPr>
      </p:pic>
      <p:pic>
        <p:nvPicPr>
          <p:cNvPr id="355" name="Google Shape;355;p45"/>
          <p:cNvPicPr preferRelativeResize="0"/>
          <p:nvPr/>
        </p:nvPicPr>
        <p:blipFill>
          <a:blip r:embed="rId10">
            <a:alphaModFix/>
          </a:blip>
          <a:stretch>
            <a:fillRect/>
          </a:stretch>
        </p:blipFill>
        <p:spPr>
          <a:xfrm rot="-2700053">
            <a:off x="5755530" y="2718842"/>
            <a:ext cx="294179" cy="294189"/>
          </a:xfrm>
          <a:prstGeom prst="rect">
            <a:avLst/>
          </a:prstGeom>
          <a:noFill/>
          <a:ln>
            <a:noFill/>
          </a:ln>
        </p:spPr>
      </p:pic>
      <p:pic>
        <p:nvPicPr>
          <p:cNvPr id="356" name="Google Shape;356;p45"/>
          <p:cNvPicPr preferRelativeResize="0"/>
          <p:nvPr/>
        </p:nvPicPr>
        <p:blipFill>
          <a:blip r:embed="rId10">
            <a:alphaModFix/>
          </a:blip>
          <a:stretch>
            <a:fillRect/>
          </a:stretch>
        </p:blipFill>
        <p:spPr>
          <a:xfrm rot="-52">
            <a:off x="6612918" y="2352798"/>
            <a:ext cx="294179" cy="294189"/>
          </a:xfrm>
          <a:prstGeom prst="rect">
            <a:avLst/>
          </a:prstGeom>
          <a:noFill/>
          <a:ln>
            <a:noFill/>
          </a:ln>
        </p:spPr>
      </p:pic>
      <p:pic>
        <p:nvPicPr>
          <p:cNvPr id="357" name="Google Shape;357;p45"/>
          <p:cNvPicPr preferRelativeResize="0"/>
          <p:nvPr/>
        </p:nvPicPr>
        <p:blipFill>
          <a:blip r:embed="rId10">
            <a:alphaModFix/>
          </a:blip>
          <a:stretch>
            <a:fillRect/>
          </a:stretch>
        </p:blipFill>
        <p:spPr>
          <a:xfrm rot="2699947">
            <a:off x="7511362" y="2707923"/>
            <a:ext cx="294179" cy="294189"/>
          </a:xfrm>
          <a:prstGeom prst="rect">
            <a:avLst/>
          </a:prstGeom>
          <a:noFill/>
          <a:ln>
            <a:noFill/>
          </a:ln>
        </p:spPr>
      </p:pic>
      <p:sp>
        <p:nvSpPr>
          <p:cNvPr id="358" name="Google Shape;358;p45"/>
          <p:cNvSpPr txBox="1"/>
          <p:nvPr/>
        </p:nvSpPr>
        <p:spPr>
          <a:xfrm>
            <a:off x="1631504" y="5301851"/>
            <a:ext cx="1357587" cy="480000"/>
          </a:xfrm>
          <a:prstGeom prst="rect">
            <a:avLst/>
          </a:prstGeom>
          <a:noFill/>
          <a:ln>
            <a:noFill/>
          </a:ln>
        </p:spPr>
        <p:txBody>
          <a:bodyPr spcFirstLastPara="1" wrap="square" lIns="91425" tIns="91425" rIns="91425" bIns="91425" anchor="t" anchorCtr="0">
            <a:noAutofit/>
          </a:bodyPr>
          <a:lstStyle/>
          <a:p>
            <a:r>
              <a:rPr lang="en" b="1"/>
              <a:t>EXPLORE</a:t>
            </a:r>
            <a:endParaRPr b="1" dirty="0"/>
          </a:p>
        </p:txBody>
      </p:sp>
      <p:sp>
        <p:nvSpPr>
          <p:cNvPr id="359" name="Google Shape;359;p45"/>
          <p:cNvSpPr txBox="1"/>
          <p:nvPr/>
        </p:nvSpPr>
        <p:spPr>
          <a:xfrm>
            <a:off x="6203460" y="5290724"/>
            <a:ext cx="1336769" cy="480000"/>
          </a:xfrm>
          <a:prstGeom prst="rect">
            <a:avLst/>
          </a:prstGeom>
          <a:noFill/>
          <a:ln>
            <a:noFill/>
          </a:ln>
        </p:spPr>
        <p:txBody>
          <a:bodyPr spcFirstLastPara="1" wrap="square" lIns="91425" tIns="91425" rIns="91425" bIns="91425" anchor="t" anchorCtr="0">
            <a:noAutofit/>
          </a:bodyPr>
          <a:lstStyle/>
          <a:p>
            <a:r>
              <a:rPr lang="en" b="1"/>
              <a:t>VALIDATE</a:t>
            </a:r>
            <a:endParaRPr b="1" dirty="0"/>
          </a:p>
        </p:txBody>
      </p:sp>
      <p:sp>
        <p:nvSpPr>
          <p:cNvPr id="360" name="Google Shape;360;p45"/>
          <p:cNvSpPr txBox="1"/>
          <p:nvPr/>
        </p:nvSpPr>
        <p:spPr>
          <a:xfrm>
            <a:off x="4025999" y="1091457"/>
            <a:ext cx="1092000" cy="728700"/>
          </a:xfrm>
          <a:prstGeom prst="rect">
            <a:avLst/>
          </a:prstGeom>
          <a:noFill/>
          <a:ln>
            <a:noFill/>
          </a:ln>
        </p:spPr>
        <p:txBody>
          <a:bodyPr spcFirstLastPara="1" wrap="square" lIns="91425" tIns="91425" rIns="91425" bIns="91425" anchor="t" anchorCtr="0">
            <a:noAutofit/>
          </a:bodyPr>
          <a:lstStyle/>
          <a:p>
            <a:pPr algn="ctr"/>
            <a:r>
              <a:rPr lang="en"/>
              <a:t>Growth &amp;</a:t>
            </a:r>
            <a:endParaRPr dirty="0"/>
          </a:p>
          <a:p>
            <a:pPr algn="ctr"/>
            <a:r>
              <a:rPr lang="en" dirty="0"/>
              <a:t>Insights</a:t>
            </a:r>
            <a:endParaRPr dirty="0"/>
          </a:p>
        </p:txBody>
      </p:sp>
      <p:sp>
        <p:nvSpPr>
          <p:cNvPr id="361" name="Google Shape;361;p45"/>
          <p:cNvSpPr/>
          <p:nvPr/>
        </p:nvSpPr>
        <p:spPr>
          <a:xfrm flipH="1">
            <a:off x="2143119" y="1575974"/>
            <a:ext cx="292800" cy="171300"/>
          </a:xfrm>
          <a:prstGeom prst="rightArrow">
            <a:avLst>
              <a:gd name="adj1" fmla="val 50000"/>
              <a:gd name="adj2" fmla="val 50000"/>
            </a:avLst>
          </a:prstGeom>
          <a:solidFill>
            <a:srgbClr val="7A858B"/>
          </a:solidFill>
          <a:ln>
            <a:noFill/>
          </a:ln>
        </p:spPr>
        <p:txBody>
          <a:bodyPr spcFirstLastPara="1" wrap="square" lIns="91425" tIns="91425" rIns="91425" bIns="91425" anchor="ctr" anchorCtr="0">
            <a:noAutofit/>
          </a:bodyPr>
          <a:lstStyle/>
          <a:p>
            <a:endParaRPr/>
          </a:p>
        </p:txBody>
      </p:sp>
      <p:sp>
        <p:nvSpPr>
          <p:cNvPr id="362" name="Google Shape;362;p45"/>
          <p:cNvSpPr/>
          <p:nvPr/>
        </p:nvSpPr>
        <p:spPr>
          <a:xfrm rot="10800000" flipH="1">
            <a:off x="2143119" y="5599424"/>
            <a:ext cx="292800" cy="171300"/>
          </a:xfrm>
          <a:prstGeom prst="rightArrow">
            <a:avLst>
              <a:gd name="adj1" fmla="val 50000"/>
              <a:gd name="adj2" fmla="val 50000"/>
            </a:avLst>
          </a:prstGeom>
          <a:solidFill>
            <a:srgbClr val="7A858B"/>
          </a:solidFill>
          <a:ln>
            <a:noFill/>
          </a:ln>
        </p:spPr>
        <p:txBody>
          <a:bodyPr spcFirstLastPara="1" wrap="square" lIns="91425" tIns="91425" rIns="91425" bIns="91425" anchor="ctr" anchorCtr="0">
            <a:noAutofit/>
          </a:bodyPr>
          <a:lstStyle/>
          <a:p>
            <a:endParaRPr/>
          </a:p>
        </p:txBody>
      </p:sp>
      <p:sp>
        <p:nvSpPr>
          <p:cNvPr id="363" name="Google Shape;363;p45"/>
          <p:cNvSpPr/>
          <p:nvPr/>
        </p:nvSpPr>
        <p:spPr>
          <a:xfrm>
            <a:off x="6728069" y="1570980"/>
            <a:ext cx="292800" cy="171300"/>
          </a:xfrm>
          <a:prstGeom prst="rightArrow">
            <a:avLst>
              <a:gd name="adj1" fmla="val 50000"/>
              <a:gd name="adj2" fmla="val 50000"/>
            </a:avLst>
          </a:prstGeom>
          <a:solidFill>
            <a:srgbClr val="7A858B"/>
          </a:solidFill>
          <a:ln>
            <a:noFill/>
          </a:ln>
        </p:spPr>
        <p:txBody>
          <a:bodyPr spcFirstLastPara="1" wrap="square" lIns="91425" tIns="91425" rIns="91425" bIns="91425" anchor="ctr" anchorCtr="0">
            <a:noAutofit/>
          </a:bodyPr>
          <a:lstStyle/>
          <a:p>
            <a:endParaRPr/>
          </a:p>
        </p:txBody>
      </p:sp>
      <p:sp>
        <p:nvSpPr>
          <p:cNvPr id="364" name="Google Shape;364;p45"/>
          <p:cNvSpPr/>
          <p:nvPr/>
        </p:nvSpPr>
        <p:spPr>
          <a:xfrm rot="10800000">
            <a:off x="6728069" y="5594430"/>
            <a:ext cx="292800" cy="171300"/>
          </a:xfrm>
          <a:prstGeom prst="rightArrow">
            <a:avLst>
              <a:gd name="adj1" fmla="val 50000"/>
              <a:gd name="adj2" fmla="val 50000"/>
            </a:avLst>
          </a:prstGeom>
          <a:solidFill>
            <a:srgbClr val="7A858B"/>
          </a:solidFill>
          <a:ln>
            <a:noFill/>
          </a:ln>
        </p:spPr>
        <p:txBody>
          <a:bodyPr spcFirstLastPara="1" wrap="square" lIns="91425" tIns="91425" rIns="91425" bIns="91425" anchor="ctr" anchorCtr="0">
            <a:noAutofit/>
          </a:bodyPr>
          <a:lstStyle/>
          <a:p>
            <a:endParaRPr/>
          </a:p>
        </p:txBody>
      </p:sp>
      <p:pic>
        <p:nvPicPr>
          <p:cNvPr id="65" name="Picture 6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235890" y="199819"/>
            <a:ext cx="1307960" cy="486000"/>
          </a:xfrm>
          <a:prstGeom prst="rect">
            <a:avLst/>
          </a:prstGeom>
        </p:spPr>
      </p:pic>
      <p:pic>
        <p:nvPicPr>
          <p:cNvPr id="66" name="Ábra 7">
            <a:extLst>
              <a:ext uri="{FF2B5EF4-FFF2-40B4-BE49-F238E27FC236}">
                <a16:creationId xmlns:a16="http://schemas.microsoft.com/office/drawing/2014/main" xmlns="" id="{B180A36C-BC6B-4596-BEBC-0BCB33830AC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7741544" y="343722"/>
            <a:ext cx="1006301" cy="198195"/>
          </a:xfrm>
          <a:prstGeom prst="rect">
            <a:avLst/>
          </a:prstGeom>
        </p:spPr>
      </p:pic>
    </p:spTree>
  </p:cSld>
  <p:clrMapOvr>
    <a:masterClrMapping/>
  </p:clrMapOvr>
</p:sld>
</file>

<file path=ppt/theme/theme1.xml><?xml version="1.0" encoding="utf-8"?>
<a:theme xmlns:a="http://schemas.openxmlformats.org/drawingml/2006/main" name="Office-téma">
  <a:themeElements>
    <a:clrScheme name="1. egyéni séma">
      <a:dk1>
        <a:srgbClr val="595959"/>
      </a:dk1>
      <a:lt1>
        <a:srgbClr val="FFFFFF"/>
      </a:lt1>
      <a:dk2>
        <a:srgbClr val="0080FE"/>
      </a:dk2>
      <a:lt2>
        <a:srgbClr val="FFFFFF"/>
      </a:lt2>
      <a:accent1>
        <a:srgbClr val="0080FE"/>
      </a:accent1>
      <a:accent2>
        <a:srgbClr val="73C2FB"/>
      </a:accent2>
      <a:accent3>
        <a:srgbClr val="999999"/>
      </a:accent3>
      <a:accent4>
        <a:srgbClr val="666666"/>
      </a:accent4>
      <a:accent5>
        <a:srgbClr val="035BBC"/>
      </a:accent5>
      <a:accent6>
        <a:srgbClr val="70AD47"/>
      </a:accent6>
      <a:hlink>
        <a:srgbClr val="5DC99F"/>
      </a:hlink>
      <a:folHlink>
        <a:srgbClr val="5097A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mutató5" id="{20B8F685-7F0A-467E-A544-077723528F45}" vid="{F98A08FC-4B92-4805-AF06-B3DE82CD57BF}"/>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999</TotalTime>
  <Words>6428</Words>
  <Application>Microsoft Macintosh PowerPoint</Application>
  <PresentationFormat>On-screen Show (4:3)</PresentationFormat>
  <Paragraphs>388</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Oswald</vt:lpstr>
      <vt:lpstr>Proxima Nova</vt:lpstr>
      <vt:lpstr>Roboto</vt:lpstr>
      <vt:lpstr>Arial</vt:lpstr>
      <vt:lpstr>Office-téma</vt:lpstr>
      <vt:lpstr>PowerPoint Presentation</vt:lpstr>
      <vt:lpstr>PowerPoint Presentation</vt:lpstr>
      <vt:lpstr>PowerPoint Presentation</vt:lpstr>
      <vt:lpstr>PowerPoint Presentation</vt:lpstr>
      <vt:lpstr>Mit teszteljünk?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teszt sikeressége számokban</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intren</dc:creator>
  <cp:lastModifiedBy>Nóra Tóth</cp:lastModifiedBy>
  <cp:revision>159</cp:revision>
  <dcterms:created xsi:type="dcterms:W3CDTF">2018-02-21T11:54:53Z</dcterms:created>
  <dcterms:modified xsi:type="dcterms:W3CDTF">2018-11-19T14:40:13Z</dcterms:modified>
</cp:coreProperties>
</file>