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2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1400" u="none" kumimoji="0" normalizeH="0">
        <a:ln>
          <a:noFill/>
        </a:ln>
        <a:solidFill>
          <a:srgbClr val="A9A9A9"/>
        </a:solidFill>
        <a:effectLst/>
        <a:uFillTx/>
        <a:latin typeface="Noto Serif"/>
        <a:ea typeface="Noto Serif"/>
        <a:cs typeface="Noto Serif"/>
        <a:sym typeface="Noto Serif"/>
      </a:defRPr>
    </a:lvl1pPr>
    <a:lvl2pPr marL="0" marR="0" indent="228600" algn="l" defTabSz="584200" rtl="0" fontAlgn="auto" latinLnBrk="0" hangingPunct="0">
      <a:lnSpc>
        <a:spcPct val="2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1400" u="none" kumimoji="0" normalizeH="0">
        <a:ln>
          <a:noFill/>
        </a:ln>
        <a:solidFill>
          <a:srgbClr val="A9A9A9"/>
        </a:solidFill>
        <a:effectLst/>
        <a:uFillTx/>
        <a:latin typeface="Noto Serif"/>
        <a:ea typeface="Noto Serif"/>
        <a:cs typeface="Noto Serif"/>
        <a:sym typeface="Noto Serif"/>
      </a:defRPr>
    </a:lvl2pPr>
    <a:lvl3pPr marL="0" marR="0" indent="457200" algn="l" defTabSz="584200" rtl="0" fontAlgn="auto" latinLnBrk="0" hangingPunct="0">
      <a:lnSpc>
        <a:spcPct val="2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1400" u="none" kumimoji="0" normalizeH="0">
        <a:ln>
          <a:noFill/>
        </a:ln>
        <a:solidFill>
          <a:srgbClr val="A9A9A9"/>
        </a:solidFill>
        <a:effectLst/>
        <a:uFillTx/>
        <a:latin typeface="Noto Serif"/>
        <a:ea typeface="Noto Serif"/>
        <a:cs typeface="Noto Serif"/>
        <a:sym typeface="Noto Serif"/>
      </a:defRPr>
    </a:lvl3pPr>
    <a:lvl4pPr marL="0" marR="0" indent="685800" algn="l" defTabSz="584200" rtl="0" fontAlgn="auto" latinLnBrk="0" hangingPunct="0">
      <a:lnSpc>
        <a:spcPct val="2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1400" u="none" kumimoji="0" normalizeH="0">
        <a:ln>
          <a:noFill/>
        </a:ln>
        <a:solidFill>
          <a:srgbClr val="A9A9A9"/>
        </a:solidFill>
        <a:effectLst/>
        <a:uFillTx/>
        <a:latin typeface="Noto Serif"/>
        <a:ea typeface="Noto Serif"/>
        <a:cs typeface="Noto Serif"/>
        <a:sym typeface="Noto Serif"/>
      </a:defRPr>
    </a:lvl4pPr>
    <a:lvl5pPr marL="0" marR="0" indent="914400" algn="l" defTabSz="584200" rtl="0" fontAlgn="auto" latinLnBrk="0" hangingPunct="0">
      <a:lnSpc>
        <a:spcPct val="2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1400" u="none" kumimoji="0" normalizeH="0">
        <a:ln>
          <a:noFill/>
        </a:ln>
        <a:solidFill>
          <a:srgbClr val="A9A9A9"/>
        </a:solidFill>
        <a:effectLst/>
        <a:uFillTx/>
        <a:latin typeface="Noto Serif"/>
        <a:ea typeface="Noto Serif"/>
        <a:cs typeface="Noto Serif"/>
        <a:sym typeface="Noto Serif"/>
      </a:defRPr>
    </a:lvl5pPr>
    <a:lvl6pPr marL="0" marR="0" indent="1143000" algn="l" defTabSz="584200" rtl="0" fontAlgn="auto" latinLnBrk="0" hangingPunct="0">
      <a:lnSpc>
        <a:spcPct val="2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1400" u="none" kumimoji="0" normalizeH="0">
        <a:ln>
          <a:noFill/>
        </a:ln>
        <a:solidFill>
          <a:srgbClr val="A9A9A9"/>
        </a:solidFill>
        <a:effectLst/>
        <a:uFillTx/>
        <a:latin typeface="Noto Serif"/>
        <a:ea typeface="Noto Serif"/>
        <a:cs typeface="Noto Serif"/>
        <a:sym typeface="Noto Serif"/>
      </a:defRPr>
    </a:lvl6pPr>
    <a:lvl7pPr marL="0" marR="0" indent="1371600" algn="l" defTabSz="584200" rtl="0" fontAlgn="auto" latinLnBrk="0" hangingPunct="0">
      <a:lnSpc>
        <a:spcPct val="2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1400" u="none" kumimoji="0" normalizeH="0">
        <a:ln>
          <a:noFill/>
        </a:ln>
        <a:solidFill>
          <a:srgbClr val="A9A9A9"/>
        </a:solidFill>
        <a:effectLst/>
        <a:uFillTx/>
        <a:latin typeface="Noto Serif"/>
        <a:ea typeface="Noto Serif"/>
        <a:cs typeface="Noto Serif"/>
        <a:sym typeface="Noto Serif"/>
      </a:defRPr>
    </a:lvl7pPr>
    <a:lvl8pPr marL="0" marR="0" indent="1600200" algn="l" defTabSz="584200" rtl="0" fontAlgn="auto" latinLnBrk="0" hangingPunct="0">
      <a:lnSpc>
        <a:spcPct val="2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1400" u="none" kumimoji="0" normalizeH="0">
        <a:ln>
          <a:noFill/>
        </a:ln>
        <a:solidFill>
          <a:srgbClr val="A9A9A9"/>
        </a:solidFill>
        <a:effectLst/>
        <a:uFillTx/>
        <a:latin typeface="Noto Serif"/>
        <a:ea typeface="Noto Serif"/>
        <a:cs typeface="Noto Serif"/>
        <a:sym typeface="Noto Serif"/>
      </a:defRPr>
    </a:lvl8pPr>
    <a:lvl9pPr marL="0" marR="0" indent="1828800" algn="l" defTabSz="584200" rtl="0" fontAlgn="auto" latinLnBrk="0" hangingPunct="0">
      <a:lnSpc>
        <a:spcPct val="2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1400" u="none" kumimoji="0" normalizeH="0">
        <a:ln>
          <a:noFill/>
        </a:ln>
        <a:solidFill>
          <a:srgbClr val="A9A9A9"/>
        </a:solidFill>
        <a:effectLst/>
        <a:uFillTx/>
        <a:latin typeface="Noto Serif"/>
        <a:ea typeface="Noto Serif"/>
        <a:cs typeface="Noto Serif"/>
        <a:sym typeface="Noto Serif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D6D6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6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6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929292"/>
              </a:solidFill>
              <a:prstDash val="solid"/>
              <a:miter lim="400000"/>
            </a:ln>
          </a:left>
          <a:right>
            <a:ln w="3175" cap="flat">
              <a:solidFill>
                <a:srgbClr val="929292"/>
              </a:solidFill>
              <a:prstDash val="solid"/>
              <a:miter lim="400000"/>
            </a:ln>
          </a:right>
          <a:top>
            <a:ln w="3175" cap="flat">
              <a:solidFill>
                <a:srgbClr val="929292"/>
              </a:solidFill>
              <a:prstDash val="solid"/>
              <a:miter lim="400000"/>
            </a:ln>
          </a:top>
          <a:bottom>
            <a:ln w="3175" cap="flat">
              <a:solidFill>
                <a:srgbClr val="929292"/>
              </a:solidFill>
              <a:prstDash val="solid"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3175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AAAAA"/>
              </a:solidFill>
              <a:prstDash val="solid"/>
              <a:miter lim="400000"/>
            </a:ln>
          </a:left>
          <a:right>
            <a:ln w="3175" cap="flat">
              <a:solidFill>
                <a:srgbClr val="AAAAAA"/>
              </a:solidFill>
              <a:prstDash val="solid"/>
              <a:miter lim="400000"/>
            </a:ln>
          </a:right>
          <a:top>
            <a:ln w="3175" cap="flat">
              <a:solidFill>
                <a:srgbClr val="AAAAAA"/>
              </a:solidFill>
              <a:prstDash val="solid"/>
              <a:miter lim="400000"/>
            </a:ln>
          </a:top>
          <a:bottom>
            <a:ln w="3175" cap="flat">
              <a:solidFill>
                <a:srgbClr val="AAAAAA"/>
              </a:solidFill>
              <a:prstDash val="solid"/>
              <a:miter lim="400000"/>
            </a:ln>
          </a:bottom>
          <a:insideH>
            <a:ln w="3175" cap="flat">
              <a:solidFill>
                <a:srgbClr val="AAAAAA"/>
              </a:solidFill>
              <a:prstDash val="solid"/>
              <a:miter lim="400000"/>
            </a:ln>
          </a:insideH>
          <a:insideV>
            <a:ln w="3175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909090"/>
              </a:solidFill>
              <a:prstDash val="solid"/>
              <a:miter lim="400000"/>
            </a:ln>
          </a:left>
          <a:right>
            <a:ln w="3175" cap="flat">
              <a:solidFill>
                <a:srgbClr val="909090"/>
              </a:solidFill>
              <a:prstDash val="solid"/>
              <a:miter lim="400000"/>
            </a:ln>
          </a:right>
          <a:top>
            <a:ln w="3175" cap="flat">
              <a:solidFill>
                <a:srgbClr val="909090"/>
              </a:solidFill>
              <a:prstDash val="solid"/>
              <a:miter lim="400000"/>
            </a:ln>
          </a:top>
          <a:bottom>
            <a:ln w="3175" cap="flat">
              <a:solidFill>
                <a:srgbClr val="909090"/>
              </a:solidFill>
              <a:prstDash val="solid"/>
              <a:miter lim="400000"/>
            </a:ln>
          </a:bottom>
          <a:insideH>
            <a:ln w="3175" cap="flat">
              <a:solidFill>
                <a:srgbClr val="909090"/>
              </a:solidFill>
              <a:prstDash val="solid"/>
              <a:miter lim="400000"/>
            </a:ln>
          </a:insideH>
          <a:insideV>
            <a:ln w="3175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" name="Shape 1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05593" indent="-305593">
              <a:buSzPct val="145000"/>
              <a:buChar char="-"/>
            </a:pPr>
            <a:r>
              <a:t>Rövid bemutatkozás</a:t>
            </a:r>
          </a:p>
          <a:p>
            <a:pPr marL="305593" indent="-305593">
              <a:buSzPct val="145000"/>
              <a:buChar char="-"/>
            </a:pPr>
            <a:r>
              <a:t>20 percem van beszélni… elég lesz mert egy átlagos onlie porno látogatás 10 percig tart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" name="Shape 13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05593" indent="-305593">
              <a:buSzPct val="145000"/>
              <a:buChar char="-"/>
            </a:pPr>
            <a:r>
              <a:t>A diesel a 30. Évfordulójára rukkolt elő a 80-as évek pornóját átdolgozó vírusvideóval. </a:t>
            </a:r>
          </a:p>
          <a:p>
            <a:pPr marL="305593" indent="-305593">
              <a:buSzPct val="145000"/>
              <a:buChar char="-"/>
            </a:pPr>
            <a:r>
              <a:t>A képi anyag kellően ki lett takarva mégis mindenki számára azonnal egyértelmű mi is történik a képeken. </a:t>
            </a:r>
          </a:p>
          <a:p>
            <a:pPr marL="305593" indent="-305593">
              <a:buSzPct val="145000"/>
              <a:buChar char="-"/>
            </a:pPr>
            <a:r>
              <a:t>Szóval hogy is van az, hogy senki sem néz pornot?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2" name="Shape 14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05593" indent="-305593">
              <a:buSzPct val="145000"/>
              <a:buChar char="-"/>
            </a:pPr>
            <a:r>
              <a:t>Kiragadott számok több kutatásból és cikkből. </a:t>
            </a:r>
          </a:p>
          <a:p>
            <a:pPr marL="305593" indent="-305593">
              <a:buSzPct val="145000"/>
              <a:buChar char="-"/>
            </a:pPr>
            <a:r>
              <a:t>Az google egész szép listát hoz a clickbait cikkektől az igen mély szociológiai tanulmányokig. </a:t>
            </a:r>
          </a:p>
          <a:p>
            <a:pPr marL="305593" indent="-305593">
              <a:buSzPct val="145000"/>
              <a:buChar char="-"/>
            </a:pPr>
            <a:r>
              <a:t>A pornhub pl rendszeresen közzéteszi a statisztikáit.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" name="Shape 14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05593" indent="-305593">
              <a:buSzPct val="145000"/>
              <a:buChar char="-"/>
            </a:pPr>
            <a:r>
              <a:t>A fellazult társadalom és morális normák ellenére még most is valahol tabuként kezeljük, ezért a diszkréció mindennél fontosabb. </a:t>
            </a:r>
          </a:p>
          <a:p>
            <a:pPr marL="305593" indent="-305593">
              <a:buSzPct val="145000"/>
              <a:buChar char="-"/>
            </a:pPr>
            <a:r>
              <a:t>A felhasználók kevésbé hajlandóak személyes adatot megadni és később is aggasztja őket, hogy nyomot hagynak. A regisztráció sokszor nem is szükséges.</a:t>
            </a:r>
          </a:p>
          <a:p>
            <a:pPr marL="305593" indent="-305593">
              <a:buSzPct val="145000"/>
              <a:buChar char="-"/>
            </a:pPr>
            <a:r>
              <a:t>Banki kivonaton, telefonszámlán nem releváns adatok megjelenítése, szigorúbb adatközlés és magasabb fokú igény az adatkezelés biztonságát illetően.</a:t>
            </a:r>
          </a:p>
          <a:p>
            <a:pPr marL="305593" indent="-305593">
              <a:buSzPct val="145000"/>
              <a:buChar char="-"/>
            </a:pPr>
            <a:r>
              <a:t>Véletlen hangosan elindított pornó… #truestory</a:t>
            </a:r>
          </a:p>
          <a:p>
            <a:pPr marL="305593" indent="-305593">
              <a:buSzPct val="145000"/>
              <a:buChar char="-"/>
            </a:pPr>
            <a:r>
              <a:t>Diszkrét értesítések, nem tudhatjuk ki látja még a postafiókot vagy a készüléket</a:t>
            </a:r>
          </a:p>
          <a:p>
            <a:pPr marL="305593" indent="-305593">
              <a:buSzPct val="145000"/>
              <a:buChar char="-"/>
            </a:pPr>
            <a:r>
              <a:t>5 ablakot nehezebb bezárni 1 másodperc alatt mint egyet. Lehet próbálkozni.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4" name="Shape 15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05593" indent="-305593">
              <a:buSzPct val="145000"/>
              <a:buChar char="-"/>
            </a:pPr>
            <a:r>
              <a:t>Az porno fogyasztás és vásárlás nagy része impulzusreakciókon alapul. </a:t>
            </a:r>
          </a:p>
          <a:p>
            <a:pPr marL="305593" indent="-305593">
              <a:buSzPct val="145000"/>
              <a:buChar char="-"/>
            </a:pPr>
            <a:r>
              <a:t>Senki sem böngészget oldalakat, hogy pornot gyűjtsön a hétvégére. </a:t>
            </a:r>
          </a:p>
          <a:p>
            <a:pPr marL="305593" indent="-305593">
              <a:buSzPct val="145000"/>
              <a:buChar char="-"/>
            </a:pPr>
            <a:r>
              <a:t>A felhasználó választását és vásárlását minden eszközzel gyorsítanunk és fennakadás mentesítenünk kell.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Shape 16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05593" indent="-305593">
              <a:buSzPct val="145000"/>
              <a:buChar char="-"/>
            </a:pPr>
            <a:r>
              <a:t>Akármilyen vicces, de igaz. Az egyértelmű párhuzamos cselekvés következtében elég kényelmetlen ha valamihez szüksége van mindkét végtagunkra.</a:t>
            </a:r>
          </a:p>
          <a:p>
            <a:pPr marL="305593" indent="-305593">
              <a:buSzPct val="145000"/>
              <a:buChar char="-"/>
            </a:pPr>
            <a:r>
              <a:t>Többnyire a felhasználók nem fényes nappal fogyasztják a tartalmat, tartsuk ezt tiszteletben és óvjuk a szemük egészségét.</a:t>
            </a:r>
          </a:p>
          <a:p>
            <a:pPr marL="305593" indent="-305593">
              <a:buSzPct val="145000"/>
              <a:buChar char="-"/>
            </a:pPr>
            <a:r>
              <a:t>Ne ugráljon fel semmi ha már benne vagyunk az ügyben</a:t>
            </a:r>
          </a:p>
          <a:p>
            <a:pPr marL="305593" indent="-305593">
              <a:buSzPct val="145000"/>
              <a:buChar char="-"/>
            </a:pPr>
            <a:r>
              <a:t>Ha pont show közben fogy el a kredit véletlen, hát az ciki, de ha ezt 5 percbe tellik elintézni akkor nem csak a figyelem fog lankadni</a:t>
            </a:r>
            <a:br/>
            <a:b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6" name="Shape 16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305593" indent="-305593">
              <a:buSzPct val="145000"/>
              <a:buChar char="-"/>
            </a:lvl1pPr>
          </a:lstStyle>
          <a:p>
            <a:pPr/>
            <a:r>
              <a:t>Pár kérdés ha marad rá idő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hape 17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Ha minenki 5-tel szavaz az előadásra szervezünk pornos meetupot :D 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2578099" y="5991225"/>
            <a:ext cx="7848602" cy="41127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i="1" sz="2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2578099" y="4399915"/>
            <a:ext cx="7848602" cy="558801"/>
          </a:xfrm>
          <a:prstGeom prst="rect">
            <a:avLst/>
          </a:prstGeom>
        </p:spPr>
        <p:txBody>
          <a:bodyPr anchor="ctr">
            <a:spAutoFit/>
          </a:bodyPr>
          <a:lstStyle>
            <a:lvl1pPr>
              <a:lnSpc>
                <a:spcPct val="120000"/>
              </a:lnSpc>
              <a:defRPr i="1" sz="2800">
                <a:latin typeface="Noto Serif"/>
                <a:ea typeface="Noto Serif"/>
                <a:cs typeface="Noto Serif"/>
                <a:sym typeface="Noto Serif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1625599" y="1219199"/>
            <a:ext cx="9753602" cy="7315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sz="half" idx="13"/>
          </p:nvPr>
        </p:nvSpPr>
        <p:spPr>
          <a:xfrm>
            <a:off x="2840037" y="1724024"/>
            <a:ext cx="7318512" cy="44291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2578099" y="6257925"/>
            <a:ext cx="7848602" cy="1066801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2578099" y="7334250"/>
            <a:ext cx="7848602" cy="847725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2578099" y="3638550"/>
            <a:ext cx="7848602" cy="2476501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quarter" idx="13"/>
          </p:nvPr>
        </p:nvSpPr>
        <p:spPr>
          <a:xfrm>
            <a:off x="6664325" y="1698389"/>
            <a:ext cx="4000501" cy="61626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2339974" y="1695449"/>
            <a:ext cx="4000502" cy="2990851"/>
          </a:xfrm>
          <a:prstGeom prst="rect">
            <a:avLst/>
          </a:prstGeom>
        </p:spPr>
        <p:txBody>
          <a:bodyPr/>
          <a:lstStyle>
            <a:lvl1pPr>
              <a:defRPr sz="5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2339974" y="4762500"/>
            <a:ext cx="4000502" cy="308610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xfrm>
            <a:off x="2339974" y="1409699"/>
            <a:ext cx="8324852" cy="1619251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xfrm>
            <a:off x="2339974" y="1409699"/>
            <a:ext cx="8324852" cy="1619251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sz="half" idx="1"/>
          </p:nvPr>
        </p:nvSpPr>
        <p:spPr>
          <a:xfrm>
            <a:off x="2339974" y="3162300"/>
            <a:ext cx="8324852" cy="4714876"/>
          </a:xfrm>
          <a:prstGeom prst="rect">
            <a:avLst/>
          </a:prstGeom>
        </p:spPr>
        <p:txBody>
          <a:bodyPr anchor="ctr"/>
          <a:lstStyle>
            <a:lvl1pPr marL="305593" indent="-305593">
              <a:lnSpc>
                <a:spcPct val="110000"/>
              </a:lnSpc>
              <a:spcBef>
                <a:spcPts val="2000"/>
              </a:spcBef>
              <a:buSzPct val="145000"/>
              <a:buChar char="•"/>
              <a:defRPr i="1" sz="2200">
                <a:latin typeface="Noto Serif"/>
                <a:ea typeface="Noto Serif"/>
                <a:cs typeface="Noto Serif"/>
                <a:sym typeface="Noto Serif"/>
              </a:defRPr>
            </a:lvl1pPr>
            <a:lvl2pPr marL="750093" indent="-305593">
              <a:lnSpc>
                <a:spcPct val="110000"/>
              </a:lnSpc>
              <a:spcBef>
                <a:spcPts val="2000"/>
              </a:spcBef>
              <a:buSzPct val="145000"/>
              <a:buChar char="•"/>
              <a:defRPr i="1" sz="2200">
                <a:latin typeface="Noto Serif"/>
                <a:ea typeface="Noto Serif"/>
                <a:cs typeface="Noto Serif"/>
                <a:sym typeface="Noto Serif"/>
              </a:defRPr>
            </a:lvl2pPr>
            <a:lvl3pPr marL="1194593" indent="-305593">
              <a:lnSpc>
                <a:spcPct val="110000"/>
              </a:lnSpc>
              <a:spcBef>
                <a:spcPts val="2000"/>
              </a:spcBef>
              <a:buSzPct val="145000"/>
              <a:buChar char="•"/>
              <a:defRPr i="1" sz="2200">
                <a:latin typeface="Noto Serif"/>
                <a:ea typeface="Noto Serif"/>
                <a:cs typeface="Noto Serif"/>
                <a:sym typeface="Noto Serif"/>
              </a:defRPr>
            </a:lvl3pPr>
            <a:lvl4pPr marL="1639093" indent="-305593">
              <a:lnSpc>
                <a:spcPct val="110000"/>
              </a:lnSpc>
              <a:spcBef>
                <a:spcPts val="2000"/>
              </a:spcBef>
              <a:buSzPct val="145000"/>
              <a:buChar char="•"/>
              <a:defRPr i="1" sz="2200">
                <a:latin typeface="Noto Serif"/>
                <a:ea typeface="Noto Serif"/>
                <a:cs typeface="Noto Serif"/>
                <a:sym typeface="Noto Serif"/>
              </a:defRPr>
            </a:lvl4pPr>
            <a:lvl5pPr marL="2083593" indent="-305593">
              <a:lnSpc>
                <a:spcPct val="110000"/>
              </a:lnSpc>
              <a:spcBef>
                <a:spcPts val="2000"/>
              </a:spcBef>
              <a:buSzPct val="145000"/>
              <a:buChar char="•"/>
              <a:defRPr i="1" sz="2200">
                <a:latin typeface="Noto Serif"/>
                <a:ea typeface="Noto Serif"/>
                <a:cs typeface="Noto Serif"/>
                <a:sym typeface="Noto Serif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quarter" idx="13"/>
          </p:nvPr>
        </p:nvSpPr>
        <p:spPr>
          <a:xfrm>
            <a:off x="6664325" y="3162299"/>
            <a:ext cx="4000501" cy="47148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xfrm>
            <a:off x="2339974" y="1409699"/>
            <a:ext cx="8324852" cy="1619251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quarter" idx="1"/>
          </p:nvPr>
        </p:nvSpPr>
        <p:spPr>
          <a:xfrm>
            <a:off x="2339974" y="3162300"/>
            <a:ext cx="4000502" cy="4714876"/>
          </a:xfrm>
          <a:prstGeom prst="rect">
            <a:avLst/>
          </a:prstGeom>
        </p:spPr>
        <p:txBody>
          <a:bodyPr anchor="ctr"/>
          <a:lstStyle>
            <a:lvl1pPr marL="318407" indent="-318407" algn="l">
              <a:spcBef>
                <a:spcPts val="3200"/>
              </a:spcBef>
              <a:buSzPct val="145000"/>
              <a:buChar char="•"/>
              <a:defRPr sz="2600"/>
            </a:lvl1pPr>
            <a:lvl2pPr marL="661307" indent="-318407" algn="l">
              <a:spcBef>
                <a:spcPts val="3200"/>
              </a:spcBef>
              <a:buSzPct val="145000"/>
              <a:buChar char="•"/>
              <a:defRPr sz="2600"/>
            </a:lvl2pPr>
            <a:lvl3pPr marL="1004207" indent="-318407" algn="l">
              <a:spcBef>
                <a:spcPts val="3200"/>
              </a:spcBef>
              <a:buSzPct val="145000"/>
              <a:buChar char="•"/>
              <a:defRPr sz="2600"/>
            </a:lvl3pPr>
            <a:lvl4pPr marL="1347107" indent="-318407" algn="l">
              <a:spcBef>
                <a:spcPts val="3200"/>
              </a:spcBef>
              <a:buSzPct val="145000"/>
              <a:buChar char="•"/>
              <a:defRPr sz="2600"/>
            </a:lvl4pPr>
            <a:lvl5pPr marL="1690007" indent="-318407" algn="l">
              <a:spcBef>
                <a:spcPts val="3200"/>
              </a:spcBef>
              <a:buSzPct val="145000"/>
              <a:buChar char="•"/>
              <a:defRPr sz="2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sz="half" idx="1"/>
          </p:nvPr>
        </p:nvSpPr>
        <p:spPr>
          <a:xfrm>
            <a:off x="2339974" y="2171699"/>
            <a:ext cx="8324852" cy="5410202"/>
          </a:xfrm>
          <a:prstGeom prst="rect">
            <a:avLst/>
          </a:prstGeom>
        </p:spPr>
        <p:txBody>
          <a:bodyPr anchor="ctr"/>
          <a:lstStyle>
            <a:lvl1pPr marL="305593" indent="-305593">
              <a:lnSpc>
                <a:spcPct val="110000"/>
              </a:lnSpc>
              <a:spcBef>
                <a:spcPts val="2000"/>
              </a:spcBef>
              <a:buSzPct val="145000"/>
              <a:buChar char="•"/>
              <a:defRPr i="1" sz="2200">
                <a:latin typeface="Noto Serif"/>
                <a:ea typeface="Noto Serif"/>
                <a:cs typeface="Noto Serif"/>
                <a:sym typeface="Noto Serif"/>
              </a:defRPr>
            </a:lvl1pPr>
            <a:lvl2pPr marL="750093" indent="-305593">
              <a:lnSpc>
                <a:spcPct val="110000"/>
              </a:lnSpc>
              <a:spcBef>
                <a:spcPts val="2000"/>
              </a:spcBef>
              <a:buSzPct val="145000"/>
              <a:buChar char="•"/>
              <a:defRPr i="1" sz="2200">
                <a:latin typeface="Noto Serif"/>
                <a:ea typeface="Noto Serif"/>
                <a:cs typeface="Noto Serif"/>
                <a:sym typeface="Noto Serif"/>
              </a:defRPr>
            </a:lvl2pPr>
            <a:lvl3pPr marL="1194593" indent="-305593">
              <a:lnSpc>
                <a:spcPct val="110000"/>
              </a:lnSpc>
              <a:spcBef>
                <a:spcPts val="2000"/>
              </a:spcBef>
              <a:buSzPct val="145000"/>
              <a:buChar char="•"/>
              <a:defRPr i="1" sz="2200">
                <a:latin typeface="Noto Serif"/>
                <a:ea typeface="Noto Serif"/>
                <a:cs typeface="Noto Serif"/>
                <a:sym typeface="Noto Serif"/>
              </a:defRPr>
            </a:lvl3pPr>
            <a:lvl4pPr marL="1639093" indent="-305593">
              <a:lnSpc>
                <a:spcPct val="110000"/>
              </a:lnSpc>
              <a:spcBef>
                <a:spcPts val="2000"/>
              </a:spcBef>
              <a:buSzPct val="145000"/>
              <a:buChar char="•"/>
              <a:defRPr i="1" sz="2200">
                <a:latin typeface="Noto Serif"/>
                <a:ea typeface="Noto Serif"/>
                <a:cs typeface="Noto Serif"/>
                <a:sym typeface="Noto Serif"/>
              </a:defRPr>
            </a:lvl4pPr>
            <a:lvl5pPr marL="2083593" indent="-305593">
              <a:lnSpc>
                <a:spcPct val="110000"/>
              </a:lnSpc>
              <a:spcBef>
                <a:spcPts val="2000"/>
              </a:spcBef>
              <a:buSzPct val="145000"/>
              <a:buChar char="•"/>
              <a:defRPr i="1" sz="2200">
                <a:latin typeface="Noto Serif"/>
                <a:ea typeface="Noto Serif"/>
                <a:cs typeface="Noto Serif"/>
                <a:sym typeface="Noto Serif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673850" y="4943475"/>
            <a:ext cx="4000501" cy="29241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673849" y="1695449"/>
            <a:ext cx="4000502" cy="29241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quarter" idx="15"/>
          </p:nvPr>
        </p:nvSpPr>
        <p:spPr>
          <a:xfrm>
            <a:off x="2339974" y="1695449"/>
            <a:ext cx="4000501" cy="61722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2578099" y="2447924"/>
            <a:ext cx="7848602" cy="24765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2578099" y="4991100"/>
            <a:ext cx="7848602" cy="84772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56553" y="8191500"/>
            <a:ext cx="286614" cy="286943"/>
          </a:xfrm>
          <a:prstGeom prst="rect">
            <a:avLst/>
          </a:prstGeom>
          <a:ln w="3175">
            <a:miter lim="400000"/>
          </a:ln>
        </p:spPr>
        <p:txBody>
          <a:bodyPr wrap="none" lIns="38100" tIns="38100" rIns="38100" bIns="38100">
            <a:spAutoFit/>
          </a:bodyPr>
          <a:lstStyle>
            <a:lvl1pPr algn="ctr">
              <a:lnSpc>
                <a:spcPct val="100000"/>
              </a:lnSpc>
              <a:defRPr i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chemeClr val="accent6">
              <a:satOff val="15424"/>
              <a:lumOff val="17647"/>
            </a:schemeClr>
          </a:solidFill>
          <a:uFillTx/>
          <a:latin typeface="+mj-lt"/>
          <a:ea typeface="+mj-ea"/>
          <a:cs typeface="+mj-cs"/>
          <a:sym typeface="Pistilli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chemeClr val="accent6">
              <a:satOff val="15424"/>
              <a:lumOff val="17647"/>
            </a:schemeClr>
          </a:solidFill>
          <a:uFillTx/>
          <a:latin typeface="+mj-lt"/>
          <a:ea typeface="+mj-ea"/>
          <a:cs typeface="+mj-cs"/>
          <a:sym typeface="Pistilli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chemeClr val="accent6">
              <a:satOff val="15424"/>
              <a:lumOff val="17647"/>
            </a:schemeClr>
          </a:solidFill>
          <a:uFillTx/>
          <a:latin typeface="+mj-lt"/>
          <a:ea typeface="+mj-ea"/>
          <a:cs typeface="+mj-cs"/>
          <a:sym typeface="Pistilli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chemeClr val="accent6">
              <a:satOff val="15424"/>
              <a:lumOff val="17647"/>
            </a:schemeClr>
          </a:solidFill>
          <a:uFillTx/>
          <a:latin typeface="+mj-lt"/>
          <a:ea typeface="+mj-ea"/>
          <a:cs typeface="+mj-cs"/>
          <a:sym typeface="Pistilli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chemeClr val="accent6">
              <a:satOff val="15424"/>
              <a:lumOff val="17647"/>
            </a:schemeClr>
          </a:solidFill>
          <a:uFillTx/>
          <a:latin typeface="+mj-lt"/>
          <a:ea typeface="+mj-ea"/>
          <a:cs typeface="+mj-cs"/>
          <a:sym typeface="Pistilli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chemeClr val="accent6">
              <a:satOff val="15424"/>
              <a:lumOff val="17647"/>
            </a:schemeClr>
          </a:solidFill>
          <a:uFillTx/>
          <a:latin typeface="+mj-lt"/>
          <a:ea typeface="+mj-ea"/>
          <a:cs typeface="+mj-cs"/>
          <a:sym typeface="Pistilli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chemeClr val="accent6">
              <a:satOff val="15424"/>
              <a:lumOff val="17647"/>
            </a:schemeClr>
          </a:solidFill>
          <a:uFillTx/>
          <a:latin typeface="+mj-lt"/>
          <a:ea typeface="+mj-ea"/>
          <a:cs typeface="+mj-cs"/>
          <a:sym typeface="Pistilli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chemeClr val="accent6">
              <a:satOff val="15424"/>
              <a:lumOff val="17647"/>
            </a:schemeClr>
          </a:solidFill>
          <a:uFillTx/>
          <a:latin typeface="+mj-lt"/>
          <a:ea typeface="+mj-ea"/>
          <a:cs typeface="+mj-cs"/>
          <a:sym typeface="Pistilli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chemeClr val="accent6">
              <a:satOff val="15424"/>
              <a:lumOff val="17647"/>
            </a:schemeClr>
          </a:solidFill>
          <a:uFillTx/>
          <a:latin typeface="+mj-lt"/>
          <a:ea typeface="+mj-ea"/>
          <a:cs typeface="+mj-cs"/>
          <a:sym typeface="Pistilli"/>
        </a:defRPr>
      </a:lvl9pPr>
    </p:titleStyle>
    <p:body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g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g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g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g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g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g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g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g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g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7171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uxxx.gif" descr="uxxx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167467" y="0"/>
            <a:ext cx="17339734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7171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iphy.gif" descr="giphy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54641" y="-1"/>
            <a:ext cx="17314082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“A pornográfia kategóriába tartozik minden olyan könyv, film, videó, stb. amely szexuális vágyat ébreszt, fokoz vagy elégít ki.“"/>
          <p:cNvSpPr txBox="1"/>
          <p:nvPr/>
        </p:nvSpPr>
        <p:spPr>
          <a:xfrm>
            <a:off x="2420081" y="4508949"/>
            <a:ext cx="8164638" cy="17170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ctr">
              <a:lnSpc>
                <a:spcPct val="120000"/>
              </a:lnSpc>
              <a:defRPr sz="2800">
                <a:solidFill>
                  <a:srgbClr val="FFFFFF"/>
                </a:solidFill>
              </a:defRPr>
            </a:lvl1pPr>
          </a:lstStyle>
          <a:p>
            <a:pPr/>
            <a:r>
              <a:t>“A pornográfia kategóriába tartozik minden olyan könyv, film, videó, stb. amely szexuális vágyat ébreszt, fokoz vagy elégít ki.“</a:t>
            </a:r>
          </a:p>
        </p:txBody>
      </p:sp>
      <p:sp>
        <p:nvSpPr>
          <p:cNvPr id="125" name="A hit gyülekezete lexion"/>
          <p:cNvSpPr txBox="1"/>
          <p:nvPr/>
        </p:nvSpPr>
        <p:spPr>
          <a:xfrm>
            <a:off x="5483175" y="6465958"/>
            <a:ext cx="2038450" cy="3175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/>
            <a:r>
              <a:t>A hit gyülekezete lexion</a:t>
            </a:r>
          </a:p>
        </p:txBody>
      </p:sp>
      <p:sp>
        <p:nvSpPr>
          <p:cNvPr id="126" name="Pornográfia"/>
          <p:cNvSpPr txBox="1"/>
          <p:nvPr/>
        </p:nvSpPr>
        <p:spPr>
          <a:xfrm>
            <a:off x="3648710" y="2970141"/>
            <a:ext cx="5707381" cy="96139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lnSpc>
                <a:spcPct val="100000"/>
              </a:lnSpc>
              <a:defRPr i="0" sz="7000">
                <a:solidFill>
                  <a:schemeClr val="accent6">
                    <a:satOff val="15424"/>
                    <a:lumOff val="17647"/>
                  </a:schemeClr>
                </a:solidFill>
                <a:latin typeface="+mj-lt"/>
                <a:ea typeface="+mj-ea"/>
                <a:cs typeface="+mj-cs"/>
                <a:sym typeface="Pistilli"/>
              </a:defRPr>
            </a:lvl1pPr>
          </a:lstStyle>
          <a:p>
            <a:pPr/>
            <a:r>
              <a:t>Pornográfia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6" grpId="1"/>
      <p:bldP build="whole" bldLvl="1" animBg="1" rev="0" advAuto="0" spid="124" grpId="2"/>
      <p:bldP build="whole" bldLvl="1" animBg="1" rev="0" advAuto="0" spid="125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7171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comment_jQR1LOiEskKmYysY0E9KDjiKvUM6mxWh.gif" descr="comment_jQR1LOiEskKmYysY0E9KDjiKvUM6mxWh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36957" y="-50718"/>
            <a:ext cx="13478714" cy="10109036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NSFW vs SFW"/>
          <p:cNvSpPr txBox="1"/>
          <p:nvPr/>
        </p:nvSpPr>
        <p:spPr>
          <a:xfrm>
            <a:off x="3322002" y="4171949"/>
            <a:ext cx="6360796" cy="14097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ctr">
              <a:lnSpc>
                <a:spcPct val="100000"/>
              </a:lnSpc>
              <a:defRPr i="0" sz="7000">
                <a:solidFill>
                  <a:schemeClr val="accent6">
                    <a:satOff val="15424"/>
                    <a:lumOff val="17647"/>
                  </a:schemeClr>
                </a:solidFill>
                <a:latin typeface="+mj-lt"/>
                <a:ea typeface="+mj-ea"/>
                <a:cs typeface="+mj-cs"/>
                <a:sym typeface="Pistilli"/>
              </a:defRPr>
            </a:pPr>
            <a:r>
              <a:t>NSFW </a:t>
            </a:r>
            <a:r>
              <a:rPr>
                <a:solidFill>
                  <a:srgbClr val="FFFFFF"/>
                </a:solidFill>
                <a:latin typeface="Brusher"/>
                <a:ea typeface="Brusher"/>
                <a:cs typeface="Brusher"/>
                <a:sym typeface="Brusher"/>
              </a:rPr>
              <a:t>vs</a:t>
            </a:r>
            <a:r>
              <a:t> SFW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7171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iphy.gif" descr="giphy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427700" y="0"/>
            <a:ext cx="15860200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“Az internetes adatforgalom legalább 30%-ka pornohoz köthető.”"/>
          <p:cNvSpPr txBox="1"/>
          <p:nvPr/>
        </p:nvSpPr>
        <p:spPr>
          <a:xfrm>
            <a:off x="736385" y="7365789"/>
            <a:ext cx="11532029" cy="5588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ctr">
              <a:lnSpc>
                <a:spcPct val="120000"/>
              </a:lnSpc>
              <a:defRPr sz="2800">
                <a:solidFill>
                  <a:srgbClr val="FFFFFF"/>
                </a:solidFill>
              </a:defRPr>
            </a:lvl1pPr>
          </a:lstStyle>
          <a:p>
            <a:pPr/>
            <a:r>
              <a:t>“Az internetes adatforgalom legalább 30%-ka pornohoz köthető.”</a:t>
            </a:r>
          </a:p>
        </p:txBody>
      </p:sp>
      <p:sp>
        <p:nvSpPr>
          <p:cNvPr id="135" name="HuffPost"/>
          <p:cNvSpPr txBox="1"/>
          <p:nvPr/>
        </p:nvSpPr>
        <p:spPr>
          <a:xfrm>
            <a:off x="6076466" y="8047542"/>
            <a:ext cx="809738" cy="3175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/>
            <a:r>
              <a:t>HuffPost</a:t>
            </a:r>
          </a:p>
        </p:txBody>
      </p:sp>
      <p:sp>
        <p:nvSpPr>
          <p:cNvPr id="136" name="“A porno egy globaláis, nagyjából 97 milliárd dollárra becsült iparág, ebből 12 milliárdot csak az USA biztosít”"/>
          <p:cNvSpPr txBox="1"/>
          <p:nvPr/>
        </p:nvSpPr>
        <p:spPr>
          <a:xfrm>
            <a:off x="1132879" y="5403686"/>
            <a:ext cx="10739042" cy="113792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ctr">
              <a:lnSpc>
                <a:spcPct val="120000"/>
              </a:lnSpc>
              <a:defRPr sz="2800">
                <a:solidFill>
                  <a:srgbClr val="FFFFFF"/>
                </a:solidFill>
              </a:defRPr>
            </a:lvl1pPr>
          </a:lstStyle>
          <a:p>
            <a:pPr/>
            <a:r>
              <a:t>“A porno egy globaláis, nagyjából 97 milliárd dollárra becsült iparág, ebből 12 milliárdot csak az USA biztosít”</a:t>
            </a:r>
          </a:p>
        </p:txBody>
      </p:sp>
      <p:sp>
        <p:nvSpPr>
          <p:cNvPr id="137" name="NBC News"/>
          <p:cNvSpPr txBox="1"/>
          <p:nvPr/>
        </p:nvSpPr>
        <p:spPr>
          <a:xfrm>
            <a:off x="6001688" y="6578200"/>
            <a:ext cx="949946" cy="3175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/>
            <a:r>
              <a:t>NBC News</a:t>
            </a:r>
          </a:p>
        </p:txBody>
      </p:sp>
      <p:sp>
        <p:nvSpPr>
          <p:cNvPr id="138" name="“Porno oldalak több látogatót szolgálnak ki mint a Netflix, Amazon és Twitter összesen.”"/>
          <p:cNvSpPr txBox="1"/>
          <p:nvPr/>
        </p:nvSpPr>
        <p:spPr>
          <a:xfrm>
            <a:off x="1682928" y="3468678"/>
            <a:ext cx="9638943" cy="113792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ctr">
              <a:lnSpc>
                <a:spcPct val="120000"/>
              </a:lnSpc>
              <a:defRPr sz="2800">
                <a:solidFill>
                  <a:srgbClr val="FFFFFF"/>
                </a:solidFill>
              </a:defRPr>
            </a:lvl1pPr>
          </a:lstStyle>
          <a:p>
            <a:pPr/>
            <a:r>
              <a:t>“Porno oldalak több látogatót szolgálnak ki mint a Netflix, Amazon és Twitter összesen.”</a:t>
            </a:r>
          </a:p>
        </p:txBody>
      </p:sp>
      <p:sp>
        <p:nvSpPr>
          <p:cNvPr id="139" name="HuffPost"/>
          <p:cNvSpPr txBox="1"/>
          <p:nvPr/>
        </p:nvSpPr>
        <p:spPr>
          <a:xfrm>
            <a:off x="6076466" y="4643192"/>
            <a:ext cx="809738" cy="3175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/>
            <a:r>
              <a:t>HuffPost</a:t>
            </a:r>
          </a:p>
        </p:txBody>
      </p:sp>
      <p:sp>
        <p:nvSpPr>
          <p:cNvPr id="140" name="A számok"/>
          <p:cNvSpPr txBox="1"/>
          <p:nvPr/>
        </p:nvSpPr>
        <p:spPr>
          <a:xfrm>
            <a:off x="4170997" y="1666571"/>
            <a:ext cx="4662806" cy="96139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lnSpc>
                <a:spcPct val="100000"/>
              </a:lnSpc>
              <a:defRPr i="0" sz="7000">
                <a:solidFill>
                  <a:schemeClr val="accent6">
                    <a:satOff val="15424"/>
                    <a:lumOff val="17647"/>
                  </a:schemeClr>
                </a:solidFill>
                <a:latin typeface="+mj-lt"/>
                <a:ea typeface="+mj-ea"/>
                <a:cs typeface="+mj-cs"/>
                <a:sym typeface="Pistilli"/>
              </a:defRPr>
            </a:lvl1pPr>
          </a:lstStyle>
          <a:p>
            <a:pPr/>
            <a:r>
              <a:t>A számok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Class="entr" nodeType="afterEffect" presetSubtype="16" presetID="23" grpId="3" fill="hold">
                                  <p:stCondLst>
                                    <p:cond delay="4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Class="entr" nodeType="afterEffect" presetSubtype="16" presetID="23" grpId="5" fill="hold">
                                  <p:stCondLst>
                                    <p:cond delay="4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Class="entr" nodeType="afterEffect" presetSubtype="16" presetID="23" grpId="7" fill="hold">
                                  <p:stCondLst>
                                    <p:cond delay="4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5" grpId="7"/>
      <p:bldP build="whole" bldLvl="1" animBg="1" rev="0" advAuto="0" spid="136" grpId="4"/>
      <p:bldP build="whole" bldLvl="1" animBg="1" rev="0" advAuto="0" spid="137" grpId="5"/>
      <p:bldP build="whole" bldLvl="1" animBg="1" rev="0" advAuto="0" spid="140" grpId="1"/>
      <p:bldP build="whole" bldLvl="1" animBg="1" rev="0" advAuto="0" spid="138" grpId="2"/>
      <p:bldP build="whole" bldLvl="1" animBg="1" rev="0" advAuto="0" spid="139" grpId="3"/>
      <p:bldP build="whole" bldLvl="1" animBg="1" rev="0" advAuto="0" spid="134" grpId="6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7171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iphy.gif" descr="giphy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198287" y="-20353"/>
            <a:ext cx="17412107" cy="9794306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A diszkréció"/>
          <p:cNvSpPr txBox="1"/>
          <p:nvPr/>
        </p:nvSpPr>
        <p:spPr>
          <a:xfrm>
            <a:off x="3506914" y="1454785"/>
            <a:ext cx="5990972" cy="96139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lnSpc>
                <a:spcPct val="100000"/>
              </a:lnSpc>
              <a:defRPr i="0" sz="7000">
                <a:solidFill>
                  <a:schemeClr val="accent6">
                    <a:satOff val="15424"/>
                    <a:lumOff val="17647"/>
                  </a:schemeClr>
                </a:solidFill>
                <a:latin typeface="+mj-lt"/>
                <a:ea typeface="+mj-ea"/>
                <a:cs typeface="+mj-cs"/>
                <a:sym typeface="Pistilli"/>
              </a:defRPr>
            </a:lvl1pPr>
          </a:lstStyle>
          <a:p>
            <a:pPr/>
            <a:r>
              <a:t>A diszkréció</a:t>
            </a:r>
          </a:p>
        </p:txBody>
      </p:sp>
      <p:sp>
        <p:nvSpPr>
          <p:cNvPr id="146" name="Milyen valós adatokat kérünk be és miről fognak hazudni…"/>
          <p:cNvSpPr txBox="1"/>
          <p:nvPr/>
        </p:nvSpPr>
        <p:spPr>
          <a:xfrm>
            <a:off x="794371" y="5419875"/>
            <a:ext cx="11416058" cy="3149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2000"/>
              </a:spcBef>
              <a:defRPr sz="2200">
                <a:solidFill>
                  <a:srgbClr val="FFFFFF"/>
                </a:solidFill>
              </a:defRPr>
            </a:pPr>
            <a:r>
              <a:t>Milyen valós adatokat kérünk be és miről fognak hazudni</a:t>
            </a:r>
          </a:p>
          <a:p>
            <a:pPr algn="ctr">
              <a:lnSpc>
                <a:spcPct val="110000"/>
              </a:lnSpc>
              <a:spcBef>
                <a:spcPts val="2000"/>
              </a:spcBef>
              <a:defRPr sz="2200">
                <a:solidFill>
                  <a:srgbClr val="FFFFFF"/>
                </a:solidFill>
              </a:defRPr>
            </a:pPr>
            <a:r>
              <a:t>Banki kivonaton megjelenő nem asszociatív adatok</a:t>
            </a:r>
          </a:p>
          <a:p>
            <a:pPr algn="ctr">
              <a:lnSpc>
                <a:spcPct val="110000"/>
              </a:lnSpc>
              <a:spcBef>
                <a:spcPts val="2000"/>
              </a:spcBef>
              <a:defRPr sz="2200">
                <a:solidFill>
                  <a:srgbClr val="FFFFFF"/>
                </a:solidFill>
              </a:defRPr>
            </a:pPr>
            <a:r>
              <a:t>Videó némítás indítás előtt?</a:t>
            </a:r>
          </a:p>
          <a:p>
            <a:pPr algn="ctr">
              <a:lnSpc>
                <a:spcPct val="110000"/>
              </a:lnSpc>
              <a:spcBef>
                <a:spcPts val="2000"/>
              </a:spcBef>
              <a:defRPr sz="2200">
                <a:solidFill>
                  <a:srgbClr val="FFFFFF"/>
                </a:solidFill>
              </a:defRPr>
            </a:pPr>
            <a:r>
              <a:t>Hírlevél, email visszaigazolás, értesítések</a:t>
            </a:r>
          </a:p>
          <a:p>
            <a:pPr algn="ctr">
              <a:lnSpc>
                <a:spcPct val="110000"/>
              </a:lnSpc>
              <a:spcBef>
                <a:spcPts val="2000"/>
              </a:spcBef>
              <a:defRPr sz="2200">
                <a:solidFill>
                  <a:srgbClr val="FFFFFF"/>
                </a:solidFill>
              </a:defRPr>
            </a:pPr>
            <a:r>
              <a:t>Popup, popunder lavina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Class="entr" nodeType="with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46" grpId="2"/>
      <p:bldP build="whole" bldLvl="1" animBg="1" rev="0" advAuto="0" spid="14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7171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iphy.gif" descr="giphy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385686" y="-31137"/>
            <a:ext cx="17450443" cy="9815874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Az itt és most"/>
          <p:cNvSpPr txBox="1"/>
          <p:nvPr/>
        </p:nvSpPr>
        <p:spPr>
          <a:xfrm>
            <a:off x="3424682" y="1500211"/>
            <a:ext cx="6155437" cy="96139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lnSpc>
                <a:spcPct val="100000"/>
              </a:lnSpc>
              <a:defRPr i="0" sz="7000">
                <a:solidFill>
                  <a:schemeClr val="accent6">
                    <a:satOff val="15424"/>
                    <a:lumOff val="17647"/>
                  </a:schemeClr>
                </a:solidFill>
                <a:latin typeface="+mj-lt"/>
                <a:ea typeface="+mj-ea"/>
                <a:cs typeface="+mj-cs"/>
                <a:sym typeface="Pistilli"/>
              </a:defRPr>
            </a:lvl1pPr>
          </a:lstStyle>
          <a:p>
            <a:pPr/>
            <a:r>
              <a:t>Az itt és most</a:t>
            </a:r>
          </a:p>
        </p:txBody>
      </p:sp>
      <p:sp>
        <p:nvSpPr>
          <p:cNvPr id="152" name="A látogatók 75%-ka mobilról érkezik…"/>
          <p:cNvSpPr txBox="1"/>
          <p:nvPr/>
        </p:nvSpPr>
        <p:spPr>
          <a:xfrm>
            <a:off x="2250783" y="5454835"/>
            <a:ext cx="8503234" cy="3149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2000"/>
              </a:spcBef>
              <a:defRPr sz="2200">
                <a:solidFill>
                  <a:srgbClr val="FFFFFF"/>
                </a:solidFill>
              </a:defRPr>
            </a:pPr>
            <a:r>
              <a:t>A látogatók 75%-ka mobilról érkezik</a:t>
            </a:r>
          </a:p>
          <a:p>
            <a:pPr algn="ctr">
              <a:lnSpc>
                <a:spcPct val="110000"/>
              </a:lnSpc>
              <a:spcBef>
                <a:spcPts val="2000"/>
              </a:spcBef>
              <a:defRPr sz="2200">
                <a:solidFill>
                  <a:srgbClr val="FFFFFF"/>
                </a:solidFill>
              </a:defRPr>
            </a:pPr>
            <a:r>
              <a:t>Impulzusvásárlás, nem fontolgatjuk sokáig</a:t>
            </a:r>
          </a:p>
          <a:p>
            <a:pPr algn="ctr">
              <a:lnSpc>
                <a:spcPct val="110000"/>
              </a:lnSpc>
              <a:spcBef>
                <a:spcPts val="2000"/>
              </a:spcBef>
              <a:defRPr sz="2200">
                <a:solidFill>
                  <a:srgbClr val="FFFFFF"/>
                </a:solidFill>
              </a:defRPr>
            </a:pPr>
            <a:r>
              <a:t>Célzott ajánlás statisztikák alapján</a:t>
            </a:r>
          </a:p>
          <a:p>
            <a:pPr algn="ctr">
              <a:lnSpc>
                <a:spcPct val="110000"/>
              </a:lnSpc>
              <a:spcBef>
                <a:spcPts val="2000"/>
              </a:spcBef>
              <a:defRPr sz="2200">
                <a:solidFill>
                  <a:srgbClr val="FFFFFF"/>
                </a:solidFill>
              </a:defRPr>
            </a:pPr>
            <a:r>
              <a:t>Nyilvánvalóan nem érünk rá hosszasan fizetgetni és regisztrálni</a:t>
            </a:r>
          </a:p>
          <a:p>
            <a:pPr algn="ctr">
              <a:lnSpc>
                <a:spcPct val="110000"/>
              </a:lnSpc>
              <a:spcBef>
                <a:spcPts val="2000"/>
              </a:spcBef>
              <a:defRPr sz="2200">
                <a:solidFill>
                  <a:srgbClr val="FFFFFF"/>
                </a:solidFill>
              </a:defRPr>
            </a:pPr>
            <a:r>
              <a:t>Felfokozott érzelmi állapot, nem tervezünk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Class="entr" nodeType="with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1" grpId="1"/>
      <p:bldP build="p" bldLvl="5" animBg="1" rev="0" advAuto="0" spid="152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7171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iphy.gif" descr="giphy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793832" y="-51231"/>
            <a:ext cx="20592464" cy="11583262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Aranyszabályok"/>
          <p:cNvSpPr txBox="1"/>
          <p:nvPr/>
        </p:nvSpPr>
        <p:spPr>
          <a:xfrm>
            <a:off x="2587688" y="1427832"/>
            <a:ext cx="7829424" cy="96139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lnSpc>
                <a:spcPct val="100000"/>
              </a:lnSpc>
              <a:defRPr i="0" sz="7000">
                <a:solidFill>
                  <a:schemeClr val="accent6">
                    <a:satOff val="15424"/>
                    <a:lumOff val="17647"/>
                  </a:schemeClr>
                </a:solidFill>
                <a:latin typeface="+mj-lt"/>
                <a:ea typeface="+mj-ea"/>
                <a:cs typeface="+mj-cs"/>
                <a:sym typeface="Pistilli"/>
              </a:defRPr>
            </a:lvl1pPr>
          </a:lstStyle>
          <a:p>
            <a:pPr/>
            <a:r>
              <a:t>Aranyszabályok</a:t>
            </a:r>
          </a:p>
        </p:txBody>
      </p:sp>
      <p:sp>
        <p:nvSpPr>
          <p:cNvPr id="158" name="Akadálymentesítés avagy a felület használható legyen egy kézzel……"/>
          <p:cNvSpPr txBox="1"/>
          <p:nvPr/>
        </p:nvSpPr>
        <p:spPr>
          <a:xfrm>
            <a:off x="2109037" y="6075873"/>
            <a:ext cx="8786726" cy="24765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2000"/>
              </a:spcBef>
              <a:defRPr sz="2200">
                <a:solidFill>
                  <a:srgbClr val="FFFFFF"/>
                </a:solidFill>
              </a:defRPr>
            </a:pPr>
            <a:r>
              <a:t>Akadálymentesítés avagy a felület használható legyen egy kézzel…</a:t>
            </a:r>
          </a:p>
          <a:p>
            <a:pPr algn="ctr">
              <a:lnSpc>
                <a:spcPct val="110000"/>
              </a:lnSpc>
              <a:spcBef>
                <a:spcPts val="2000"/>
              </a:spcBef>
              <a:defRPr sz="2200">
                <a:solidFill>
                  <a:srgbClr val="FFFFFF"/>
                </a:solidFill>
              </a:defRPr>
            </a:pPr>
            <a:r>
              <a:t>Sötét tónusú és kontrasztos színválasztás</a:t>
            </a:r>
          </a:p>
          <a:p>
            <a:pPr algn="ctr">
              <a:lnSpc>
                <a:spcPct val="110000"/>
              </a:lnSpc>
              <a:spcBef>
                <a:spcPts val="2000"/>
              </a:spcBef>
              <a:defRPr sz="2200">
                <a:solidFill>
                  <a:srgbClr val="FFFFFF"/>
                </a:solidFill>
              </a:defRPr>
            </a:pPr>
            <a:r>
              <a:t>Zavartalan tartalomfogyasztás</a:t>
            </a:r>
          </a:p>
          <a:p>
            <a:pPr algn="ctr">
              <a:lnSpc>
                <a:spcPct val="110000"/>
              </a:lnSpc>
              <a:spcBef>
                <a:spcPts val="2000"/>
              </a:spcBef>
              <a:defRPr sz="2200">
                <a:solidFill>
                  <a:srgbClr val="FFFFFF"/>
                </a:solidFill>
              </a:defRPr>
            </a:pPr>
            <a:r>
              <a:t>Villámgyors fizetés mert dolgom van…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Class="entr" nodeType="with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8" grpId="2"/>
      <p:bldP build="whole" bldLvl="1" animBg="1" rev="0" advAuto="0" spid="15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7171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iphy.gif" descr="giphy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74794" y="-1130569"/>
            <a:ext cx="14964393" cy="10911536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Ennyi?"/>
          <p:cNvSpPr txBox="1"/>
          <p:nvPr/>
        </p:nvSpPr>
        <p:spPr>
          <a:xfrm>
            <a:off x="4715510" y="6751765"/>
            <a:ext cx="3573781" cy="96139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lnSpc>
                <a:spcPct val="100000"/>
              </a:lnSpc>
              <a:defRPr i="0" sz="7000">
                <a:solidFill>
                  <a:schemeClr val="accent6">
                    <a:satOff val="15424"/>
                    <a:lumOff val="17647"/>
                  </a:schemeClr>
                </a:solidFill>
                <a:latin typeface="+mj-lt"/>
                <a:ea typeface="+mj-ea"/>
                <a:cs typeface="+mj-cs"/>
                <a:sym typeface="Pistilli"/>
              </a:defRPr>
            </a:lvl1pPr>
          </a:lstStyle>
          <a:p>
            <a:pPr/>
            <a:r>
              <a:t>Ennyi?</a:t>
            </a:r>
          </a:p>
        </p:txBody>
      </p:sp>
      <p:sp>
        <p:nvSpPr>
          <p:cNvPr id="164" name="Egyelőre igen…"/>
          <p:cNvSpPr txBox="1"/>
          <p:nvPr/>
        </p:nvSpPr>
        <p:spPr>
          <a:xfrm>
            <a:off x="5464702" y="7659291"/>
            <a:ext cx="2075396" cy="4572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lnSpc>
                <a:spcPct val="110000"/>
              </a:lnSpc>
              <a:spcBef>
                <a:spcPts val="2000"/>
              </a:spcBef>
              <a:defRPr sz="2200">
                <a:solidFill>
                  <a:srgbClr val="FFFFFF"/>
                </a:solidFill>
              </a:defRPr>
            </a:lvl1pPr>
          </a:lstStyle>
          <a:p>
            <a:pPr/>
            <a:r>
              <a:t>Egyelőre igen…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" grpId="1"/>
      <p:bldP build="whole" bldLvl="1" animBg="1" rev="0" advAuto="0" spid="164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7171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iphy.gif" descr="giphy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625600" y="0"/>
            <a:ext cx="162560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Köszönöm!"/>
          <p:cNvSpPr txBox="1"/>
          <p:nvPr/>
        </p:nvSpPr>
        <p:spPr>
          <a:xfrm>
            <a:off x="3824731" y="4119002"/>
            <a:ext cx="5355337" cy="96139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lnSpc>
                <a:spcPct val="100000"/>
              </a:lnSpc>
              <a:defRPr i="0" sz="7000">
                <a:solidFill>
                  <a:schemeClr val="accent6">
                    <a:satOff val="15424"/>
                    <a:lumOff val="17647"/>
                  </a:schemeClr>
                </a:solidFill>
                <a:latin typeface="+mj-lt"/>
                <a:ea typeface="+mj-ea"/>
                <a:cs typeface="+mj-cs"/>
                <a:sym typeface="Pistilli"/>
              </a:defRPr>
            </a:lvl1pPr>
          </a:lstStyle>
          <a:p>
            <a:pPr/>
            <a:r>
              <a:t>Köszönöm!</a:t>
            </a:r>
          </a:p>
        </p:txBody>
      </p:sp>
      <p:sp>
        <p:nvSpPr>
          <p:cNvPr id="170" name="AMA @krisztian"/>
          <p:cNvSpPr txBox="1"/>
          <p:nvPr/>
        </p:nvSpPr>
        <p:spPr>
          <a:xfrm>
            <a:off x="5382914" y="5177397"/>
            <a:ext cx="2238972" cy="4572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>
              <a:lnSpc>
                <a:spcPct val="110000"/>
              </a:lnSpc>
              <a:spcBef>
                <a:spcPts val="2000"/>
              </a:spcBef>
              <a:defRPr sz="2200">
                <a:solidFill>
                  <a:srgbClr val="FFFFFF"/>
                </a:solidFill>
              </a:defRPr>
            </a:lvl1pPr>
          </a:lstStyle>
          <a:p>
            <a:pPr/>
            <a:r>
              <a:t>AMA @krisztian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9" grpId="1"/>
      <p:bldP build="whole" bldLvl="1" animBg="1" rev="0" advAuto="0" spid="170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A9A9A9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Pistilli"/>
        <a:ea typeface="Pistilli"/>
        <a:cs typeface="Pistilli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2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1" spc="0" strike="noStrike" sz="1400" u="none" kumimoji="0" normalizeH="0">
            <a:ln>
              <a:noFill/>
            </a:ln>
            <a:solidFill>
              <a:srgbClr val="A9A9A9"/>
            </a:solidFill>
            <a:effectLst/>
            <a:uFillTx/>
            <a:latin typeface="Noto Serif"/>
            <a:ea typeface="Noto Serif"/>
            <a:cs typeface="Noto Serif"/>
            <a:sym typeface="Noto Serif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Pistilli"/>
        <a:ea typeface="Pistilli"/>
        <a:cs typeface="Pistilli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2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1" spc="0" strike="noStrike" sz="1400" u="none" kumimoji="0" normalizeH="0">
            <a:ln>
              <a:noFill/>
            </a:ln>
            <a:solidFill>
              <a:srgbClr val="A9A9A9"/>
            </a:solidFill>
            <a:effectLst/>
            <a:uFillTx/>
            <a:latin typeface="Noto Serif"/>
            <a:ea typeface="Noto Serif"/>
            <a:cs typeface="Noto Serif"/>
            <a:sym typeface="Noto Serif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