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70" r:id="rId3"/>
    <p:sldId id="257" r:id="rId4"/>
    <p:sldId id="262" r:id="rId5"/>
    <p:sldId id="267" r:id="rId6"/>
    <p:sldId id="266" r:id="rId7"/>
    <p:sldId id="263" r:id="rId8"/>
    <p:sldId id="264" r:id="rId9"/>
    <p:sldId id="265" r:id="rId10"/>
    <p:sldId id="259" r:id="rId11"/>
    <p:sldId id="261" r:id="rId12"/>
    <p:sldId id="260" r:id="rId13"/>
    <p:sldId id="268" r:id="rId14"/>
    <p:sldId id="271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3F8"/>
    <a:srgbClr val="009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935"/>
  </p:normalViewPr>
  <p:slideViewPr>
    <p:cSldViewPr snapToGrid="0" snapToObjects="1">
      <p:cViewPr varScale="1">
        <p:scale>
          <a:sx n="73" d="100"/>
          <a:sy n="73" d="100"/>
        </p:scale>
        <p:origin x="1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35878-B877-1F40-90B9-CE110939E692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54B52-5B2E-6E43-A8C4-ED52A79F44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05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4B52-5B2E-6E43-A8C4-ED52A79F442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76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4B52-5B2E-6E43-A8C4-ED52A79F442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890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4B52-5B2E-6E43-A8C4-ED52A79F442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13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4B52-5B2E-6E43-A8C4-ED52A79F442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32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4B52-5B2E-6E43-A8C4-ED52A79F442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905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Válaszadási ráta: 35% EU, 50% világkörül</a:t>
            </a:r>
          </a:p>
          <a:p>
            <a:r>
              <a:rPr lang="hu-H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Kiskereskedők teljesítenek a legrosszabbul: 76% nem válaszol. </a:t>
            </a:r>
          </a:p>
          <a:p>
            <a:r>
              <a:rPr lang="hu-H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Pénzügyi intézmények teljesítenek a legjobban, de ők is csak 50%. </a:t>
            </a:r>
          </a:p>
          <a:p>
            <a:r>
              <a:rPr lang="hu-H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A válaszadók közül 65% az első tíz napon belül válaszolt. </a:t>
            </a:r>
          </a:p>
          <a:p>
            <a:r>
              <a:rPr lang="hu-H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Az átlagos válaszidő 21 nap. </a:t>
            </a:r>
          </a:p>
          <a:p>
            <a:r>
              <a:rPr lang="hu-H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Az offline cégek sokkal lassabbak. </a:t>
            </a:r>
          </a:p>
          <a:p>
            <a:r>
              <a:rPr lang="hu-HU" sz="12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Streaming</a:t>
            </a:r>
            <a:r>
              <a:rPr lang="hu-H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szolgáltatók, mobil banki szolgáltatások, </a:t>
            </a:r>
            <a:r>
              <a:rPr lang="hu-HU" sz="12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tech</a:t>
            </a:r>
            <a:r>
              <a:rPr lang="hu-H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cégek akár 1 napon belül is teljesítik a kéréseket. 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4B52-5B2E-6E43-A8C4-ED52A79F442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3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4B52-5B2E-6E43-A8C4-ED52A79F442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48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10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056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27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07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879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83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81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469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333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29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1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1A918-3CF3-3644-A011-E21AF8F05CCB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D9AD-5E86-5E45-A850-489F094E6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64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156A6-D45B-4B43-92B4-46E46BE681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Önnek egy új üzenete érkezett – Tárgy: adatigénylés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5EEC5F-6A19-7349-B05C-8C08EA899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Bihary Dániel – ügyvezető, </a:t>
            </a:r>
            <a:r>
              <a:rPr lang="hu-HU" dirty="0" err="1">
                <a:latin typeface="Roboto Light" panose="02000000000000000000" pitchFamily="2" charset="0"/>
                <a:ea typeface="Roboto Light" panose="02000000000000000000" pitchFamily="2" charset="0"/>
              </a:rPr>
              <a:t>Revealu</a:t>
            </a: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 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ABFCA0-3D8B-6D48-9124-C54596ADFC9D}"/>
              </a:ext>
            </a:extLst>
          </p:cNvPr>
          <p:cNvSpPr txBox="1"/>
          <p:nvPr/>
        </p:nvSpPr>
        <p:spPr>
          <a:xfrm>
            <a:off x="7003883" y="707122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50E2B-6C3E-D143-A6B5-7AA56A3A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Statisztikák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C8AB5A-7E27-814D-9669-6F2A73F67D63}"/>
              </a:ext>
            </a:extLst>
          </p:cNvPr>
          <p:cNvSpPr txBox="1"/>
          <p:nvPr/>
        </p:nvSpPr>
        <p:spPr>
          <a:xfrm>
            <a:off x="3305908" y="5495863"/>
            <a:ext cx="25910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(</a:t>
            </a:r>
            <a:r>
              <a:rPr lang="hu-HU" sz="1350" dirty="0" err="1"/>
              <a:t>Talend</a:t>
            </a:r>
            <a:r>
              <a:rPr lang="hu-HU" sz="1350" dirty="0"/>
              <a:t> Research 2018 jún.-szept.)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6623C1-5197-8340-8E8A-461F7217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25266"/>
            <a:ext cx="1303734" cy="1303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962912-5CE7-DC41-A214-B095277D4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392" y="2125267"/>
            <a:ext cx="1303733" cy="1303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EECBE8-C88D-FE48-89EC-ADC06ED3A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010" y="2125266"/>
            <a:ext cx="1303734" cy="1303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B768DF-140B-2A45-8E21-CE70E99F4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630" y="2125267"/>
            <a:ext cx="1303733" cy="1303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43BC62-42EC-9445-B940-E93614086AD3}"/>
              </a:ext>
            </a:extLst>
          </p:cNvPr>
          <p:cNvSpPr txBox="1"/>
          <p:nvPr/>
        </p:nvSpPr>
        <p:spPr>
          <a:xfrm>
            <a:off x="7068885" y="3572026"/>
            <a:ext cx="7857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700" b="1" dirty="0"/>
              <a:t>51%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E15D9C-D366-2544-A985-83BEB97151D1}"/>
              </a:ext>
            </a:extLst>
          </p:cNvPr>
          <p:cNvSpPr txBox="1"/>
          <p:nvPr/>
        </p:nvSpPr>
        <p:spPr>
          <a:xfrm>
            <a:off x="2813647" y="3568191"/>
            <a:ext cx="7857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700" b="1" dirty="0"/>
              <a:t>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A72E89-861B-F245-BD01-700AB3798089}"/>
              </a:ext>
            </a:extLst>
          </p:cNvPr>
          <p:cNvSpPr txBox="1"/>
          <p:nvPr/>
        </p:nvSpPr>
        <p:spPr>
          <a:xfrm>
            <a:off x="4874242" y="3556734"/>
            <a:ext cx="7857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700" b="1" dirty="0"/>
              <a:t>76%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66DE6D-69CB-CC40-B428-C6D7A10637BC}"/>
              </a:ext>
            </a:extLst>
          </p:cNvPr>
          <p:cNvSpPr txBox="1"/>
          <p:nvPr/>
        </p:nvSpPr>
        <p:spPr>
          <a:xfrm>
            <a:off x="1048533" y="3556733"/>
            <a:ext cx="7857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700" b="1" dirty="0"/>
              <a:t>35%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10540F-9F52-4345-9AB9-2F7F9698438C}"/>
              </a:ext>
            </a:extLst>
          </p:cNvPr>
          <p:cNvSpPr txBox="1"/>
          <p:nvPr/>
        </p:nvSpPr>
        <p:spPr>
          <a:xfrm>
            <a:off x="1795998" y="4474403"/>
            <a:ext cx="5724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>
                <a:solidFill>
                  <a:srgbClr val="0AA3F8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21 NAP – átlagos válaszidő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289DEC-BF9E-0A47-9685-E98436D6D96C}"/>
              </a:ext>
            </a:extLst>
          </p:cNvPr>
          <p:cNvSpPr txBox="1"/>
          <p:nvPr/>
        </p:nvSpPr>
        <p:spPr>
          <a:xfrm>
            <a:off x="6978316" y="756698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15A78-1869-B24C-B3E6-CAE17BAA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 Összefoglalás 6 lépésben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2BC1FD-D19A-BB4F-BFA5-4703F5D92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Felismerjük, ha egy érintetti joggyakorlással állunk szemben </a:t>
            </a:r>
          </a:p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Konkrét eljárásrendünk van a kérések nyilvántartására és kezelésére</a:t>
            </a:r>
          </a:p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Azonosítani tudjuk az érintettet</a:t>
            </a:r>
          </a:p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Össze tudjuk gyűjteni a kért személyes adatokat</a:t>
            </a:r>
          </a:p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Képesek vagyunk érthető formátumban válaszolni az érintettnek</a:t>
            </a:r>
          </a:p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Határidőn belül teljesítjük a kérést</a:t>
            </a:r>
          </a:p>
          <a:p>
            <a:pPr marL="385763" indent="-385763">
              <a:buFont typeface="+mj-lt"/>
              <a:buAutoNum type="arabicPeriod"/>
            </a:pPr>
            <a:endParaRPr lang="hu-H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4A94A0-3EC3-8E4B-9441-4CF4C8A3992A}"/>
              </a:ext>
            </a:extLst>
          </p:cNvPr>
          <p:cNvSpPr txBox="1"/>
          <p:nvPr/>
        </p:nvSpPr>
        <p:spPr>
          <a:xfrm>
            <a:off x="6978316" y="704741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E737A-A790-924B-9637-7FFBD33B3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dirty="0">
                <a:latin typeface="Roboto Light" panose="02000000000000000000" pitchFamily="2" charset="0"/>
                <a:ea typeface="Roboto Light" panose="02000000000000000000" pitchFamily="2" charset="0"/>
              </a:rPr>
              <a:t>„GDPR </a:t>
            </a:r>
            <a:r>
              <a:rPr lang="hu-HU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present</a:t>
            </a:r>
            <a:r>
              <a:rPr lang="hu-HU" b="1" dirty="0">
                <a:latin typeface="Roboto Light" panose="02000000000000000000" pitchFamily="2" charset="0"/>
                <a:ea typeface="Roboto Light" panose="02000000000000000000" pitchFamily="2" charset="0"/>
              </a:rPr>
              <a:t> an </a:t>
            </a:r>
            <a:r>
              <a:rPr lang="hu-HU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opportunity</a:t>
            </a:r>
            <a:r>
              <a:rPr lang="hu-HU" b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hu-HU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to</a:t>
            </a:r>
            <a:r>
              <a:rPr lang="hu-HU" b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hu-HU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engage</a:t>
            </a:r>
            <a:r>
              <a:rPr lang="hu-HU" b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hu-HU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with</a:t>
            </a:r>
            <a:r>
              <a:rPr lang="hu-HU" b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hu-HU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customers</a:t>
            </a:r>
            <a:r>
              <a:rPr lang="hu-HU" b="1" dirty="0">
                <a:latin typeface="Roboto Light" panose="02000000000000000000" pitchFamily="2" charset="0"/>
                <a:ea typeface="Roboto Light" panose="02000000000000000000" pitchFamily="2" charset="0"/>
              </a:rPr>
              <a:t> and </a:t>
            </a:r>
            <a:r>
              <a:rPr lang="hu-HU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build</a:t>
            </a:r>
            <a:r>
              <a:rPr lang="hu-HU" b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hu-HU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loyalty</a:t>
            </a:r>
            <a:r>
              <a:rPr lang="hu-HU" b="1" dirty="0">
                <a:latin typeface="Roboto Light" panose="02000000000000000000" pitchFamily="2" charset="0"/>
                <a:ea typeface="Roboto Light" panose="02000000000000000000" pitchFamily="2" charset="0"/>
              </a:rPr>
              <a:t>.”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E30E74-6248-A646-99E0-79F63222C29A}"/>
              </a:ext>
            </a:extLst>
          </p:cNvPr>
          <p:cNvSpPr txBox="1"/>
          <p:nvPr/>
        </p:nvSpPr>
        <p:spPr>
          <a:xfrm>
            <a:off x="6978316" y="802553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27A3D7-BE11-4E45-B85F-B471290F9231}"/>
              </a:ext>
            </a:extLst>
          </p:cNvPr>
          <p:cNvSpPr txBox="1"/>
          <p:nvPr/>
        </p:nvSpPr>
        <p:spPr>
          <a:xfrm>
            <a:off x="4088670" y="4493794"/>
            <a:ext cx="1010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De hogyan?</a:t>
            </a:r>
          </a:p>
        </p:txBody>
      </p:sp>
    </p:spTree>
    <p:extLst>
      <p:ext uri="{BB962C8B-B14F-4D97-AF65-F5344CB8AC3E}">
        <p14:creationId xmlns:p14="http://schemas.microsoft.com/office/powerpoint/2010/main" val="14046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0B323-2B06-384D-9EEB-49FEEA80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xmlns="" id="{0708A628-8964-EE40-BD66-9E57818EA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89087"/>
            <a:ext cx="9494044" cy="7089837"/>
          </a:xfrm>
        </p:spPr>
      </p:pic>
    </p:spTree>
    <p:extLst>
      <p:ext uri="{BB962C8B-B14F-4D97-AF65-F5344CB8AC3E}">
        <p14:creationId xmlns:p14="http://schemas.microsoft.com/office/powerpoint/2010/main" val="3387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0B323-2B06-384D-9EEB-49FEEA80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xmlns="" id="{0708A628-8964-EE40-BD66-9E57818EA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5261" y="-823841"/>
            <a:ext cx="9494044" cy="708983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6F6B3E-9F58-D541-AEF0-D97A0B060F86}"/>
              </a:ext>
            </a:extLst>
          </p:cNvPr>
          <p:cNvSpPr txBox="1"/>
          <p:nvPr/>
        </p:nvSpPr>
        <p:spPr>
          <a:xfrm>
            <a:off x="3350279" y="1118841"/>
            <a:ext cx="2451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>
                <a:solidFill>
                  <a:schemeClr val="bg1"/>
                </a:solidFill>
              </a:rPr>
              <a:t>hello@revealu.eu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0855B-5276-954D-8498-FE87872D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Miről lesz szó?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90BE33-9F52-3848-B290-26FD36AB7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Mit tekintünk adatigénylésnek?</a:t>
            </a:r>
          </a:p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Hogyan ismerjünk fel egy kérést?</a:t>
            </a:r>
          </a:p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Hogyan ismerjük fel az érintettet? </a:t>
            </a:r>
          </a:p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Mennyi időnk van válaszolni?</a:t>
            </a:r>
          </a:p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Űrlap, portál a kérések benyújtására?</a:t>
            </a:r>
          </a:p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Hogyan adjuk ki az érintettek adatai?</a:t>
            </a:r>
          </a:p>
          <a:p>
            <a:pPr marL="385763" indent="-385763">
              <a:buFont typeface="+mj-lt"/>
              <a:buAutoNum type="arabicPeriod"/>
            </a:pPr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Statisztikák</a:t>
            </a:r>
          </a:p>
          <a:p>
            <a:pPr marL="385763" indent="-385763">
              <a:buFont typeface="+mj-lt"/>
              <a:buAutoNum type="arabicPeriod"/>
            </a:pPr>
            <a:r>
              <a:rPr lang="hu-HU">
                <a:latin typeface="Roboto Light" panose="02000000000000000000" pitchFamily="2" charset="0"/>
                <a:ea typeface="Roboto Light" panose="02000000000000000000" pitchFamily="2" charset="0"/>
              </a:rPr>
              <a:t>Összefoglalás hat lépésben</a:t>
            </a:r>
            <a:endParaRPr lang="hu-H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C92B88-B9D5-FE4D-8FAB-39C8757E2D89}"/>
              </a:ext>
            </a:extLst>
          </p:cNvPr>
          <p:cNvSpPr txBox="1"/>
          <p:nvPr/>
        </p:nvSpPr>
        <p:spPr>
          <a:xfrm>
            <a:off x="6978316" y="704741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B1F3BC-56C1-3F44-9607-5BA7F57F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>
                <a:latin typeface="Roboto Light" panose="02000000000000000000" pitchFamily="2" charset="0"/>
                <a:ea typeface="Roboto Light" panose="02000000000000000000" pitchFamily="2" charset="0"/>
              </a:rPr>
              <a:t>Mit tekintünk adatigénylésnek?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8BDED3-EA11-9843-A910-4585891F3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700" b="1" dirty="0">
                <a:latin typeface="Roboto Light" panose="02000000000000000000" pitchFamily="2" charset="0"/>
                <a:ea typeface="Roboto Light" panose="02000000000000000000" pitchFamily="2" charset="0"/>
              </a:rPr>
              <a:t>GDPR 15. cikk </a:t>
            </a:r>
            <a:r>
              <a:rPr lang="hu-HU" sz="2700" dirty="0">
                <a:latin typeface="Roboto Light" panose="02000000000000000000" pitchFamily="2" charset="0"/>
                <a:ea typeface="Roboto Light" panose="02000000000000000000" pitchFamily="2" charset="0"/>
              </a:rPr>
              <a:t>– hozzáférési jog gyakorlása </a:t>
            </a:r>
          </a:p>
          <a:p>
            <a:r>
              <a:rPr lang="hu-HU" sz="2700" dirty="0">
                <a:latin typeface="Roboto Light" panose="02000000000000000000" pitchFamily="2" charset="0"/>
                <a:ea typeface="Roboto Light" panose="02000000000000000000" pitchFamily="2" charset="0"/>
              </a:rPr>
              <a:t>Az érintett lehetősége arra, hogy információhoz jusson a róla kezelt adatokról, így megismerje:</a:t>
            </a:r>
          </a:p>
          <a:p>
            <a:pPr lvl="1"/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az </a:t>
            </a:r>
            <a:r>
              <a:rPr lang="hu-HU" sz="2400" b="1" dirty="0">
                <a:latin typeface="Roboto Light" panose="02000000000000000000" pitchFamily="2" charset="0"/>
                <a:ea typeface="Roboto Light" panose="02000000000000000000" pitchFamily="2" charset="0"/>
              </a:rPr>
              <a:t>adatkezelés tényének fennállását</a:t>
            </a:r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;</a:t>
            </a:r>
          </a:p>
          <a:p>
            <a:pPr lvl="1"/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 </a:t>
            </a:r>
            <a:r>
              <a:rPr lang="hu-HU" sz="2400" b="1" dirty="0">
                <a:latin typeface="Roboto Light" panose="02000000000000000000" pitchFamily="2" charset="0"/>
                <a:ea typeface="Roboto Light" panose="02000000000000000000" pitchFamily="2" charset="0"/>
              </a:rPr>
              <a:t>kezelt személyes adatok körét</a:t>
            </a:r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;</a:t>
            </a:r>
          </a:p>
          <a:p>
            <a:pPr lvl="1"/>
            <a:r>
              <a:rPr lang="hu-HU" sz="2400" b="1" dirty="0">
                <a:latin typeface="Roboto Light" panose="02000000000000000000" pitchFamily="2" charset="0"/>
                <a:ea typeface="Roboto Light" panose="02000000000000000000" pitchFamily="2" charset="0"/>
              </a:rPr>
              <a:t>kiegészítő információkat.</a:t>
            </a:r>
            <a:endParaRPr lang="hu-HU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E1FD98-2687-ED4A-80F7-B8FEEAAA8B74}"/>
              </a:ext>
            </a:extLst>
          </p:cNvPr>
          <p:cNvSpPr txBox="1"/>
          <p:nvPr/>
        </p:nvSpPr>
        <p:spPr>
          <a:xfrm>
            <a:off x="6978316" y="704741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5E4272-4868-034F-BB74-C9375188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286" y="3746303"/>
            <a:ext cx="1743670" cy="17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E6EFF-388D-B347-9528-42A7903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>
                <a:latin typeface="Roboto Light" panose="02000000000000000000" pitchFamily="2" charset="0"/>
                <a:ea typeface="Roboto Light" panose="02000000000000000000" pitchFamily="2" charset="0"/>
              </a:rPr>
              <a:t>Hogyan ismerjünk fel egy kérést?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79DB21-AB54-3245-A7A3-07C2B178B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 GDPR nem ad erre tájékoztatást – bármilyen formában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Facebook komment?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Lényegtelen az elnevezése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Bármelyik munkavállaló lehet címzett – tréning, folyamat átszervezés?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Eljárási szabályzat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Kommunikáció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324E4D-6CA0-F445-8560-4F6D4A576265}"/>
              </a:ext>
            </a:extLst>
          </p:cNvPr>
          <p:cNvSpPr txBox="1"/>
          <p:nvPr/>
        </p:nvSpPr>
        <p:spPr>
          <a:xfrm>
            <a:off x="6978316" y="704741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F6A0C2-5E5B-9D46-8085-A8D306560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63" y="4029119"/>
            <a:ext cx="1860947" cy="18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10FC3-865D-4D42-85FC-82D198B5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>
                <a:latin typeface="Roboto Light" panose="02000000000000000000" pitchFamily="2" charset="0"/>
                <a:ea typeface="Roboto Light" panose="02000000000000000000" pitchFamily="2" charset="0"/>
              </a:rPr>
              <a:t>Hogyan ismerjük fel az érintettet?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87FA1-3C5E-2D4B-8BCF-8DD68D95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000" dirty="0">
                <a:latin typeface="Roboto Light" panose="02000000000000000000" pitchFamily="2" charset="0"/>
                <a:ea typeface="Roboto Light" panose="02000000000000000000" pitchFamily="2" charset="0"/>
              </a:rPr>
              <a:t>Különböző megoldások léteznek erre</a:t>
            </a:r>
          </a:p>
          <a:p>
            <a:r>
              <a:rPr lang="hu-HU" sz="3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Single-sign-on</a:t>
            </a:r>
            <a:endParaRPr lang="hu-HU" sz="3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hu-HU" sz="3000" dirty="0">
                <a:latin typeface="Roboto Light" panose="02000000000000000000" pitchFamily="2" charset="0"/>
                <a:ea typeface="Roboto Light" panose="02000000000000000000" pitchFamily="2" charset="0"/>
              </a:rPr>
              <a:t>E-mail megerősítés</a:t>
            </a:r>
          </a:p>
          <a:p>
            <a:r>
              <a:rPr lang="hu-HU" sz="3000" dirty="0">
                <a:latin typeface="Roboto Light" panose="02000000000000000000" pitchFamily="2" charset="0"/>
                <a:ea typeface="Roboto Light" panose="02000000000000000000" pitchFamily="2" charset="0"/>
              </a:rPr>
              <a:t>SMS verifikáció </a:t>
            </a:r>
          </a:p>
          <a:p>
            <a:r>
              <a:rPr lang="hu-HU" sz="3000" dirty="0">
                <a:latin typeface="Roboto Light" panose="02000000000000000000" pitchFamily="2" charset="0"/>
                <a:ea typeface="Roboto Light" panose="02000000000000000000" pitchFamily="2" charset="0"/>
              </a:rPr>
              <a:t>Személyes megjelenés</a:t>
            </a:r>
          </a:p>
          <a:p>
            <a:r>
              <a:rPr lang="hu-HU" sz="3000" dirty="0">
                <a:latin typeface="Roboto Light" panose="02000000000000000000" pitchFamily="2" charset="0"/>
                <a:ea typeface="Roboto Light" panose="02000000000000000000" pitchFamily="2" charset="0"/>
              </a:rPr>
              <a:t>Tudás-alapú azonosítás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87334C-5F88-AE4A-A303-BFED1FACCF57}"/>
              </a:ext>
            </a:extLst>
          </p:cNvPr>
          <p:cNvSpPr txBox="1"/>
          <p:nvPr/>
        </p:nvSpPr>
        <p:spPr>
          <a:xfrm>
            <a:off x="6978316" y="700772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9275B9-F0FC-F144-9F98-3D8EC6AA4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2" y="3429000"/>
            <a:ext cx="2281238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8B289-A0FD-2047-B020-EDE8271E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Roboto Light" panose="02000000000000000000" pitchFamily="2" charset="0"/>
                <a:ea typeface="Roboto Light" panose="02000000000000000000" pitchFamily="2" charset="0"/>
              </a:rPr>
              <a:t>Mennyi időnk van válaszolni?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AE0A6A-0954-764A-A66D-BB3D852D4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Késedelem nélkül, de legkésőbb 25 nap alatt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 kérés érkezését követő napon kezdődik a határidő számítása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Ha ez a nap munkaszüneti napra esik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Határidő hosszabbítás:  + 2 hónap (GDPR)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Adatkezelő – adatfeldolgozó viszony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F4D8D5-1529-534D-A920-ADB106745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592" y="3686175"/>
            <a:ext cx="1905000" cy="19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F8E6A7-BC05-6E4C-BE43-61A8CB92556D}"/>
              </a:ext>
            </a:extLst>
          </p:cNvPr>
          <p:cNvSpPr txBox="1"/>
          <p:nvPr/>
        </p:nvSpPr>
        <p:spPr>
          <a:xfrm>
            <a:off x="6978316" y="704741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3BD32-7BA0-2744-8AC2-415FE4BF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>
                <a:latin typeface="Roboto Light" panose="02000000000000000000" pitchFamily="2" charset="0"/>
                <a:ea typeface="Roboto Light" panose="02000000000000000000" pitchFamily="2" charset="0"/>
              </a:rPr>
              <a:t>Űrlap, portál a kérések kezelésére?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95346-4A8D-0B4B-9037-29C08E5AB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000" dirty="0">
                <a:latin typeface="Roboto Light" panose="02000000000000000000" pitchFamily="2" charset="0"/>
                <a:ea typeface="Roboto Light" panose="02000000000000000000" pitchFamily="2" charset="0"/>
              </a:rPr>
              <a:t>Egyszerűbbé teszi az eljárást</a:t>
            </a:r>
          </a:p>
          <a:p>
            <a:r>
              <a:rPr lang="hu-HU" sz="3000" dirty="0">
                <a:latin typeface="Roboto Light" panose="02000000000000000000" pitchFamily="2" charset="0"/>
                <a:ea typeface="Roboto Light" panose="02000000000000000000" pitchFamily="2" charset="0"/>
              </a:rPr>
              <a:t>Ajánlás 59. GDPR: „Az adatkezelő ennek megfelelően biztosítja a kérelmek elektronikus benyújtását lehetővé tevő eszközöket is különösen, ha a személyes adatok kezelése elektronikus úton történik.”</a:t>
            </a:r>
          </a:p>
          <a:p>
            <a:r>
              <a:rPr lang="hu-HU" sz="3000" dirty="0">
                <a:latin typeface="Roboto Light" panose="02000000000000000000" pitchFamily="2" charset="0"/>
                <a:ea typeface="Roboto Light" panose="02000000000000000000" pitchFamily="2" charset="0"/>
              </a:rPr>
              <a:t>Bizalmat sugároz</a:t>
            </a:r>
          </a:p>
          <a:p>
            <a:r>
              <a:rPr lang="hu-HU" sz="3000" dirty="0">
                <a:latin typeface="Roboto Light" panose="02000000000000000000" pitchFamily="2" charset="0"/>
                <a:ea typeface="Roboto Light" panose="02000000000000000000" pitchFamily="2" charset="0"/>
              </a:rPr>
              <a:t>Más formában is érvényes!</a:t>
            </a:r>
          </a:p>
          <a:p>
            <a:pPr marL="0" indent="0">
              <a:buNone/>
            </a:pPr>
            <a:endParaRPr lang="hu-HU" sz="3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4BB88F-BCF2-4847-9146-F664593D2563}"/>
              </a:ext>
            </a:extLst>
          </p:cNvPr>
          <p:cNvSpPr txBox="1"/>
          <p:nvPr/>
        </p:nvSpPr>
        <p:spPr>
          <a:xfrm>
            <a:off x="7149766" y="704741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C77E01-5DE7-2F4D-AF2B-A068B7DD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06" y="3931506"/>
            <a:ext cx="2069244" cy="20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EBD8C-BB88-474D-9EF6-222B264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Hogyan adjuk ki az érintettek adatait?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80669-8DBB-184D-B8EE-A51FD28C2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Elektronikus kérés – elektronikus válasz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Hozzáférés egy biztonságos rendszerhez?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Kérhető pontosítás (Ajánlás 63.) 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Érthető, átlátható, világos formában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Széles körben használt elektronikus formátum (.</a:t>
            </a:r>
            <a:r>
              <a:rPr lang="hu-HU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doc</a:t>
            </a:r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, .</a:t>
            </a:r>
            <a:r>
              <a:rPr lang="hu-HU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pdf</a:t>
            </a:r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, .JSON?)</a:t>
            </a:r>
          </a:p>
          <a:p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Kérhető ezért ellenszolgáltatás?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555B84-D2EF-934E-8A76-7812F2BAAF4B}"/>
              </a:ext>
            </a:extLst>
          </p:cNvPr>
          <p:cNvSpPr txBox="1"/>
          <p:nvPr/>
        </p:nvSpPr>
        <p:spPr>
          <a:xfrm>
            <a:off x="6978316" y="704741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980E01-AE87-274D-8819-6A905FC77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193" y="4293393"/>
            <a:ext cx="1707357" cy="17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A0DF0-ADB2-7043-9808-62805B02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FB8FE-154E-1545-AD1F-F8AC55088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700" dirty="0">
                <a:latin typeface="Roboto Light" panose="02000000000000000000" pitchFamily="2" charset="0"/>
                <a:ea typeface="Roboto Light" panose="02000000000000000000" pitchFamily="2" charset="0"/>
              </a:rPr>
              <a:t>Egy természetes személy hozzáférési jogának gyakorlásáról tájékoztatja Önt. A válasz előkészítése során észleli, hogy az adatok nagy része kódolt formában van. Például egy meghatározott tréningen való részvételt „M”-</a:t>
            </a:r>
            <a:r>
              <a:rPr lang="hu-HU" sz="27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mel</a:t>
            </a:r>
            <a:r>
              <a:rPr lang="hu-HU" sz="2700" dirty="0">
                <a:latin typeface="Roboto Light" panose="02000000000000000000" pitchFamily="2" charset="0"/>
                <a:ea typeface="Roboto Light" panose="02000000000000000000" pitchFamily="2" charset="0"/>
              </a:rPr>
              <a:t>, míg a távolmaradást „N”-</a:t>
            </a:r>
            <a:r>
              <a:rPr lang="hu-HU" sz="27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nel</a:t>
            </a:r>
            <a:r>
              <a:rPr lang="hu-HU" sz="2700" dirty="0">
                <a:latin typeface="Roboto Light" panose="02000000000000000000" pitchFamily="2" charset="0"/>
                <a:ea typeface="Roboto Light" panose="02000000000000000000" pitchFamily="2" charset="0"/>
              </a:rPr>
              <a:t> jelölte. Emellett néhány, az igénylővel kapcsolatos információ nehezen olvasható kézírással készült. Mi a teendőnk?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547887-4FE5-F846-9646-8F8DD884D3B9}"/>
              </a:ext>
            </a:extLst>
          </p:cNvPr>
          <p:cNvSpPr txBox="1"/>
          <p:nvPr/>
        </p:nvSpPr>
        <p:spPr>
          <a:xfrm>
            <a:off x="6978316" y="704741"/>
            <a:ext cx="19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rgbClr val="0AA3F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Revealu</a:t>
            </a:r>
            <a:endParaRPr lang="hu-HU" sz="1350" b="1" dirty="0">
              <a:solidFill>
                <a:srgbClr val="0AA3F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527</Words>
  <Application>Microsoft Office PowerPoint</Application>
  <PresentationFormat>Diavetítés a képernyőre (4:3 oldalarány)</PresentationFormat>
  <Paragraphs>97</Paragraphs>
  <Slides>14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Roboto Light</vt:lpstr>
      <vt:lpstr>Office Theme</vt:lpstr>
      <vt:lpstr>Önnek egy új üzenete érkezett – Tárgy: adatigénylés</vt:lpstr>
      <vt:lpstr>Miről lesz szó?</vt:lpstr>
      <vt:lpstr>Mit tekintünk adatigénylésnek?</vt:lpstr>
      <vt:lpstr>Hogyan ismerjünk fel egy kérést?</vt:lpstr>
      <vt:lpstr>Hogyan ismerjük fel az érintettet?</vt:lpstr>
      <vt:lpstr>Mennyi időnk van válaszolni?</vt:lpstr>
      <vt:lpstr>Űrlap, portál a kérések kezelésére?</vt:lpstr>
      <vt:lpstr>Hogyan adjuk ki az érintettek adatait? </vt:lpstr>
      <vt:lpstr>Példa</vt:lpstr>
      <vt:lpstr>Statisztikák</vt:lpstr>
      <vt:lpstr> Összefoglalás 6 lépésben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GDPR-on alapuló kérések kezelése</dc:title>
  <dc:creator>Dániel Bihary</dc:creator>
  <cp:lastModifiedBy>haboklilla</cp:lastModifiedBy>
  <cp:revision>20</cp:revision>
  <dcterms:created xsi:type="dcterms:W3CDTF">2018-11-18T12:13:42Z</dcterms:created>
  <dcterms:modified xsi:type="dcterms:W3CDTF">2018-11-20T15:45:18Z</dcterms:modified>
</cp:coreProperties>
</file>