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2"/>
  </p:notesMasterIdLst>
  <p:handoutMasterIdLst>
    <p:handoutMasterId r:id="rId23"/>
  </p:handoutMasterIdLst>
  <p:sldIdLst>
    <p:sldId id="257" r:id="rId2"/>
    <p:sldId id="258" r:id="rId3"/>
    <p:sldId id="376" r:id="rId4"/>
    <p:sldId id="404" r:id="rId5"/>
    <p:sldId id="407" r:id="rId6"/>
    <p:sldId id="429" r:id="rId7"/>
    <p:sldId id="430" r:id="rId8"/>
    <p:sldId id="432" r:id="rId9"/>
    <p:sldId id="434" r:id="rId10"/>
    <p:sldId id="426" r:id="rId11"/>
    <p:sldId id="427" r:id="rId12"/>
    <p:sldId id="394" r:id="rId13"/>
    <p:sldId id="395" r:id="rId14"/>
    <p:sldId id="396" r:id="rId15"/>
    <p:sldId id="399" r:id="rId16"/>
    <p:sldId id="400" r:id="rId17"/>
    <p:sldId id="341" r:id="rId18"/>
    <p:sldId id="342" r:id="rId19"/>
    <p:sldId id="435" r:id="rId20"/>
    <p:sldId id="428" r:id="rId21"/>
  </p:sldIdLst>
  <p:sldSz cx="9906000" cy="6858000" type="A4"/>
  <p:notesSz cx="10234613" cy="70993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1pPr>
    <a:lvl2pPr marL="457153" algn="l"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2pPr>
    <a:lvl3pPr marL="914305" algn="l"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3pPr>
    <a:lvl4pPr marL="1371458" algn="l"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4pPr>
    <a:lvl5pPr marL="1828610" algn="l"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5pPr>
    <a:lvl6pPr marL="2285763" algn="l" defTabSz="914305"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2915" algn="l" defTabSz="914305"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068" algn="l" defTabSz="914305"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220" algn="l" defTabSz="914305"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8B213A"/>
    <a:srgbClr val="9B25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1128" y="108"/>
      </p:cViewPr>
      <p:guideLst>
        <p:guide orient="horz" pos="2160"/>
        <p:guide pos="3120"/>
      </p:guideLst>
    </p:cSldViewPr>
  </p:slideViewPr>
  <p:outlineViewPr>
    <p:cViewPr>
      <p:scale>
        <a:sx n="33" d="100"/>
        <a:sy n="33" d="100"/>
      </p:scale>
      <p:origin x="0" y="-4877"/>
    </p:cViewPr>
  </p:outlineViewPr>
  <p:notesTextViewPr>
    <p:cViewPr>
      <p:scale>
        <a:sx n="1" d="1"/>
        <a:sy n="1" d="1"/>
      </p:scale>
      <p:origin x="0" y="0"/>
    </p:cViewPr>
  </p:notesTextViewPr>
  <p:sorterViewPr>
    <p:cViewPr>
      <p:scale>
        <a:sx n="100" d="100"/>
        <a:sy n="100" d="100"/>
      </p:scale>
      <p:origin x="0" y="-4483"/>
    </p:cViewPr>
  </p:sorterViewPr>
  <p:notesViewPr>
    <p:cSldViewPr>
      <p:cViewPr varScale="1">
        <p:scale>
          <a:sx n="60" d="100"/>
          <a:sy n="60" d="100"/>
        </p:scale>
        <p:origin x="3216"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4771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7" y="4"/>
            <a:ext cx="4435887" cy="355250"/>
          </a:xfrm>
          <a:prstGeom prst="rect">
            <a:avLst/>
          </a:prstGeom>
        </p:spPr>
        <p:txBody>
          <a:bodyPr vert="horz" lIns="94658" tIns="47330" rIns="94658" bIns="47330" rtlCol="0"/>
          <a:lstStyle>
            <a:lvl1pPr algn="l" eaLnBrk="1" fontAlgn="auto" hangingPunct="1">
              <a:spcBef>
                <a:spcPts val="0"/>
              </a:spcBef>
              <a:spcAft>
                <a:spcPts val="0"/>
              </a:spcAft>
              <a:defRPr sz="1500">
                <a:latin typeface="+mn-lt"/>
                <a:ea typeface="+mn-ea"/>
              </a:defRPr>
            </a:lvl1pPr>
          </a:lstStyle>
          <a:p>
            <a:pPr>
              <a:defRPr/>
            </a:pPr>
            <a:endParaRPr lang="hu-HU"/>
          </a:p>
        </p:txBody>
      </p:sp>
      <p:sp>
        <p:nvSpPr>
          <p:cNvPr id="3" name="Dátum helye 2"/>
          <p:cNvSpPr>
            <a:spLocks noGrp="1"/>
          </p:cNvSpPr>
          <p:nvPr>
            <p:ph type="dt" idx="1"/>
          </p:nvPr>
        </p:nvSpPr>
        <p:spPr>
          <a:xfrm>
            <a:off x="5796329" y="4"/>
            <a:ext cx="4435883" cy="355250"/>
          </a:xfrm>
          <a:prstGeom prst="rect">
            <a:avLst/>
          </a:prstGeom>
        </p:spPr>
        <p:txBody>
          <a:bodyPr vert="horz" lIns="94658" tIns="47330" rIns="94658" bIns="47330" rtlCol="0"/>
          <a:lstStyle>
            <a:lvl1pPr algn="r" eaLnBrk="1" fontAlgn="auto" hangingPunct="1">
              <a:spcBef>
                <a:spcPts val="0"/>
              </a:spcBef>
              <a:spcAft>
                <a:spcPts val="0"/>
              </a:spcAft>
              <a:defRPr sz="1500">
                <a:latin typeface="+mn-lt"/>
                <a:ea typeface="+mn-ea"/>
              </a:defRPr>
            </a:lvl1pPr>
          </a:lstStyle>
          <a:p>
            <a:pPr>
              <a:defRPr/>
            </a:pPr>
            <a:fld id="{896114A7-2CF2-4D4E-A7F0-70D3BC0DEC65}" type="datetimeFigureOut">
              <a:rPr lang="hu-HU"/>
              <a:pPr>
                <a:defRPr/>
              </a:pPr>
              <a:t>2018. 11. 20.</a:t>
            </a:fld>
            <a:endParaRPr lang="hu-HU"/>
          </a:p>
        </p:txBody>
      </p:sp>
      <p:sp>
        <p:nvSpPr>
          <p:cNvPr id="4" name="Diakép helye 3"/>
          <p:cNvSpPr>
            <a:spLocks noGrp="1" noRot="1" noChangeAspect="1"/>
          </p:cNvSpPr>
          <p:nvPr>
            <p:ph type="sldImg" idx="2"/>
          </p:nvPr>
        </p:nvSpPr>
        <p:spPr>
          <a:xfrm>
            <a:off x="3195638" y="533400"/>
            <a:ext cx="3843337" cy="2662238"/>
          </a:xfrm>
          <a:prstGeom prst="rect">
            <a:avLst/>
          </a:prstGeom>
          <a:noFill/>
          <a:ln w="12700">
            <a:solidFill>
              <a:prstClr val="black"/>
            </a:solidFill>
          </a:ln>
        </p:spPr>
        <p:txBody>
          <a:bodyPr vert="horz" lIns="94658" tIns="47330" rIns="94658" bIns="47330" rtlCol="0" anchor="ctr"/>
          <a:lstStyle/>
          <a:p>
            <a:pPr lvl="0"/>
            <a:endParaRPr lang="hu-HU" noProof="0"/>
          </a:p>
        </p:txBody>
      </p:sp>
      <p:sp>
        <p:nvSpPr>
          <p:cNvPr id="5" name="Jegyzetek helye 4"/>
          <p:cNvSpPr>
            <a:spLocks noGrp="1"/>
          </p:cNvSpPr>
          <p:nvPr>
            <p:ph type="body" sz="quarter" idx="3"/>
          </p:nvPr>
        </p:nvSpPr>
        <p:spPr>
          <a:xfrm>
            <a:off x="1022745" y="3370885"/>
            <a:ext cx="8189135" cy="3196114"/>
          </a:xfrm>
          <a:prstGeom prst="rect">
            <a:avLst/>
          </a:prstGeom>
        </p:spPr>
        <p:txBody>
          <a:bodyPr vert="horz" lIns="94658" tIns="47330" rIns="94658" bIns="47330" rtlCol="0"/>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7" y="6742913"/>
            <a:ext cx="4435887" cy="355249"/>
          </a:xfrm>
          <a:prstGeom prst="rect">
            <a:avLst/>
          </a:prstGeom>
        </p:spPr>
        <p:txBody>
          <a:bodyPr vert="horz" lIns="94658" tIns="47330" rIns="94658" bIns="47330" rtlCol="0" anchor="b"/>
          <a:lstStyle>
            <a:lvl1pPr algn="l" eaLnBrk="1" fontAlgn="auto" hangingPunct="1">
              <a:spcBef>
                <a:spcPts val="0"/>
              </a:spcBef>
              <a:spcAft>
                <a:spcPts val="0"/>
              </a:spcAft>
              <a:defRPr sz="1500">
                <a:latin typeface="+mn-lt"/>
                <a:ea typeface="+mn-ea"/>
              </a:defRPr>
            </a:lvl1pPr>
          </a:lstStyle>
          <a:p>
            <a:pPr>
              <a:defRPr/>
            </a:pPr>
            <a:endParaRPr lang="hu-HU"/>
          </a:p>
        </p:txBody>
      </p:sp>
      <p:sp>
        <p:nvSpPr>
          <p:cNvPr id="7" name="Dia számának helye 6"/>
          <p:cNvSpPr>
            <a:spLocks noGrp="1"/>
          </p:cNvSpPr>
          <p:nvPr>
            <p:ph type="sldNum" sz="quarter" idx="5"/>
          </p:nvPr>
        </p:nvSpPr>
        <p:spPr>
          <a:xfrm>
            <a:off x="5796329" y="6742913"/>
            <a:ext cx="4435883" cy="355249"/>
          </a:xfrm>
          <a:prstGeom prst="rect">
            <a:avLst/>
          </a:prstGeom>
        </p:spPr>
        <p:txBody>
          <a:bodyPr vert="horz" wrap="square" lIns="94658" tIns="47330" rIns="94658" bIns="47330" numCol="1" anchor="b" anchorCtr="0" compatLnSpc="1">
            <a:prstTxWarp prst="textNoShape">
              <a:avLst/>
            </a:prstTxWarp>
          </a:bodyPr>
          <a:lstStyle>
            <a:lvl1pPr algn="r" eaLnBrk="1" hangingPunct="1">
              <a:defRPr sz="1500">
                <a:latin typeface="Calibri" panose="020F0502020204030204" pitchFamily="34" charset="0"/>
              </a:defRPr>
            </a:lvl1pPr>
          </a:lstStyle>
          <a:p>
            <a:pPr>
              <a:defRPr/>
            </a:pPr>
            <a:fld id="{96976F18-61E9-48A2-9E25-29A4C569FFB4}" type="slidenum">
              <a:rPr lang="hu-HU" altLang="hu-HU"/>
              <a:pPr>
                <a:defRPr/>
              </a:pPr>
              <a:t>‹#›</a:t>
            </a:fld>
            <a:endParaRPr lang="hu-HU" altLang="hu-HU"/>
          </a:p>
        </p:txBody>
      </p:sp>
    </p:spTree>
    <p:extLst>
      <p:ext uri="{BB962C8B-B14F-4D97-AF65-F5344CB8AC3E}">
        <p14:creationId xmlns:p14="http://schemas.microsoft.com/office/powerpoint/2010/main" val="163102702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53" algn="l" rtl="0" eaLnBrk="0" fontAlgn="base" hangingPunct="0">
      <a:spcBef>
        <a:spcPct val="30000"/>
      </a:spcBef>
      <a:spcAft>
        <a:spcPct val="0"/>
      </a:spcAft>
      <a:defRPr sz="1200" kern="1200">
        <a:solidFill>
          <a:schemeClr val="tx1"/>
        </a:solidFill>
        <a:latin typeface="+mn-lt"/>
        <a:ea typeface="+mn-ea"/>
        <a:cs typeface="+mn-cs"/>
      </a:defRPr>
    </a:lvl2pPr>
    <a:lvl3pPr marL="914305" algn="l" rtl="0" eaLnBrk="0" fontAlgn="base" hangingPunct="0">
      <a:spcBef>
        <a:spcPct val="30000"/>
      </a:spcBef>
      <a:spcAft>
        <a:spcPct val="0"/>
      </a:spcAft>
      <a:defRPr sz="1200" kern="1200">
        <a:solidFill>
          <a:schemeClr val="tx1"/>
        </a:solidFill>
        <a:latin typeface="+mn-lt"/>
        <a:ea typeface="+mn-ea"/>
        <a:cs typeface="+mn-cs"/>
      </a:defRPr>
    </a:lvl3pPr>
    <a:lvl4pPr marL="1371458" algn="l" rtl="0" eaLnBrk="0" fontAlgn="base" hangingPunct="0">
      <a:spcBef>
        <a:spcPct val="30000"/>
      </a:spcBef>
      <a:spcAft>
        <a:spcPct val="0"/>
      </a:spcAft>
      <a:defRPr sz="1200" kern="1200">
        <a:solidFill>
          <a:schemeClr val="tx1"/>
        </a:solidFill>
        <a:latin typeface="+mn-lt"/>
        <a:ea typeface="+mn-ea"/>
        <a:cs typeface="+mn-cs"/>
      </a:defRPr>
    </a:lvl4pPr>
    <a:lvl5pPr marL="1828610" algn="l" rtl="0" eaLnBrk="0" fontAlgn="base" hangingPunct="0">
      <a:spcBef>
        <a:spcPct val="30000"/>
      </a:spcBef>
      <a:spcAft>
        <a:spcPct val="0"/>
      </a:spcAft>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5"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0"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9"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65540"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3508814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842476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182957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1"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89092" name="Jegyzetek helye 1"/>
          <p:cNvSpPr>
            <a:spLocks noGrp="1"/>
          </p:cNvSpPr>
          <p:nvPr/>
        </p:nvSpPr>
        <p:spPr bwMode="auto">
          <a:xfrm>
            <a:off x="993800" y="3950027"/>
            <a:ext cx="7974460" cy="37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58" tIns="47330" rIns="94658" bIns="47330"/>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hu-HU" altLang="hu-HU">
              <a:solidFill>
                <a:srgbClr val="000000"/>
              </a:solidFill>
            </a:endParaRPr>
          </a:p>
        </p:txBody>
      </p:sp>
    </p:spTree>
    <p:extLst>
      <p:ext uri="{BB962C8B-B14F-4D97-AF65-F5344CB8AC3E}">
        <p14:creationId xmlns:p14="http://schemas.microsoft.com/office/powerpoint/2010/main" val="4155328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9"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91140" name="Jegyzetek helye 1"/>
          <p:cNvSpPr>
            <a:spLocks noGrp="1"/>
          </p:cNvSpPr>
          <p:nvPr/>
        </p:nvSpPr>
        <p:spPr bwMode="auto">
          <a:xfrm>
            <a:off x="993800" y="3950027"/>
            <a:ext cx="7974460" cy="37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58" tIns="47330" rIns="94658" bIns="47330"/>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hu-HU" altLang="hu-HU">
              <a:solidFill>
                <a:srgbClr val="000000"/>
              </a:solidFill>
            </a:endParaRPr>
          </a:p>
        </p:txBody>
      </p:sp>
    </p:spTree>
    <p:extLst>
      <p:ext uri="{BB962C8B-B14F-4D97-AF65-F5344CB8AC3E}">
        <p14:creationId xmlns:p14="http://schemas.microsoft.com/office/powerpoint/2010/main" val="4226284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7"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93188" name="Jegyzetek helye 1"/>
          <p:cNvSpPr>
            <a:spLocks noGrp="1"/>
          </p:cNvSpPr>
          <p:nvPr/>
        </p:nvSpPr>
        <p:spPr bwMode="auto">
          <a:xfrm>
            <a:off x="993800" y="3950027"/>
            <a:ext cx="7974460" cy="37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58" tIns="47330" rIns="94658" bIns="47330"/>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hu-HU" altLang="hu-HU">
              <a:solidFill>
                <a:srgbClr val="000000"/>
              </a:solidFill>
            </a:endParaRPr>
          </a:p>
        </p:txBody>
      </p:sp>
    </p:spTree>
    <p:extLst>
      <p:ext uri="{BB962C8B-B14F-4D97-AF65-F5344CB8AC3E}">
        <p14:creationId xmlns:p14="http://schemas.microsoft.com/office/powerpoint/2010/main" val="2568486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1"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99332"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2666894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9"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101380"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3212774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7"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10342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3960819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5"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105476" name="Jegyzetek helye 1"/>
          <p:cNvSpPr>
            <a:spLocks noGrp="1"/>
          </p:cNvSpPr>
          <p:nvPr/>
        </p:nvSpPr>
        <p:spPr bwMode="auto">
          <a:xfrm>
            <a:off x="993800" y="3950027"/>
            <a:ext cx="7974460" cy="37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58" tIns="47330" rIns="94658" bIns="47330"/>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hu-HU" altLang="hu-HU">
              <a:solidFill>
                <a:srgbClr val="000000"/>
              </a:solidFill>
            </a:endParaRPr>
          </a:p>
        </p:txBody>
      </p:sp>
    </p:spTree>
    <p:extLst>
      <p:ext uri="{BB962C8B-B14F-4D97-AF65-F5344CB8AC3E}">
        <p14:creationId xmlns:p14="http://schemas.microsoft.com/office/powerpoint/2010/main" val="942874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5"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105476" name="Jegyzetek helye 1"/>
          <p:cNvSpPr>
            <a:spLocks noGrp="1"/>
          </p:cNvSpPr>
          <p:nvPr/>
        </p:nvSpPr>
        <p:spPr bwMode="auto">
          <a:xfrm>
            <a:off x="993800" y="3950027"/>
            <a:ext cx="7974460" cy="37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58" tIns="47330" rIns="94658" bIns="47330"/>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hu-HU" altLang="hu-HU">
              <a:solidFill>
                <a:srgbClr val="000000"/>
              </a:solidFill>
            </a:endParaRPr>
          </a:p>
        </p:txBody>
      </p:sp>
    </p:spTree>
    <p:extLst>
      <p:ext uri="{BB962C8B-B14F-4D97-AF65-F5344CB8AC3E}">
        <p14:creationId xmlns:p14="http://schemas.microsoft.com/office/powerpoint/2010/main" val="469771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7"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6758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32078002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5"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105476" name="Jegyzetek helye 1"/>
          <p:cNvSpPr>
            <a:spLocks noGrp="1"/>
          </p:cNvSpPr>
          <p:nvPr/>
        </p:nvSpPr>
        <p:spPr bwMode="auto">
          <a:xfrm>
            <a:off x="993800" y="3950027"/>
            <a:ext cx="7974460" cy="37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58" tIns="47330" rIns="94658" bIns="47330"/>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endParaRPr lang="hu-HU" altLang="hu-HU">
              <a:solidFill>
                <a:srgbClr val="000000"/>
              </a:solidFill>
            </a:endParaRPr>
          </a:p>
        </p:txBody>
      </p:sp>
    </p:spTree>
    <p:extLst>
      <p:ext uri="{BB962C8B-B14F-4D97-AF65-F5344CB8AC3E}">
        <p14:creationId xmlns:p14="http://schemas.microsoft.com/office/powerpoint/2010/main" val="3009257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3848805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1546366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843122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2374312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1525973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57810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3" name="Rectangle 1"/>
          <p:cNvSpPr>
            <a:spLocks noGrp="1" noRot="1" noChangeAspect="1" noChangeArrowheads="1" noTextEdit="1"/>
          </p:cNvSpPr>
          <p:nvPr>
            <p:ph type="sldImg"/>
          </p:nvPr>
        </p:nvSpPr>
        <p:spPr bwMode="auto">
          <a:xfrm>
            <a:off x="2686050" y="236538"/>
            <a:ext cx="4787900" cy="3314700"/>
          </a:xfrm>
          <a:solidFill>
            <a:srgbClr val="FFFFFF"/>
          </a:solidFill>
          <a:ln>
            <a:solidFill>
              <a:srgbClr val="000000"/>
            </a:solidFill>
            <a:miter lim="800000"/>
            <a:headEnd/>
            <a:tailEnd/>
          </a:ln>
        </p:spPr>
      </p:sp>
      <p:sp>
        <p:nvSpPr>
          <p:cNvPr id="768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n-US" altLang="hu-HU" smtClean="0"/>
          </a:p>
        </p:txBody>
      </p:sp>
    </p:spTree>
    <p:extLst>
      <p:ext uri="{BB962C8B-B14F-4D97-AF65-F5344CB8AC3E}">
        <p14:creationId xmlns:p14="http://schemas.microsoft.com/office/powerpoint/2010/main" val="4021142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hu-HU"/>
          </a:p>
        </p:txBody>
      </p:sp>
      <p:sp>
        <p:nvSpPr>
          <p:cNvPr id="3" name="Subtitle 2"/>
          <p:cNvSpPr>
            <a:spLocks noGrp="1"/>
          </p:cNvSpPr>
          <p:nvPr>
            <p:ph type="subTitle" idx="1"/>
          </p:nvPr>
        </p:nvSpPr>
        <p:spPr>
          <a:xfrm>
            <a:off x="1485900" y="3886201"/>
            <a:ext cx="6934200" cy="1752600"/>
          </a:xfrm>
        </p:spPr>
        <p:txBody>
          <a:bodyPr/>
          <a:lstStyle>
            <a:lvl1pPr marL="0" indent="0" algn="ctr">
              <a:buNone/>
              <a:defRPr/>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en-US"/>
              <a:t>Click to edit Master subtitle style</a:t>
            </a:r>
            <a:endParaRPr lang="hu-HU"/>
          </a:p>
        </p:txBody>
      </p:sp>
      <p:sp>
        <p:nvSpPr>
          <p:cNvPr id="4"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DA1BBDD7-946D-4C5F-B7C8-8B7637D793F0}" type="slidenum">
              <a:rPr lang="hu-HU" altLang="hu-HU"/>
              <a:pPr>
                <a:defRPr/>
              </a:pPr>
              <a:t>‹#›</a:t>
            </a:fld>
            <a:endParaRPr lang="hu-HU" altLang="hu-HU"/>
          </a:p>
        </p:txBody>
      </p:sp>
    </p:spTree>
    <p:extLst>
      <p:ext uri="{BB962C8B-B14F-4D97-AF65-F5344CB8AC3E}">
        <p14:creationId xmlns:p14="http://schemas.microsoft.com/office/powerpoint/2010/main" val="388853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u-H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C2655268-C11E-44AA-9C8B-979ABA5225C3}" type="slidenum">
              <a:rPr lang="hu-HU" altLang="hu-HU"/>
              <a:pPr>
                <a:defRPr/>
              </a:pPr>
              <a:t>‹#›</a:t>
            </a:fld>
            <a:endParaRPr lang="hu-HU" altLang="hu-HU"/>
          </a:p>
        </p:txBody>
      </p:sp>
    </p:spTree>
    <p:extLst>
      <p:ext uri="{BB962C8B-B14F-4D97-AF65-F5344CB8AC3E}">
        <p14:creationId xmlns:p14="http://schemas.microsoft.com/office/powerpoint/2010/main" val="47166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1" y="131765"/>
            <a:ext cx="2227131" cy="6759575"/>
          </a:xfrm>
        </p:spPr>
        <p:txBody>
          <a:bodyPr vert="eaVert"/>
          <a:lstStyle/>
          <a:p>
            <a:r>
              <a:rPr lang="en-US"/>
              <a:t>Click to edit Master title style</a:t>
            </a:r>
            <a:endParaRPr lang="hu-HU"/>
          </a:p>
        </p:txBody>
      </p:sp>
      <p:sp>
        <p:nvSpPr>
          <p:cNvPr id="3" name="Vertical Text Placeholder 2"/>
          <p:cNvSpPr>
            <a:spLocks noGrp="1"/>
          </p:cNvSpPr>
          <p:nvPr>
            <p:ph type="body" orient="vert" idx="1"/>
          </p:nvPr>
        </p:nvSpPr>
        <p:spPr>
          <a:xfrm>
            <a:off x="495300" y="131765"/>
            <a:ext cx="6521450" cy="6759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70EC061F-475B-43F7-9C8A-7E526E2D9607}" type="slidenum">
              <a:rPr lang="hu-HU" altLang="hu-HU"/>
              <a:pPr>
                <a:defRPr/>
              </a:pPr>
              <a:t>‹#›</a:t>
            </a:fld>
            <a:endParaRPr lang="hu-HU" altLang="hu-HU"/>
          </a:p>
        </p:txBody>
      </p:sp>
    </p:spTree>
    <p:extLst>
      <p:ext uri="{BB962C8B-B14F-4D97-AF65-F5344CB8AC3E}">
        <p14:creationId xmlns:p14="http://schemas.microsoft.com/office/powerpoint/2010/main" val="50018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u-H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E84B14EB-FDD0-42E0-BA1C-3B17F93DE388}" type="slidenum">
              <a:rPr lang="hu-HU" altLang="hu-HU"/>
              <a:pPr>
                <a:defRPr/>
              </a:pPr>
              <a:t>‹#›</a:t>
            </a:fld>
            <a:endParaRPr lang="hu-HU" altLang="hu-HU"/>
          </a:p>
        </p:txBody>
      </p:sp>
    </p:spTree>
    <p:extLst>
      <p:ext uri="{BB962C8B-B14F-4D97-AF65-F5344CB8AC3E}">
        <p14:creationId xmlns:p14="http://schemas.microsoft.com/office/powerpoint/2010/main" val="172383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333" b="1" cap="all"/>
            </a:lvl1pPr>
          </a:lstStyle>
          <a:p>
            <a:r>
              <a:rPr lang="en-US"/>
              <a:t>Click to edit Master title style</a:t>
            </a:r>
            <a:endParaRPr lang="hu-HU"/>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en-US"/>
              <a:t>Click to edit Master text styles</a:t>
            </a:r>
          </a:p>
        </p:txBody>
      </p:sp>
      <p:sp>
        <p:nvSpPr>
          <p:cNvPr id="4"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D8B5E218-0EC6-4120-9C13-070A9C874814}" type="slidenum">
              <a:rPr lang="hu-HU" altLang="hu-HU"/>
              <a:pPr>
                <a:defRPr/>
              </a:pPr>
              <a:t>‹#›</a:t>
            </a:fld>
            <a:endParaRPr lang="hu-HU" altLang="hu-HU"/>
          </a:p>
        </p:txBody>
      </p:sp>
    </p:spTree>
    <p:extLst>
      <p:ext uri="{BB962C8B-B14F-4D97-AF65-F5344CB8AC3E}">
        <p14:creationId xmlns:p14="http://schemas.microsoft.com/office/powerpoint/2010/main" val="756885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u-HU"/>
          </a:p>
        </p:txBody>
      </p:sp>
      <p:sp>
        <p:nvSpPr>
          <p:cNvPr id="3" name="Content Placeholder 2"/>
          <p:cNvSpPr>
            <a:spLocks noGrp="1"/>
          </p:cNvSpPr>
          <p:nvPr>
            <p:ph sz="half" idx="1"/>
          </p:nvPr>
        </p:nvSpPr>
        <p:spPr>
          <a:xfrm>
            <a:off x="495300" y="1600200"/>
            <a:ext cx="4373431" cy="5291138"/>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Content Placeholder 3"/>
          <p:cNvSpPr>
            <a:spLocks noGrp="1"/>
          </p:cNvSpPr>
          <p:nvPr>
            <p:ph sz="half" idx="2"/>
          </p:nvPr>
        </p:nvSpPr>
        <p:spPr>
          <a:xfrm>
            <a:off x="5033831" y="1600200"/>
            <a:ext cx="4375150" cy="5291138"/>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2100E41D-A0B1-47B7-9C4E-D04ED6C4749B}" type="slidenum">
              <a:rPr lang="hu-HU" altLang="hu-HU"/>
              <a:pPr>
                <a:defRPr/>
              </a:pPr>
              <a:t>‹#›</a:t>
            </a:fld>
            <a:endParaRPr lang="hu-HU" altLang="hu-HU"/>
          </a:p>
        </p:txBody>
      </p:sp>
    </p:spTree>
    <p:extLst>
      <p:ext uri="{BB962C8B-B14F-4D97-AF65-F5344CB8AC3E}">
        <p14:creationId xmlns:p14="http://schemas.microsoft.com/office/powerpoint/2010/main" val="199977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hu-HU"/>
          </a:p>
        </p:txBody>
      </p:sp>
      <p:sp>
        <p:nvSpPr>
          <p:cNvPr id="3" name="Text Placeholder 2"/>
          <p:cNvSpPr>
            <a:spLocks noGrp="1"/>
          </p:cNvSpPr>
          <p:nvPr>
            <p:ph type="body" idx="1"/>
          </p:nvPr>
        </p:nvSpPr>
        <p:spPr>
          <a:xfrm>
            <a:off x="495300" y="1535114"/>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5" name="Text Placeholder 4"/>
          <p:cNvSpPr>
            <a:spLocks noGrp="1"/>
          </p:cNvSpPr>
          <p:nvPr>
            <p:ph type="body" sz="quarter" idx="3"/>
          </p:nvPr>
        </p:nvSpPr>
        <p:spPr>
          <a:xfrm>
            <a:off x="5032111" y="1535114"/>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7"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9C615AA3-7739-474A-99B5-066A933A9400}" type="slidenum">
              <a:rPr lang="hu-HU" altLang="hu-HU"/>
              <a:pPr>
                <a:defRPr/>
              </a:pPr>
              <a:t>‹#›</a:t>
            </a:fld>
            <a:endParaRPr lang="hu-HU" altLang="hu-HU"/>
          </a:p>
        </p:txBody>
      </p:sp>
    </p:spTree>
    <p:extLst>
      <p:ext uri="{BB962C8B-B14F-4D97-AF65-F5344CB8AC3E}">
        <p14:creationId xmlns:p14="http://schemas.microsoft.com/office/powerpoint/2010/main" val="29116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u-HU"/>
          </a:p>
        </p:txBody>
      </p:sp>
      <p:sp>
        <p:nvSpPr>
          <p:cNvPr id="3"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1A709422-A6DF-45B0-88DF-FECD3CAFC3FA}" type="slidenum">
              <a:rPr lang="hu-HU" altLang="hu-HU"/>
              <a:pPr>
                <a:defRPr/>
              </a:pPr>
              <a:t>‹#›</a:t>
            </a:fld>
            <a:endParaRPr lang="hu-HU" altLang="hu-HU"/>
          </a:p>
        </p:txBody>
      </p:sp>
    </p:spTree>
    <p:extLst>
      <p:ext uri="{BB962C8B-B14F-4D97-AF65-F5344CB8AC3E}">
        <p14:creationId xmlns:p14="http://schemas.microsoft.com/office/powerpoint/2010/main" val="260852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88F87488-C216-442A-930B-01F43BB22C86}" type="slidenum">
              <a:rPr lang="hu-HU" altLang="hu-HU"/>
              <a:pPr>
                <a:defRPr/>
              </a:pPr>
              <a:t>‹#›</a:t>
            </a:fld>
            <a:endParaRPr lang="hu-HU" altLang="hu-HU"/>
          </a:p>
        </p:txBody>
      </p:sp>
    </p:spTree>
    <p:extLst>
      <p:ext uri="{BB962C8B-B14F-4D97-AF65-F5344CB8AC3E}">
        <p14:creationId xmlns:p14="http://schemas.microsoft.com/office/powerpoint/2010/main" val="150512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167" b="1"/>
            </a:lvl1pPr>
          </a:lstStyle>
          <a:p>
            <a:r>
              <a:rPr lang="en-US"/>
              <a:t>Click to edit Master title style</a:t>
            </a:r>
            <a:endParaRPr lang="hu-HU"/>
          </a:p>
        </p:txBody>
      </p:sp>
      <p:sp>
        <p:nvSpPr>
          <p:cNvPr id="3" name="Content Placeholder 2"/>
          <p:cNvSpPr>
            <a:spLocks noGrp="1"/>
          </p:cNvSpPr>
          <p:nvPr>
            <p:ph idx="1"/>
          </p:nvPr>
        </p:nvSpPr>
        <p:spPr>
          <a:xfrm>
            <a:off x="3872972" y="273052"/>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4" name="Text Placeholder 3"/>
          <p:cNvSpPr>
            <a:spLocks noGrp="1"/>
          </p:cNvSpPr>
          <p:nvPr>
            <p:ph type="body" sz="half" idx="2"/>
          </p:nvPr>
        </p:nvSpPr>
        <p:spPr>
          <a:xfrm>
            <a:off x="495302" y="1435102"/>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en-US"/>
              <a:t>Click to edit Master text styles</a:t>
            </a:r>
          </a:p>
        </p:txBody>
      </p:sp>
      <p:sp>
        <p:nvSpPr>
          <p:cNvPr id="5"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79C0B059-3E53-48FA-B460-465A150EA219}" type="slidenum">
              <a:rPr lang="hu-HU" altLang="hu-HU"/>
              <a:pPr>
                <a:defRPr/>
              </a:pPr>
              <a:t>‹#›</a:t>
            </a:fld>
            <a:endParaRPr lang="hu-HU" altLang="hu-HU"/>
          </a:p>
        </p:txBody>
      </p:sp>
    </p:spTree>
    <p:extLst>
      <p:ext uri="{BB962C8B-B14F-4D97-AF65-F5344CB8AC3E}">
        <p14:creationId xmlns:p14="http://schemas.microsoft.com/office/powerpoint/2010/main" val="3947666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167" b="1"/>
            </a:lvl1pPr>
          </a:lstStyle>
          <a:p>
            <a:r>
              <a:rPr lang="en-US"/>
              <a:t>Click to edit Master title style</a:t>
            </a:r>
            <a:endParaRPr lang="hu-HU"/>
          </a:p>
        </p:txBody>
      </p:sp>
      <p:sp>
        <p:nvSpPr>
          <p:cNvPr id="3" name="Picture Placeholder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hu-HU"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en-US"/>
              <a:t>Click to edit Master text styles</a:t>
            </a:r>
          </a:p>
        </p:txBody>
      </p:sp>
      <p:sp>
        <p:nvSpPr>
          <p:cNvPr id="5" name="Rectangle 5"/>
          <p:cNvSpPr>
            <a:spLocks noGrp="1" noChangeArrowheads="1"/>
          </p:cNvSpPr>
          <p:nvPr>
            <p:ph type="sldNum" idx="10"/>
          </p:nvPr>
        </p:nvSpPr>
        <p:spPr/>
        <p:txBody>
          <a:bodyPr/>
          <a:lstStyle>
            <a:lvl1pPr>
              <a:defRPr>
                <a:latin typeface="Arial" panose="020B0604020202020204" pitchFamily="34" charset="0"/>
              </a:defRPr>
            </a:lvl1pPr>
          </a:lstStyle>
          <a:p>
            <a:pPr>
              <a:defRPr/>
            </a:pPr>
            <a:fld id="{121FFF96-5D3B-42EE-BB3E-6B917127A0F1}" type="slidenum">
              <a:rPr lang="hu-HU" altLang="hu-HU"/>
              <a:pPr>
                <a:defRPr/>
              </a:pPr>
              <a:t>‹#›</a:t>
            </a:fld>
            <a:endParaRPr lang="hu-HU" altLang="hu-HU"/>
          </a:p>
        </p:txBody>
      </p:sp>
    </p:spTree>
    <p:extLst>
      <p:ext uri="{BB962C8B-B14F-4D97-AF65-F5344CB8AC3E}">
        <p14:creationId xmlns:p14="http://schemas.microsoft.com/office/powerpoint/2010/main" val="885378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95302" y="131763"/>
            <a:ext cx="8913681"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p>
            <a:pPr lvl="0"/>
            <a:r>
              <a:rPr lang="en-GB" altLang="hu-HU" smtClean="0"/>
              <a:t>Címszöveg formátumának szerkesztése</a:t>
            </a:r>
          </a:p>
        </p:txBody>
      </p:sp>
      <p:sp>
        <p:nvSpPr>
          <p:cNvPr id="1027" name="Rectangle 2"/>
          <p:cNvSpPr>
            <a:spLocks noGrp="1" noChangeArrowheads="1"/>
          </p:cNvSpPr>
          <p:nvPr>
            <p:ph type="body" idx="1"/>
          </p:nvPr>
        </p:nvSpPr>
        <p:spPr bwMode="auto">
          <a:xfrm>
            <a:off x="495302" y="1600200"/>
            <a:ext cx="8913681" cy="529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altLang="hu-HU" smtClean="0"/>
              <a:t>Vázlatszöveg formátumának szerkesztése</a:t>
            </a:r>
          </a:p>
          <a:p>
            <a:pPr lvl="1"/>
            <a:r>
              <a:rPr lang="en-GB" altLang="hu-HU" smtClean="0"/>
              <a:t>Második vázlatszint</a:t>
            </a:r>
          </a:p>
          <a:p>
            <a:pPr lvl="2"/>
            <a:r>
              <a:rPr lang="en-GB" altLang="hu-HU" smtClean="0"/>
              <a:t>Harmadik vázlatszint</a:t>
            </a:r>
          </a:p>
          <a:p>
            <a:pPr lvl="3"/>
            <a:r>
              <a:rPr lang="en-GB" altLang="hu-HU" smtClean="0"/>
              <a:t>Negyedik vázlatszint</a:t>
            </a:r>
          </a:p>
          <a:p>
            <a:pPr lvl="4"/>
            <a:r>
              <a:rPr lang="en-GB" altLang="hu-HU" smtClean="0"/>
              <a:t>Ötödik vázlatszint</a:t>
            </a:r>
          </a:p>
          <a:p>
            <a:pPr lvl="4"/>
            <a:r>
              <a:rPr lang="en-GB" altLang="hu-HU" smtClean="0"/>
              <a:t>Hatodik vázlatszint</a:t>
            </a:r>
          </a:p>
          <a:p>
            <a:pPr lvl="4"/>
            <a:r>
              <a:rPr lang="en-GB" altLang="hu-HU" smtClean="0"/>
              <a:t>Hetedik vázlatszint</a:t>
            </a:r>
          </a:p>
          <a:p>
            <a:pPr lvl="4"/>
            <a:r>
              <a:rPr lang="en-GB" altLang="hu-HU" smtClean="0"/>
              <a:t>Nyolcadik vázlatszint</a:t>
            </a:r>
          </a:p>
          <a:p>
            <a:pPr lvl="4"/>
            <a:r>
              <a:rPr lang="en-GB" altLang="hu-HU" smtClean="0"/>
              <a:t>Kilencedik vázlatszint</a:t>
            </a:r>
          </a:p>
        </p:txBody>
      </p:sp>
      <p:sp>
        <p:nvSpPr>
          <p:cNvPr id="2052" name="Text Box 3"/>
          <p:cNvSpPr txBox="1">
            <a:spLocks noChangeArrowheads="1"/>
          </p:cNvSpPr>
          <p:nvPr/>
        </p:nvSpPr>
        <p:spPr bwMode="auto">
          <a:xfrm>
            <a:off x="495300" y="6248400"/>
            <a:ext cx="2311400" cy="457200"/>
          </a:xfrm>
          <a:prstGeom prst="rect">
            <a:avLst/>
          </a:prstGeom>
          <a:noFill/>
          <a:ln>
            <a:noFill/>
          </a:ln>
          <a:extLst/>
        </p:spPr>
        <p:txBody>
          <a:bodyPr wrap="none" anchor="ctr"/>
          <a:lstStyle>
            <a:lvl1pPr defTabSz="449263" eaLnBrk="0" hangingPunct="0">
              <a:defRPr>
                <a:solidFill>
                  <a:schemeClr val="tx1"/>
                </a:solidFill>
                <a:latin typeface="Arial" charset="0"/>
              </a:defRPr>
            </a:lvl1pPr>
            <a:lvl2pPr marL="742950" indent="-285750" defTabSz="449263" eaLnBrk="0" hangingPunct="0">
              <a:defRPr>
                <a:solidFill>
                  <a:schemeClr val="tx1"/>
                </a:solidFill>
                <a:latin typeface="Arial" charset="0"/>
              </a:defRPr>
            </a:lvl2pPr>
            <a:lvl3pPr marL="1143000" indent="-228600" defTabSz="449263" eaLnBrk="0" hangingPunct="0">
              <a:defRPr>
                <a:solidFill>
                  <a:schemeClr val="tx1"/>
                </a:solidFill>
                <a:latin typeface="Arial" charset="0"/>
              </a:defRPr>
            </a:lvl3pPr>
            <a:lvl4pPr marL="1600200" indent="-228600" defTabSz="449263" eaLnBrk="0" hangingPunct="0">
              <a:defRPr>
                <a:solidFill>
                  <a:schemeClr val="tx1"/>
                </a:solidFill>
                <a:latin typeface="Arial" charset="0"/>
              </a:defRPr>
            </a:lvl4pPr>
            <a:lvl5pPr marL="2057400" indent="-228600" defTabSz="449263" eaLnBrk="0" hangingPunct="0">
              <a:defRPr>
                <a:solidFill>
                  <a:schemeClr val="tx1"/>
                </a:solidFill>
                <a:latin typeface="Arial" charset="0"/>
              </a:defRPr>
            </a:lvl5pPr>
            <a:lvl6pPr marL="2514600" indent="-228600" defTabSz="449263" eaLnBrk="0" fontAlgn="base" hangingPunct="0">
              <a:spcBef>
                <a:spcPct val="0"/>
              </a:spcBef>
              <a:spcAft>
                <a:spcPct val="0"/>
              </a:spcAft>
              <a:defRPr>
                <a:solidFill>
                  <a:schemeClr val="tx1"/>
                </a:solidFill>
                <a:latin typeface="Arial" charset="0"/>
              </a:defRPr>
            </a:lvl6pPr>
            <a:lvl7pPr marL="2971800" indent="-228600" defTabSz="449263" eaLnBrk="0" fontAlgn="base" hangingPunct="0">
              <a:spcBef>
                <a:spcPct val="0"/>
              </a:spcBef>
              <a:spcAft>
                <a:spcPct val="0"/>
              </a:spcAft>
              <a:defRPr>
                <a:solidFill>
                  <a:schemeClr val="tx1"/>
                </a:solidFill>
                <a:latin typeface="Arial" charset="0"/>
              </a:defRPr>
            </a:lvl7pPr>
            <a:lvl8pPr marL="3429000" indent="-228600" defTabSz="449263" eaLnBrk="0" fontAlgn="base" hangingPunct="0">
              <a:spcBef>
                <a:spcPct val="0"/>
              </a:spcBef>
              <a:spcAft>
                <a:spcPct val="0"/>
              </a:spcAft>
              <a:defRPr>
                <a:solidFill>
                  <a:schemeClr val="tx1"/>
                </a:solidFill>
                <a:latin typeface="Arial" charset="0"/>
              </a:defRPr>
            </a:lvl8pPr>
            <a:lvl9pPr marL="3886200" indent="-228600" defTabSz="449263" eaLnBrk="0" fontAlgn="base" hangingPunct="0">
              <a:spcBef>
                <a:spcPct val="0"/>
              </a:spcBef>
              <a:spcAft>
                <a:spcPct val="0"/>
              </a:spcAft>
              <a:defRPr>
                <a:solidFill>
                  <a:schemeClr val="tx1"/>
                </a:solidFill>
                <a:latin typeface="Arial" charset="0"/>
              </a:defRPr>
            </a:lvl9pPr>
          </a:lstStyle>
          <a:p>
            <a:pPr eaLnBrk="1" hangingPunct="1">
              <a:buClr>
                <a:srgbClr val="000000"/>
              </a:buClr>
              <a:buSzPct val="100000"/>
              <a:buFont typeface="Times New Roman" pitchFamily="18" charset="0"/>
              <a:buNone/>
              <a:defRPr/>
            </a:pPr>
            <a:endParaRPr lang="hu-HU">
              <a:solidFill>
                <a:srgbClr val="FFFFFF"/>
              </a:solidFill>
              <a:latin typeface="Times New Roman" pitchFamily="18" charset="0"/>
              <a:ea typeface="+mn-ea"/>
              <a:cs typeface="Arial" charset="0"/>
            </a:endParaRPr>
          </a:p>
        </p:txBody>
      </p:sp>
      <p:sp>
        <p:nvSpPr>
          <p:cNvPr id="2053" name="Text Box 4"/>
          <p:cNvSpPr txBox="1">
            <a:spLocks noChangeArrowheads="1"/>
          </p:cNvSpPr>
          <p:nvPr/>
        </p:nvSpPr>
        <p:spPr bwMode="auto">
          <a:xfrm>
            <a:off x="3384550" y="6248400"/>
            <a:ext cx="3136900" cy="457200"/>
          </a:xfrm>
          <a:prstGeom prst="rect">
            <a:avLst/>
          </a:prstGeom>
          <a:noFill/>
          <a:ln>
            <a:noFill/>
          </a:ln>
          <a:extLst/>
        </p:spPr>
        <p:txBody>
          <a:bodyPr wrap="none" anchor="ctr"/>
          <a:lstStyle>
            <a:lvl1pPr defTabSz="449263" eaLnBrk="0" hangingPunct="0">
              <a:defRPr>
                <a:solidFill>
                  <a:schemeClr val="tx1"/>
                </a:solidFill>
                <a:latin typeface="Arial" charset="0"/>
              </a:defRPr>
            </a:lvl1pPr>
            <a:lvl2pPr marL="742950" indent="-285750" defTabSz="449263" eaLnBrk="0" hangingPunct="0">
              <a:defRPr>
                <a:solidFill>
                  <a:schemeClr val="tx1"/>
                </a:solidFill>
                <a:latin typeface="Arial" charset="0"/>
              </a:defRPr>
            </a:lvl2pPr>
            <a:lvl3pPr marL="1143000" indent="-228600" defTabSz="449263" eaLnBrk="0" hangingPunct="0">
              <a:defRPr>
                <a:solidFill>
                  <a:schemeClr val="tx1"/>
                </a:solidFill>
                <a:latin typeface="Arial" charset="0"/>
              </a:defRPr>
            </a:lvl3pPr>
            <a:lvl4pPr marL="1600200" indent="-228600" defTabSz="449263" eaLnBrk="0" hangingPunct="0">
              <a:defRPr>
                <a:solidFill>
                  <a:schemeClr val="tx1"/>
                </a:solidFill>
                <a:latin typeface="Arial" charset="0"/>
              </a:defRPr>
            </a:lvl4pPr>
            <a:lvl5pPr marL="2057400" indent="-228600" defTabSz="449263" eaLnBrk="0" hangingPunct="0">
              <a:defRPr>
                <a:solidFill>
                  <a:schemeClr val="tx1"/>
                </a:solidFill>
                <a:latin typeface="Arial" charset="0"/>
              </a:defRPr>
            </a:lvl5pPr>
            <a:lvl6pPr marL="2514600" indent="-228600" defTabSz="449263" eaLnBrk="0" fontAlgn="base" hangingPunct="0">
              <a:spcBef>
                <a:spcPct val="0"/>
              </a:spcBef>
              <a:spcAft>
                <a:spcPct val="0"/>
              </a:spcAft>
              <a:defRPr>
                <a:solidFill>
                  <a:schemeClr val="tx1"/>
                </a:solidFill>
                <a:latin typeface="Arial" charset="0"/>
              </a:defRPr>
            </a:lvl6pPr>
            <a:lvl7pPr marL="2971800" indent="-228600" defTabSz="449263" eaLnBrk="0" fontAlgn="base" hangingPunct="0">
              <a:spcBef>
                <a:spcPct val="0"/>
              </a:spcBef>
              <a:spcAft>
                <a:spcPct val="0"/>
              </a:spcAft>
              <a:defRPr>
                <a:solidFill>
                  <a:schemeClr val="tx1"/>
                </a:solidFill>
                <a:latin typeface="Arial" charset="0"/>
              </a:defRPr>
            </a:lvl7pPr>
            <a:lvl8pPr marL="3429000" indent="-228600" defTabSz="449263" eaLnBrk="0" fontAlgn="base" hangingPunct="0">
              <a:spcBef>
                <a:spcPct val="0"/>
              </a:spcBef>
              <a:spcAft>
                <a:spcPct val="0"/>
              </a:spcAft>
              <a:defRPr>
                <a:solidFill>
                  <a:schemeClr val="tx1"/>
                </a:solidFill>
                <a:latin typeface="Arial" charset="0"/>
              </a:defRPr>
            </a:lvl8pPr>
            <a:lvl9pPr marL="3886200" indent="-228600" defTabSz="449263" eaLnBrk="0" fontAlgn="base" hangingPunct="0">
              <a:spcBef>
                <a:spcPct val="0"/>
              </a:spcBef>
              <a:spcAft>
                <a:spcPct val="0"/>
              </a:spcAft>
              <a:defRPr>
                <a:solidFill>
                  <a:schemeClr val="tx1"/>
                </a:solidFill>
                <a:latin typeface="Arial" charset="0"/>
              </a:defRPr>
            </a:lvl9pPr>
          </a:lstStyle>
          <a:p>
            <a:pPr eaLnBrk="1" hangingPunct="1">
              <a:buClr>
                <a:srgbClr val="000000"/>
              </a:buClr>
              <a:buSzPct val="100000"/>
              <a:buFont typeface="Times New Roman" pitchFamily="18" charset="0"/>
              <a:buNone/>
              <a:defRPr/>
            </a:pPr>
            <a:endParaRPr lang="hu-HU">
              <a:solidFill>
                <a:srgbClr val="FFFFFF"/>
              </a:solidFill>
              <a:latin typeface="Times New Roman" pitchFamily="18" charset="0"/>
              <a:ea typeface="+mn-ea"/>
              <a:cs typeface="Arial" charset="0"/>
            </a:endParaRPr>
          </a:p>
        </p:txBody>
      </p:sp>
      <p:sp>
        <p:nvSpPr>
          <p:cNvPr id="2" name="Rectangle 5"/>
          <p:cNvSpPr>
            <a:spLocks noGrp="1" noChangeArrowheads="1"/>
          </p:cNvSpPr>
          <p:nvPr>
            <p:ph type="sldNum"/>
          </p:nvPr>
        </p:nvSpPr>
        <p:spPr bwMode="auto">
          <a:xfrm>
            <a:off x="7099302" y="6248402"/>
            <a:ext cx="2309681"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buClr>
                <a:srgbClr val="000000"/>
              </a:buClr>
              <a:buSzPct val="45000"/>
              <a:buFont typeface="Wingdings" panose="05000000000000000000" pitchFamily="2" charset="2"/>
              <a:buNone/>
              <a:defRPr sz="1517">
                <a:solidFill>
                  <a:srgbClr val="000000"/>
                </a:solidFill>
                <a:effectLst>
                  <a:outerShdw blurRad="38100" dist="38100" dir="2700000" algn="tl">
                    <a:srgbClr val="C0C0C0"/>
                  </a:outerShdw>
                </a:effectLst>
                <a:latin typeface="Times New Roman" panose="02020603050405020304" pitchFamily="18" charset="0"/>
                <a:ea typeface="Arial Unicode MS" panose="020B0604020202020204" pitchFamily="34" charset="-128"/>
                <a:cs typeface="Arial Unicode MS" panose="020B0604020202020204" pitchFamily="34" charset="-128"/>
              </a:defRPr>
            </a:lvl1pPr>
          </a:lstStyle>
          <a:p>
            <a:pPr>
              <a:defRPr/>
            </a:pPr>
            <a:fld id="{85C2F576-AD6E-4E64-8E18-99B39C5FD0FA}" type="slidenum">
              <a:rPr lang="hu-HU" altLang="hu-HU"/>
              <a:pPr>
                <a:defRPr/>
              </a:pPr>
              <a:t>‹#›</a:t>
            </a:fld>
            <a:endParaRPr lang="hu-HU" altLang="hu-HU"/>
          </a:p>
        </p:txBody>
      </p:sp>
    </p:spTree>
  </p:cSld>
  <p:clrMap bg1="lt1" tx1="dk1" bg2="lt2" tx2="dk2" accent1="accent1" accent2="accent2" accent3="accent3" accent4="accent4" accent5="accent5" accent6="accent6" hlink="hlink" folHlink="folHlink"/>
  <p:sldLayoutIdLst>
    <p:sldLayoutId id="2147486202" r:id="rId1"/>
    <p:sldLayoutId id="2147486203" r:id="rId2"/>
    <p:sldLayoutId id="2147486204" r:id="rId3"/>
    <p:sldLayoutId id="2147486205" r:id="rId4"/>
    <p:sldLayoutId id="2147486206" r:id="rId5"/>
    <p:sldLayoutId id="2147486207" r:id="rId6"/>
    <p:sldLayoutId id="2147486208" r:id="rId7"/>
    <p:sldLayoutId id="2147486209" r:id="rId8"/>
    <p:sldLayoutId id="2147486210" r:id="rId9"/>
    <p:sldLayoutId id="2147486211" r:id="rId10"/>
    <p:sldLayoutId id="2147486212" r:id="rId11"/>
  </p:sldLayoutIdLst>
  <p:hf sldNum="0" hdr="0" dt="0"/>
  <p:txStyles>
    <p:titleStyle>
      <a:lvl1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mj-lt"/>
          <a:ea typeface="+mj-ea"/>
          <a:cs typeface="+mj-cs"/>
        </a:defRPr>
      </a:lvl1pPr>
      <a:lvl2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2pPr>
      <a:lvl3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3pPr>
      <a:lvl4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4pPr>
      <a:lvl5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5pPr>
      <a:lvl6pPr marL="272406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6pPr>
      <a:lvl7pPr marL="3219351"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7pPr>
      <a:lvl8pPr marL="371463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8pPr>
      <a:lvl9pPr marL="4209920"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9pPr>
    </p:titleStyle>
    <p:bodyStyle>
      <a:lvl1pPr marL="371464" indent="-371464" algn="l" defTabSz="486687" rtl="0" eaLnBrk="0" fontAlgn="base" hangingPunct="0">
        <a:spcBef>
          <a:spcPts val="867"/>
        </a:spcBef>
        <a:spcAft>
          <a:spcPct val="0"/>
        </a:spcAft>
        <a:buClr>
          <a:srgbClr val="000000"/>
        </a:buClr>
        <a:buSzPct val="100000"/>
        <a:buFont typeface="Times New Roman" panose="02020603050405020304" pitchFamily="18" charset="0"/>
        <a:defRPr sz="3467">
          <a:solidFill>
            <a:srgbClr val="FFFFFF"/>
          </a:solidFill>
          <a:latin typeface="+mn-lt"/>
          <a:ea typeface="+mn-ea"/>
          <a:cs typeface="+mn-cs"/>
        </a:defRPr>
      </a:lvl1pPr>
      <a:lvl2pPr marL="804838" indent="-309553" algn="l" defTabSz="486687" rtl="0" eaLnBrk="0" fontAlgn="base" hangingPunct="0">
        <a:spcBef>
          <a:spcPts val="758"/>
        </a:spcBef>
        <a:spcAft>
          <a:spcPct val="0"/>
        </a:spcAft>
        <a:buClr>
          <a:srgbClr val="000000"/>
        </a:buClr>
        <a:buSzPct val="100000"/>
        <a:buFont typeface="Times New Roman" panose="02020603050405020304" pitchFamily="18" charset="0"/>
        <a:defRPr sz="3033">
          <a:solidFill>
            <a:srgbClr val="FFFFFF"/>
          </a:solidFill>
          <a:latin typeface="+mn-lt"/>
          <a:ea typeface="+mn-ea"/>
        </a:defRPr>
      </a:lvl2pPr>
      <a:lvl3pPr marL="1238212" indent="-247642" algn="l" defTabSz="486687" rtl="0" eaLnBrk="0" fontAlgn="base" hangingPunct="0">
        <a:spcBef>
          <a:spcPts val="650"/>
        </a:spcBef>
        <a:spcAft>
          <a:spcPct val="0"/>
        </a:spcAft>
        <a:buClr>
          <a:srgbClr val="000000"/>
        </a:buClr>
        <a:buSzPct val="100000"/>
        <a:buFont typeface="Times New Roman" panose="02020603050405020304" pitchFamily="18" charset="0"/>
        <a:defRPr sz="2600">
          <a:solidFill>
            <a:srgbClr val="FFFFFF"/>
          </a:solidFill>
          <a:latin typeface="+mn-lt"/>
          <a:ea typeface="+mn-ea"/>
        </a:defRPr>
      </a:lvl3pPr>
      <a:lvl4pPr marL="1733497" indent="-247642" algn="l" defTabSz="486687" rtl="0" eaLnBrk="0" fontAlgn="base" hangingPunct="0">
        <a:spcBef>
          <a:spcPts val="542"/>
        </a:spcBef>
        <a:spcAft>
          <a:spcPct val="0"/>
        </a:spcAft>
        <a:buClr>
          <a:srgbClr val="000000"/>
        </a:buClr>
        <a:buSzPct val="100000"/>
        <a:buFont typeface="Times New Roman" panose="02020603050405020304" pitchFamily="18" charset="0"/>
        <a:defRPr sz="2167">
          <a:solidFill>
            <a:srgbClr val="FFFFFF"/>
          </a:solidFill>
          <a:latin typeface="+mn-lt"/>
          <a:ea typeface="+mn-ea"/>
        </a:defRPr>
      </a:lvl4pPr>
      <a:lvl5pPr marL="2228781" indent="-247642" algn="l" defTabSz="486687" rtl="0" eaLnBrk="0" fontAlgn="base" hangingPunct="0">
        <a:spcBef>
          <a:spcPts val="542"/>
        </a:spcBef>
        <a:spcAft>
          <a:spcPct val="0"/>
        </a:spcAft>
        <a:buClr>
          <a:srgbClr val="000000"/>
        </a:buClr>
        <a:buSzPct val="100000"/>
        <a:buFont typeface="Times New Roman" panose="02020603050405020304" pitchFamily="18" charset="0"/>
        <a:defRPr sz="2167">
          <a:solidFill>
            <a:srgbClr val="FFFFFF"/>
          </a:solidFill>
          <a:latin typeface="+mn-lt"/>
          <a:ea typeface="+mn-ea"/>
        </a:defRPr>
      </a:lvl5pPr>
      <a:lvl6pPr marL="2724066" indent="-247642" algn="l" defTabSz="486687" rtl="0" eaLnBrk="0" fontAlgn="base" hangingPunct="0">
        <a:spcBef>
          <a:spcPts val="542"/>
        </a:spcBef>
        <a:spcAft>
          <a:spcPct val="0"/>
        </a:spcAft>
        <a:buClr>
          <a:srgbClr val="000000"/>
        </a:buClr>
        <a:buSzPct val="100000"/>
        <a:buFont typeface="Times New Roman" pitchFamily="18" charset="0"/>
        <a:defRPr sz="2167">
          <a:solidFill>
            <a:srgbClr val="FFFFFF"/>
          </a:solidFill>
          <a:latin typeface="+mn-lt"/>
          <a:ea typeface="+mn-ea"/>
        </a:defRPr>
      </a:lvl6pPr>
      <a:lvl7pPr marL="3219351" indent="-247642" algn="l" defTabSz="486687" rtl="0" eaLnBrk="0" fontAlgn="base" hangingPunct="0">
        <a:spcBef>
          <a:spcPts val="542"/>
        </a:spcBef>
        <a:spcAft>
          <a:spcPct val="0"/>
        </a:spcAft>
        <a:buClr>
          <a:srgbClr val="000000"/>
        </a:buClr>
        <a:buSzPct val="100000"/>
        <a:buFont typeface="Times New Roman" pitchFamily="18" charset="0"/>
        <a:defRPr sz="2167">
          <a:solidFill>
            <a:srgbClr val="FFFFFF"/>
          </a:solidFill>
          <a:latin typeface="+mn-lt"/>
          <a:ea typeface="+mn-ea"/>
        </a:defRPr>
      </a:lvl7pPr>
      <a:lvl8pPr marL="3714636" indent="-247642" algn="l" defTabSz="486687" rtl="0" eaLnBrk="0" fontAlgn="base" hangingPunct="0">
        <a:spcBef>
          <a:spcPts val="542"/>
        </a:spcBef>
        <a:spcAft>
          <a:spcPct val="0"/>
        </a:spcAft>
        <a:buClr>
          <a:srgbClr val="000000"/>
        </a:buClr>
        <a:buSzPct val="100000"/>
        <a:buFont typeface="Times New Roman" pitchFamily="18" charset="0"/>
        <a:defRPr sz="2167">
          <a:solidFill>
            <a:srgbClr val="FFFFFF"/>
          </a:solidFill>
          <a:latin typeface="+mn-lt"/>
          <a:ea typeface="+mn-ea"/>
        </a:defRPr>
      </a:lvl8pPr>
      <a:lvl9pPr marL="4209920" indent="-247642" algn="l" defTabSz="486687" rtl="0" eaLnBrk="0" fontAlgn="base" hangingPunct="0">
        <a:spcBef>
          <a:spcPts val="542"/>
        </a:spcBef>
        <a:spcAft>
          <a:spcPct val="0"/>
        </a:spcAft>
        <a:buClr>
          <a:srgbClr val="000000"/>
        </a:buClr>
        <a:buSzPct val="100000"/>
        <a:buFont typeface="Times New Roman" pitchFamily="18" charset="0"/>
        <a:defRPr sz="2167">
          <a:solidFill>
            <a:srgbClr val="FFFFFF"/>
          </a:solidFill>
          <a:latin typeface="+mn-lt"/>
          <a:ea typeface="+mn-ea"/>
        </a:defRPr>
      </a:lvl9pPr>
    </p:bodyStyle>
    <p:otherStyle>
      <a:defPPr>
        <a:defRPr lang="hu-HU"/>
      </a:defPPr>
      <a:lvl1pPr marL="0" algn="l" defTabSz="990570" rtl="0" eaLnBrk="1" latinLnBrk="0" hangingPunct="1">
        <a:defRPr sz="1950" kern="1200">
          <a:solidFill>
            <a:schemeClr val="tx1"/>
          </a:solidFill>
          <a:latin typeface="+mn-lt"/>
          <a:ea typeface="+mn-ea"/>
          <a:cs typeface="+mn-cs"/>
        </a:defRPr>
      </a:lvl1pPr>
      <a:lvl2pPr marL="495285" algn="l" defTabSz="990570" rtl="0" eaLnBrk="1" latinLnBrk="0" hangingPunct="1">
        <a:defRPr sz="1950" kern="1200">
          <a:solidFill>
            <a:schemeClr val="tx1"/>
          </a:solidFill>
          <a:latin typeface="+mn-lt"/>
          <a:ea typeface="+mn-ea"/>
          <a:cs typeface="+mn-cs"/>
        </a:defRPr>
      </a:lvl2pPr>
      <a:lvl3pPr marL="990570" algn="l" defTabSz="990570" rtl="0" eaLnBrk="1" latinLnBrk="0" hangingPunct="1">
        <a:defRPr sz="1950" kern="1200">
          <a:solidFill>
            <a:schemeClr val="tx1"/>
          </a:solidFill>
          <a:latin typeface="+mn-lt"/>
          <a:ea typeface="+mn-ea"/>
          <a:cs typeface="+mn-cs"/>
        </a:defRPr>
      </a:lvl3pPr>
      <a:lvl4pPr marL="1485854" algn="l" defTabSz="990570" rtl="0" eaLnBrk="1" latinLnBrk="0" hangingPunct="1">
        <a:defRPr sz="1950" kern="1200">
          <a:solidFill>
            <a:schemeClr val="tx1"/>
          </a:solidFill>
          <a:latin typeface="+mn-lt"/>
          <a:ea typeface="+mn-ea"/>
          <a:cs typeface="+mn-cs"/>
        </a:defRPr>
      </a:lvl4pPr>
      <a:lvl5pPr marL="1981139" algn="l" defTabSz="990570" rtl="0" eaLnBrk="1" latinLnBrk="0" hangingPunct="1">
        <a:defRPr sz="1950" kern="1200">
          <a:solidFill>
            <a:schemeClr val="tx1"/>
          </a:solidFill>
          <a:latin typeface="+mn-lt"/>
          <a:ea typeface="+mn-ea"/>
          <a:cs typeface="+mn-cs"/>
        </a:defRPr>
      </a:lvl5pPr>
      <a:lvl6pPr marL="2476424" algn="l" defTabSz="990570" rtl="0" eaLnBrk="1" latinLnBrk="0" hangingPunct="1">
        <a:defRPr sz="1950" kern="1200">
          <a:solidFill>
            <a:schemeClr val="tx1"/>
          </a:solidFill>
          <a:latin typeface="+mn-lt"/>
          <a:ea typeface="+mn-ea"/>
          <a:cs typeface="+mn-cs"/>
        </a:defRPr>
      </a:lvl6pPr>
      <a:lvl7pPr marL="2971709" algn="l" defTabSz="990570" rtl="0" eaLnBrk="1" latinLnBrk="0" hangingPunct="1">
        <a:defRPr sz="1950" kern="1200">
          <a:solidFill>
            <a:schemeClr val="tx1"/>
          </a:solidFill>
          <a:latin typeface="+mn-lt"/>
          <a:ea typeface="+mn-ea"/>
          <a:cs typeface="+mn-cs"/>
        </a:defRPr>
      </a:lvl7pPr>
      <a:lvl8pPr marL="3466993" algn="l" defTabSz="990570" rtl="0" eaLnBrk="1" latinLnBrk="0" hangingPunct="1">
        <a:defRPr sz="1950" kern="1200">
          <a:solidFill>
            <a:schemeClr val="tx1"/>
          </a:solidFill>
          <a:latin typeface="+mn-lt"/>
          <a:ea typeface="+mn-ea"/>
          <a:cs typeface="+mn-cs"/>
        </a:defRPr>
      </a:lvl8pPr>
      <a:lvl9pPr marL="3962278" algn="l" defTabSz="990570" rtl="0" eaLnBrk="1" latinLnBrk="0" hangingPunct="1">
        <a:defRPr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05621" y="5145352"/>
            <a:ext cx="8891323" cy="1637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9pPr>
          </a:lstStyle>
          <a:p>
            <a:pPr algn="ctr" eaLnBrk="1" hangingPunct="1">
              <a:buSzPct val="100000"/>
              <a:defRPr/>
            </a:pPr>
            <a:endParaRPr lang="hu-HU" altLang="hu-HU" sz="2600" dirty="0">
              <a:solidFill>
                <a:srgbClr val="990033"/>
              </a:solidFill>
              <a:effectLst>
                <a:outerShdw blurRad="38100" dist="38100" dir="2700000" algn="tl">
                  <a:srgbClr val="C0C0C0"/>
                </a:outerShdw>
              </a:effectLst>
              <a:latin typeface="Arial" panose="020B0604020202020204" pitchFamily="34" charset="0"/>
              <a:cs typeface="Times New Roman" panose="02020603050405020304" pitchFamily="18" charset="0"/>
            </a:endParaRPr>
          </a:p>
        </p:txBody>
      </p:sp>
      <p:sp>
        <p:nvSpPr>
          <p:cNvPr id="4" name="Text Box 2"/>
          <p:cNvSpPr txBox="1">
            <a:spLocks noChangeArrowheads="1"/>
          </p:cNvSpPr>
          <p:nvPr/>
        </p:nvSpPr>
        <p:spPr bwMode="auto">
          <a:xfrm>
            <a:off x="692215" y="-81387"/>
            <a:ext cx="8518129" cy="2882305"/>
          </a:xfrm>
          <a:prstGeom prst="rect">
            <a:avLst/>
          </a:prstGeom>
          <a:noFill/>
          <a:ln>
            <a:noFill/>
          </a:ln>
          <a:effectLst>
            <a:outerShdw blurRad="50800" dist="38100" algn="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5pPr>
            <a:lvl6pPr marL="25146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6pPr>
            <a:lvl7pPr marL="29718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7pPr>
            <a:lvl8pPr marL="34290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8pPr>
            <a:lvl9pPr marL="3886200" indent="-228600" defTabSz="449263"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mbria" panose="02040503050406030204" pitchFamily="18" charset="0"/>
                <a:ea typeface="Microsoft YaHei" panose="020B0503020204020204" pitchFamily="34" charset="-122"/>
              </a:defRPr>
            </a:lvl9pPr>
          </a:lstStyle>
          <a:p>
            <a:pPr algn="ctr" eaLnBrk="1" hangingPunct="1">
              <a:spcBef>
                <a:spcPts val="867"/>
              </a:spcBef>
              <a:buSzPct val="60000"/>
              <a:defRPr/>
            </a:pPr>
            <a:endParaRPr lang="hu-HU" altLang="hu-HU" sz="2167" dirty="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a:p>
            <a:pPr algn="ctr" eaLnBrk="1" hangingPunct="1">
              <a:spcBef>
                <a:spcPts val="867"/>
              </a:spcBef>
              <a:buSzPct val="60000"/>
              <a:defRPr/>
            </a:pPr>
            <a:r>
              <a:rPr lang="hu-HU" altLang="hu-HU" sz="3033" b="1" dirty="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dr. Vass Norbert</a:t>
            </a:r>
          </a:p>
          <a:p>
            <a:pPr algn="ctr" eaLnBrk="1" hangingPunct="1">
              <a:spcBef>
                <a:spcPts val="867"/>
              </a:spcBef>
              <a:buSzPct val="60000"/>
              <a:defRPr/>
            </a:pPr>
            <a:endParaRPr lang="hu-HU" altLang="hu-HU" sz="1192" dirty="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a:p>
            <a:pPr algn="ctr" eaLnBrk="1" hangingPunct="1">
              <a:spcBef>
                <a:spcPts val="867"/>
              </a:spcBef>
              <a:buSzPct val="60000"/>
              <a:defRPr/>
            </a:pPr>
            <a:r>
              <a:rPr lang="hu-HU" altLang="hu-HU" sz="5200" b="1" dirty="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A GDPR alkalmazásának kezdeti tapasztalatai</a:t>
            </a:r>
          </a:p>
          <a:p>
            <a:pPr algn="r" eaLnBrk="1" hangingPunct="1">
              <a:spcBef>
                <a:spcPts val="867"/>
              </a:spcBef>
              <a:buSzPct val="60000"/>
              <a:defRPr/>
            </a:pPr>
            <a:r>
              <a:rPr lang="hu-HU" altLang="hu-HU" sz="2167" b="1" dirty="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2018. </a:t>
            </a:r>
            <a:r>
              <a:rPr lang="hu-HU" altLang="hu-HU" sz="2167" b="1" dirty="0" smtClean="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november 21.</a:t>
            </a:r>
            <a:endParaRPr lang="en-US" altLang="hu-HU" sz="2167" b="1" dirty="0">
              <a:solidFill>
                <a:srgbClr val="990033"/>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79" name="Rectangle 2"/>
          <p:cNvSpPr>
            <a:spLocks noGrp="1" noChangeArrowheads="1"/>
          </p:cNvSpPr>
          <p:nvPr>
            <p:ph type="body" idx="1"/>
          </p:nvPr>
        </p:nvSpPr>
        <p:spPr>
          <a:xfrm>
            <a:off x="1209014" y="2011894"/>
            <a:ext cx="8447617" cy="1728256"/>
          </a:xfrm>
        </p:spPr>
        <p:txBody>
          <a:bodyPr/>
          <a:lstStyle/>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dirty="0">
              <a:solidFill>
                <a:srgbClr val="990033"/>
              </a:solidFill>
              <a:latin typeface="Arial" panose="020B0604020202020204" pitchFamily="34" charset="0"/>
            </a:endParaRPr>
          </a:p>
          <a:p>
            <a:pPr marL="369744" indent="-369744">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dirty="0">
              <a:solidFill>
                <a:srgbClr val="990033"/>
              </a:solidFill>
              <a:latin typeface="Arial" panose="020B0604020202020204" pitchFamily="34" charset="0"/>
            </a:endParaRPr>
          </a:p>
        </p:txBody>
      </p:sp>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6"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9.</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9" name="Tartalom helye 1"/>
          <p:cNvSpPr txBox="1">
            <a:spLocks/>
          </p:cNvSpPr>
          <p:nvPr/>
        </p:nvSpPr>
        <p:spPr>
          <a:xfrm>
            <a:off x="1364601" y="2726923"/>
            <a:ext cx="8160022" cy="2028118"/>
          </a:xfrm>
          <a:prstGeom prst="rect">
            <a:avLst/>
          </a:prstGeom>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marL="96305" indent="0" algn="just">
              <a:spcBef>
                <a:spcPts val="650"/>
              </a:spcBef>
              <a:spcAft>
                <a:spcPts val="650"/>
              </a:spcAft>
              <a:buClrTx/>
              <a:buSzTx/>
              <a:buNone/>
            </a:pPr>
            <a:r>
              <a:rPr lang="hu-HU" altLang="hu-HU" sz="2600" b="1" dirty="0">
                <a:solidFill>
                  <a:srgbClr val="990033"/>
                </a:solidFill>
                <a:latin typeface="Arial" panose="020B0604020202020204" pitchFamily="34" charset="0"/>
              </a:rPr>
              <a:t>6. </a:t>
            </a:r>
            <a:r>
              <a:rPr lang="hu-HU" altLang="hu-HU" sz="2600" b="1" dirty="0" smtClean="0">
                <a:solidFill>
                  <a:srgbClr val="990033"/>
                </a:solidFill>
                <a:latin typeface="Arial" panose="020B0604020202020204" pitchFamily="34" charset="0"/>
              </a:rPr>
              <a:t>Egyes rendelkezések </a:t>
            </a:r>
            <a:r>
              <a:rPr lang="hu-HU" altLang="hu-HU" sz="2600" b="1" dirty="0">
                <a:solidFill>
                  <a:srgbClr val="990033"/>
                </a:solidFill>
                <a:latin typeface="Arial" panose="020B0604020202020204" pitchFamily="34" charset="0"/>
              </a:rPr>
              <a:t>a </a:t>
            </a:r>
            <a:r>
              <a:rPr lang="hu-HU" altLang="hu-HU" sz="2600" b="1" dirty="0" err="1" smtClean="0">
                <a:solidFill>
                  <a:srgbClr val="990033"/>
                </a:solidFill>
                <a:latin typeface="Arial" panose="020B0604020202020204" pitchFamily="34" charset="0"/>
              </a:rPr>
              <a:t>GDPR-ben</a:t>
            </a:r>
            <a:r>
              <a:rPr lang="hu-HU" altLang="hu-HU" sz="2600" b="1" dirty="0" smtClean="0">
                <a:solidFill>
                  <a:srgbClr val="990033"/>
                </a:solidFill>
                <a:latin typeface="Arial" panose="020B0604020202020204" pitchFamily="34" charset="0"/>
              </a:rPr>
              <a:t>, amelyek problémát okoznak az adatkezelőknek a gyakorlatban</a:t>
            </a:r>
            <a:endParaRPr lang="hu-HU" altLang="hu-HU" sz="2600" b="1" dirty="0">
              <a:solidFill>
                <a:srgbClr val="990033"/>
              </a:solidFill>
              <a:latin typeface="Arial" panose="020B0604020202020204" pitchFamily="34" charset="0"/>
            </a:endParaRPr>
          </a:p>
        </p:txBody>
      </p:sp>
    </p:spTree>
    <p:extLst>
      <p:ext uri="{BB962C8B-B14F-4D97-AF65-F5344CB8AC3E}">
        <p14:creationId xmlns:p14="http://schemas.microsoft.com/office/powerpoint/2010/main" val="3636892272"/>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79" name="Rectangle 2"/>
          <p:cNvSpPr>
            <a:spLocks noGrp="1" noChangeArrowheads="1"/>
          </p:cNvSpPr>
          <p:nvPr>
            <p:ph type="body" idx="1"/>
          </p:nvPr>
        </p:nvSpPr>
        <p:spPr>
          <a:xfrm>
            <a:off x="1209014" y="2011894"/>
            <a:ext cx="8447617" cy="1728256"/>
          </a:xfrm>
        </p:spPr>
        <p:txBody>
          <a:bodyPr/>
          <a:lstStyle/>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dirty="0">
              <a:solidFill>
                <a:srgbClr val="990033"/>
              </a:solidFill>
              <a:latin typeface="Arial" panose="020B0604020202020204" pitchFamily="34" charset="0"/>
            </a:endParaRPr>
          </a:p>
          <a:p>
            <a:pPr marL="369744" indent="-369744">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dirty="0">
              <a:solidFill>
                <a:srgbClr val="990033"/>
              </a:solidFill>
              <a:latin typeface="Arial" panose="020B0604020202020204" pitchFamily="34" charset="0"/>
            </a:endParaRPr>
          </a:p>
        </p:txBody>
      </p:sp>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6"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10.</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7" name="Szövegdoboz 3"/>
          <p:cNvSpPr txBox="1">
            <a:spLocks noChangeArrowheads="1"/>
          </p:cNvSpPr>
          <p:nvPr/>
        </p:nvSpPr>
        <p:spPr bwMode="auto">
          <a:xfrm>
            <a:off x="2683138" y="394909"/>
            <a:ext cx="682585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ＭＳ Ｐゴシック" panose="020B0600070205080204" pitchFamily="34" charset="-128"/>
              </a:defRPr>
            </a:lvl1pPr>
            <a:lvl2pPr marL="742950" indent="-285750" defTabSz="449263">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ＭＳ Ｐゴシック" panose="020B0600070205080204" pitchFamily="34" charset="-128"/>
              </a:defRPr>
            </a:lvl2pPr>
            <a:lvl3pPr marL="1143000" indent="-228600" defTabSz="449263">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ＭＳ Ｐゴシック" panose="020B0600070205080204" pitchFamily="34" charset="-128"/>
              </a:defRPr>
            </a:lvl3pPr>
            <a:lvl4pPr marL="1600200" indent="-228600" defTabSz="449263">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4pPr>
            <a:lvl5pPr marL="2057400" indent="-228600" defTabSz="449263">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buFontTx/>
              <a:buNone/>
            </a:pPr>
            <a:r>
              <a:rPr lang="hu-HU" altLang="hu-HU" sz="2600" b="1" dirty="0">
                <a:solidFill>
                  <a:srgbClr val="87012A"/>
                </a:solidFill>
                <a:cs typeface="Arial" panose="020B0604020202020204" pitchFamily="34" charset="0"/>
              </a:rPr>
              <a:t>Célhoz kötöttség</a:t>
            </a:r>
          </a:p>
        </p:txBody>
      </p:sp>
      <p:sp>
        <p:nvSpPr>
          <p:cNvPr id="8" name="Text Box 2">
            <a:extLst>
              <a:ext uri="{FF2B5EF4-FFF2-40B4-BE49-F238E27FC236}"/>
            </a:extLst>
          </p:cNvPr>
          <p:cNvSpPr txBox="1">
            <a:spLocks noChangeArrowheads="1"/>
          </p:cNvSpPr>
          <p:nvPr/>
        </p:nvSpPr>
        <p:spPr bwMode="auto">
          <a:xfrm>
            <a:off x="1219529" y="1555550"/>
            <a:ext cx="8346150" cy="43691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50700" rIns="0" bIns="50700">
            <a:spAutoFit/>
          </a:bodyPr>
          <a:lstStyle>
            <a:lvl1pPr>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anose="020B0604020202020204" pitchFamily="34" charset="0"/>
                <a:ea typeface="ＭＳ Ｐゴシック" panose="020B0600070205080204" pitchFamily="34" charset="-128"/>
              </a:defRPr>
            </a:lvl9pPr>
          </a:lstStyle>
          <a:p>
            <a:pPr marL="222878" indent="-222878" algn="just" defTabSz="486687" eaLnBrk="1" fontAlgn="auto" hangingPunct="1">
              <a:spcBef>
                <a:spcPct val="20000"/>
              </a:spcBef>
              <a:spcAft>
                <a:spcPts val="1300"/>
              </a:spcAft>
              <a:buClr>
                <a:srgbClr val="9B2541"/>
              </a:buClr>
              <a:buSzPct val="95000"/>
              <a:buFont typeface="Wingdings 2"/>
              <a:buChar char=""/>
              <a:defRPr/>
            </a:pPr>
            <a:r>
              <a:rPr lang="hu-HU" altLang="hu-HU" sz="1800" dirty="0">
                <a:solidFill>
                  <a:srgbClr val="990033"/>
                </a:solidFill>
                <a:ea typeface="Times New Roman" panose="02020603050405020304" pitchFamily="18" charset="0"/>
                <a:cs typeface="Arial" panose="020B0604020202020204" pitchFamily="34" charset="0"/>
              </a:rPr>
              <a:t>A személyes adatok gyűjtése csak meghatározott, egyértelmű és jogszerű célból történjen, és azokat ne kezeljék ezekkel a célokkal össze nem egyeztethető módon (a 89. cikk (1) bekezdésének megfelelően nem minősül az eredeti céllal össze nem egyeztethetőnek a közérdekű archiválás céljából, tudományos és történelmi kutatási célból vagy statisztikai célból történő további adatkezelés) [GDPR 5. cikk (1) bekezdés b) pont ].</a:t>
            </a:r>
          </a:p>
          <a:p>
            <a:pPr marL="222878" indent="-222878" algn="just" defTabSz="486687" eaLnBrk="1" fontAlgn="auto" hangingPunct="1">
              <a:spcBef>
                <a:spcPct val="20000"/>
              </a:spcBef>
              <a:spcAft>
                <a:spcPts val="1300"/>
              </a:spcAft>
              <a:buClr>
                <a:srgbClr val="9B2541"/>
              </a:buClr>
              <a:buSzPct val="95000"/>
              <a:buFont typeface="Wingdings 2"/>
              <a:buChar char=""/>
              <a:defRPr/>
            </a:pPr>
            <a:r>
              <a:rPr lang="hu-HU" altLang="hu-HU" sz="1800" dirty="0">
                <a:solidFill>
                  <a:srgbClr val="990033"/>
                </a:solidFill>
                <a:ea typeface="Times New Roman" panose="02020603050405020304" pitchFamily="18" charset="0"/>
                <a:cs typeface="Arial" panose="020B0604020202020204" pitchFamily="34" charset="0"/>
              </a:rPr>
              <a:t>Magyarországon a készletező adatgyűjtés, „adatfelhalmozás” a </a:t>
            </a:r>
            <a:r>
              <a:rPr lang="hu-HU" altLang="hu-HU" sz="1800" dirty="0" err="1">
                <a:solidFill>
                  <a:srgbClr val="990033"/>
                </a:solidFill>
                <a:ea typeface="Times New Roman" panose="02020603050405020304" pitchFamily="18" charset="0"/>
                <a:cs typeface="Arial" panose="020B0604020202020204" pitchFamily="34" charset="0"/>
              </a:rPr>
              <a:t>GDPR-t</a:t>
            </a:r>
            <a:r>
              <a:rPr lang="hu-HU" altLang="hu-HU" sz="1800" dirty="0">
                <a:solidFill>
                  <a:srgbClr val="990033"/>
                </a:solidFill>
                <a:ea typeface="Times New Roman" panose="02020603050405020304" pitchFamily="18" charset="0"/>
                <a:cs typeface="Arial" panose="020B0604020202020204" pitchFamily="34" charset="0"/>
              </a:rPr>
              <a:t> megelőző jogszabályi környezetben is jogellenes volt, ez nem változik. Az Alkotmánybíróság már a 15/1991. (IV.13.) határozatában kimondta, hogy „[a]z Alkotmánybíróság megállapítja, hogy személyes adatok meghatározott cél nélküli, tetszőleges jövőbeni felhasználásra való gyűjtése és feldolgozása alkotmányellenes.”. A Hatóság ezzel kapcsolatos gyakorlata nem változik érdemben a GDPR miatt</a:t>
            </a:r>
            <a:r>
              <a:rPr lang="hu-HU" altLang="hu-HU" sz="1800" dirty="0" smtClean="0">
                <a:solidFill>
                  <a:srgbClr val="990033"/>
                </a:solidFill>
                <a:ea typeface="Times New Roman" panose="02020603050405020304" pitchFamily="18" charset="0"/>
                <a:cs typeface="Arial" panose="020B0604020202020204" pitchFamily="34" charset="0"/>
              </a:rPr>
              <a:t>.</a:t>
            </a:r>
            <a:endParaRPr lang="hu-HU" sz="1800" dirty="0">
              <a:solidFill>
                <a:srgbClr val="000000"/>
              </a:solidFill>
            </a:endParaRPr>
          </a:p>
          <a:p>
            <a:pPr algn="just" defTabSz="486687" eaLnBrk="1" hangingPunct="1">
              <a:buClrTx/>
              <a:defRPr/>
            </a:pPr>
            <a:endParaRPr lang="hu-HU" sz="1800" b="1" dirty="0">
              <a:solidFill>
                <a:srgbClr val="000000"/>
              </a:solidFill>
            </a:endParaRPr>
          </a:p>
        </p:txBody>
      </p:sp>
    </p:spTree>
    <p:extLst>
      <p:ext uri="{BB962C8B-B14F-4D97-AF65-F5344CB8AC3E}">
        <p14:creationId xmlns:p14="http://schemas.microsoft.com/office/powerpoint/2010/main" val="3365101428"/>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églalap 5"/>
          <p:cNvSpPr>
            <a:spLocks noChangeArrowheads="1"/>
          </p:cNvSpPr>
          <p:nvPr/>
        </p:nvSpPr>
        <p:spPr bwMode="auto">
          <a:xfrm>
            <a:off x="1209017" y="1635261"/>
            <a:ext cx="8347869" cy="413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nSpc>
                <a:spcPct val="107000"/>
              </a:lnSpc>
              <a:spcBef>
                <a:spcPct val="0"/>
              </a:spcBef>
              <a:spcAft>
                <a:spcPts val="867"/>
              </a:spcAft>
              <a:buClrTx/>
              <a:buSzTx/>
            </a:pPr>
            <a:r>
              <a:rPr lang="hu-HU" altLang="hu-HU" sz="1950">
                <a:solidFill>
                  <a:srgbClr val="990033"/>
                </a:solidFill>
                <a:latin typeface="Arial" panose="020B0604020202020204" pitchFamily="34" charset="0"/>
                <a:cs typeface="Arial" panose="020B0604020202020204" pitchFamily="34" charset="0"/>
              </a:rPr>
              <a:t> </a:t>
            </a:r>
          </a:p>
        </p:txBody>
      </p:sp>
      <p:sp>
        <p:nvSpPr>
          <p:cNvPr id="88067"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11.</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88068" name="Téglalap 1"/>
          <p:cNvSpPr>
            <a:spLocks noChangeArrowheads="1"/>
          </p:cNvSpPr>
          <p:nvPr/>
        </p:nvSpPr>
        <p:spPr bwMode="auto">
          <a:xfrm>
            <a:off x="3002759" y="152798"/>
            <a:ext cx="690324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ctr">
              <a:spcBef>
                <a:spcPct val="0"/>
              </a:spcBef>
              <a:buClrTx/>
              <a:buSzTx/>
              <a:buFontTx/>
              <a:buNone/>
            </a:pPr>
            <a:r>
              <a:rPr lang="hu-HU" altLang="hu-HU" sz="2600" b="1" dirty="0">
                <a:solidFill>
                  <a:srgbClr val="990033"/>
                </a:solidFill>
                <a:latin typeface="Arial" panose="020B0604020202020204" pitchFamily="34" charset="0"/>
                <a:ea typeface="Times New Roman" panose="02020603050405020304" pitchFamily="18" charset="0"/>
                <a:cs typeface="Arial" panose="020B0604020202020204" pitchFamily="34" charset="0"/>
              </a:rPr>
              <a:t>Az adatkezelés nem csak hozzájáruláson alapulhat</a:t>
            </a:r>
          </a:p>
        </p:txBody>
      </p:sp>
      <p:sp>
        <p:nvSpPr>
          <p:cNvPr id="88069" name="Téglalap 2"/>
          <p:cNvSpPr>
            <a:spLocks noChangeArrowheads="1"/>
          </p:cNvSpPr>
          <p:nvPr/>
        </p:nvSpPr>
        <p:spPr bwMode="auto">
          <a:xfrm>
            <a:off x="1062471" y="1576899"/>
            <a:ext cx="8640960" cy="4570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GDPR 6. cikk (1) bekezdés</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 </a:t>
            </a:r>
            <a:r>
              <a:rPr lang="hu-HU" altLang="hu-HU" sz="1600"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személyes adatok kezelése kizárólag akkor és annyiban jogszerű, amennyiben legalább </a:t>
            </a: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az alábbiak egyike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teljesül:</a:t>
            </a:r>
          </a:p>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a)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az érintett hozzájárulását adta személyes adatainak egy vagy több konkrét célból történő kezeléséhez;</a:t>
            </a:r>
          </a:p>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b)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az adatkezelés olyan szerződés teljesítéséhez szükséges, amelyben az érintett az egyik fél, vagy az a szerződésmegkötését megelőzően az érintett kérésére történő lépések megtételéhez szükséges;</a:t>
            </a:r>
          </a:p>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c)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az adatkezelés az adatkezelőre vonatkozó jogi kötelezettség teljesítéséhez szükséges;</a:t>
            </a:r>
          </a:p>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d)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az adatkezelés az érintett vagy egy másik természetes személy létfontosságú érdekeinek védelme miatt szükséges;</a:t>
            </a:r>
          </a:p>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e)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az adatkezelés közérdekű vagy az adatkezelőre ruházott közhatalmi jogosítvány gyakorlásának keretében végzett feladat végrehajtásához szükséges;</a:t>
            </a:r>
          </a:p>
          <a:p>
            <a:pPr algn="just">
              <a:spcBef>
                <a:spcPct val="0"/>
              </a:spcBef>
              <a:spcAft>
                <a:spcPts val="650"/>
              </a:spcAft>
              <a:buClr>
                <a:srgbClr val="9B2541"/>
              </a:buClr>
              <a:buSzTx/>
            </a:pPr>
            <a:r>
              <a:rPr lang="hu-HU" altLang="hu-HU" sz="1600" b="1" dirty="0">
                <a:solidFill>
                  <a:srgbClr val="990033"/>
                </a:solidFill>
                <a:latin typeface="Arial" panose="020B0604020202020204" pitchFamily="34" charset="0"/>
                <a:ea typeface="Times New Roman" panose="02020603050405020304" pitchFamily="18" charset="0"/>
                <a:cs typeface="Arial" panose="020B0604020202020204" pitchFamily="34" charset="0"/>
              </a:rPr>
              <a:t>f) </a:t>
            </a:r>
            <a:r>
              <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rPr>
              <a:t>az adatkezelés az adatkezelő vagy egy harmadik fél jogos érdekeinek érvényesítéséhez szükséges, kivéve, ha ezen érdekekkel szemben elsőbbséget élveznek az érintett olyan érdekei vagy alapvető jogai és szabadságai, amelyek személyes adatok védelmét teszik szükségessé, különösen, ha az érintett gyermek</a:t>
            </a:r>
            <a:r>
              <a:rPr lang="hu-HU" altLang="hu-HU" sz="1600"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t>
            </a:r>
            <a:endParaRPr lang="hu-HU" altLang="hu-HU" sz="1600"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2960813" y="312074"/>
            <a:ext cx="6913563" cy="622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00" tIns="50700" rIns="97500" bIns="50700" anchor="ct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9pPr>
          </a:lstStyle>
          <a:p>
            <a:pPr eaLnBrk="1" hangingPunct="1">
              <a:tabLst>
                <a:tab pos="0" algn="l"/>
                <a:tab pos="742927" algn="l"/>
                <a:tab pos="1485854" algn="l"/>
                <a:tab pos="2228781" algn="l"/>
                <a:tab pos="2971709" algn="l"/>
                <a:tab pos="3714636" algn="l"/>
                <a:tab pos="4457563" algn="l"/>
                <a:tab pos="5200490" algn="l"/>
                <a:tab pos="5943417" algn="l"/>
                <a:tab pos="6686344" algn="l"/>
                <a:tab pos="7429271" algn="l"/>
                <a:tab pos="8172199" algn="l"/>
              </a:tabLst>
              <a:defRPr/>
            </a:pPr>
            <a: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t>	</a:t>
            </a:r>
            <a:b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br>
            <a:r>
              <a:rPr lang="hu-HU" sz="3033" dirty="0">
                <a:solidFill>
                  <a:srgbClr val="990033"/>
                </a:solidFill>
                <a:latin typeface="Arial" panose="020B0604020202020204" pitchFamily="34" charset="0"/>
                <a:ea typeface="Times New Roman" panose="02020603050405020304" pitchFamily="18" charset="0"/>
                <a:cs typeface="Arial" panose="020B0604020202020204" pitchFamily="34" charset="0"/>
              </a:rPr>
              <a:t>Az érvényes hozzájárulás feltételei</a:t>
            </a:r>
            <a:r>
              <a:rPr 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t/>
            </a:r>
            <a:br>
              <a:rPr 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br>
            <a: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t/>
            </a:r>
            <a:b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br>
            <a:endPar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90115" name="Téglalap 5"/>
          <p:cNvSpPr>
            <a:spLocks noChangeArrowheads="1"/>
          </p:cNvSpPr>
          <p:nvPr/>
        </p:nvSpPr>
        <p:spPr bwMode="auto">
          <a:xfrm>
            <a:off x="1136576" y="1700808"/>
            <a:ext cx="8347869" cy="359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a:lnSpc>
                <a:spcPct val="107000"/>
              </a:lnSpc>
              <a:spcBef>
                <a:spcPct val="0"/>
              </a:spcBef>
              <a:spcAft>
                <a:spcPts val="1300"/>
              </a:spcAft>
              <a:buClrTx/>
              <a:buSzTx/>
              <a:buFont typeface="Arial" panose="020B0604020202020204" pitchFamily="34" charset="0"/>
              <a:buChar char="•"/>
            </a:pPr>
            <a:r>
              <a:rPr lang="hu-HU" altLang="hu-HU" sz="1800" dirty="0">
                <a:solidFill>
                  <a:srgbClr val="990033"/>
                </a:solidFill>
                <a:latin typeface="Arial" panose="020B0604020202020204" pitchFamily="34" charset="0"/>
                <a:cs typeface="Arial" panose="020B0604020202020204" pitchFamily="34" charset="0"/>
              </a:rPr>
              <a:t>Önkéntes (szabad választás célonként, tilos </a:t>
            </a:r>
            <a:r>
              <a:rPr lang="hu-HU" altLang="hu-HU" sz="1800" dirty="0" err="1">
                <a:solidFill>
                  <a:srgbClr val="990033"/>
                </a:solidFill>
                <a:latin typeface="Arial" panose="020B0604020202020204" pitchFamily="34" charset="0"/>
                <a:cs typeface="Arial" panose="020B0604020202020204" pitchFamily="34" charset="0"/>
              </a:rPr>
              <a:t>mindent-vagy-semmit</a:t>
            </a:r>
            <a:r>
              <a:rPr lang="hu-HU" altLang="hu-HU" sz="1800" dirty="0">
                <a:solidFill>
                  <a:srgbClr val="990033"/>
                </a:solidFill>
                <a:latin typeface="Arial" panose="020B0604020202020204" pitchFamily="34" charset="0"/>
                <a:cs typeface="Arial" panose="020B0604020202020204" pitchFamily="34" charset="0"/>
              </a:rPr>
              <a:t>)</a:t>
            </a:r>
          </a:p>
          <a:p>
            <a:pPr algn="just">
              <a:lnSpc>
                <a:spcPct val="107000"/>
              </a:lnSpc>
              <a:spcBef>
                <a:spcPct val="0"/>
              </a:spcBef>
              <a:spcAft>
                <a:spcPts val="1300"/>
              </a:spcAft>
              <a:buClrTx/>
              <a:buSzTx/>
              <a:buFont typeface="Arial" panose="020B0604020202020204" pitchFamily="34" charset="0"/>
              <a:buChar char="•"/>
            </a:pPr>
            <a:r>
              <a:rPr lang="hu-HU" altLang="hu-HU" sz="1800" dirty="0">
                <a:solidFill>
                  <a:srgbClr val="990033"/>
                </a:solidFill>
                <a:latin typeface="Arial" panose="020B0604020202020204" pitchFamily="34" charset="0"/>
                <a:cs typeface="Arial" panose="020B0604020202020204" pitchFamily="34" charset="0"/>
              </a:rPr>
              <a:t>Konkrét (egy vagy több konkrét célhoz)</a:t>
            </a:r>
          </a:p>
          <a:p>
            <a:pPr algn="just">
              <a:lnSpc>
                <a:spcPct val="107000"/>
              </a:lnSpc>
              <a:spcBef>
                <a:spcPct val="0"/>
              </a:spcBef>
              <a:spcAft>
                <a:spcPts val="1300"/>
              </a:spcAft>
              <a:buClrTx/>
              <a:buSzTx/>
              <a:buFont typeface="Arial" panose="020B0604020202020204" pitchFamily="34" charset="0"/>
              <a:buChar char="•"/>
            </a:pPr>
            <a:r>
              <a:rPr lang="hu-HU" altLang="hu-HU" sz="1800" dirty="0">
                <a:solidFill>
                  <a:srgbClr val="990033"/>
                </a:solidFill>
                <a:latin typeface="Arial" panose="020B0604020202020204" pitchFamily="34" charset="0"/>
                <a:cs typeface="Arial" panose="020B0604020202020204" pitchFamily="34" charset="0"/>
              </a:rPr>
              <a:t>Megfelelő tájékoztatáson alapul (13. vagy 14. cikk)</a:t>
            </a:r>
          </a:p>
          <a:p>
            <a:pPr algn="just">
              <a:lnSpc>
                <a:spcPct val="107000"/>
              </a:lnSpc>
              <a:spcBef>
                <a:spcPct val="0"/>
              </a:spcBef>
              <a:spcAft>
                <a:spcPts val="1300"/>
              </a:spcAft>
              <a:buClrTx/>
              <a:buSzTx/>
              <a:buFont typeface="Arial" panose="020B0604020202020204" pitchFamily="34" charset="0"/>
              <a:buChar char="•"/>
            </a:pPr>
            <a:r>
              <a:rPr lang="hu-HU" altLang="hu-HU" sz="1800" dirty="0">
                <a:solidFill>
                  <a:srgbClr val="990033"/>
                </a:solidFill>
                <a:latin typeface="Arial" panose="020B0604020202020204" pitchFamily="34" charset="0"/>
                <a:cs typeface="Arial" panose="020B0604020202020204" pitchFamily="34" charset="0"/>
              </a:rPr>
              <a:t>Kifejezett és félreérthetetlen, aktív akaratnyilvánítás (érvénytelen előre kitöltött, csak változatlanul hagyott nyilatkozat)</a:t>
            </a:r>
          </a:p>
          <a:p>
            <a:pPr algn="just">
              <a:lnSpc>
                <a:spcPct val="107000"/>
              </a:lnSpc>
              <a:spcBef>
                <a:spcPct val="0"/>
              </a:spcBef>
              <a:spcAft>
                <a:spcPts val="1300"/>
              </a:spcAft>
              <a:buClrTx/>
              <a:buSzTx/>
              <a:buFont typeface="Arial" panose="020B0604020202020204" pitchFamily="34" charset="0"/>
              <a:buChar char="•"/>
            </a:pPr>
            <a:r>
              <a:rPr lang="hu-HU" altLang="hu-HU" sz="1800" dirty="0">
                <a:solidFill>
                  <a:srgbClr val="990033"/>
                </a:solidFill>
                <a:latin typeface="Arial" panose="020B0604020202020204" pitchFamily="34" charset="0"/>
                <a:cs typeface="Arial" panose="020B0604020202020204" pitchFamily="34" charset="0"/>
              </a:rPr>
              <a:t>Bármikor, hátrány elszenvedése nélkül visszavonható</a:t>
            </a:r>
          </a:p>
          <a:p>
            <a:pPr algn="just">
              <a:lnSpc>
                <a:spcPct val="107000"/>
              </a:lnSpc>
              <a:spcBef>
                <a:spcPct val="0"/>
              </a:spcBef>
              <a:spcAft>
                <a:spcPts val="1300"/>
              </a:spcAft>
              <a:buClrTx/>
              <a:buSzTx/>
              <a:buFont typeface="Arial" panose="020B0604020202020204" pitchFamily="34" charset="0"/>
              <a:buChar char="•"/>
            </a:pPr>
            <a:r>
              <a:rPr lang="hu-HU" altLang="hu-HU" sz="1800" dirty="0">
                <a:solidFill>
                  <a:srgbClr val="990033"/>
                </a:solidFill>
                <a:latin typeface="Arial" panose="020B0604020202020204" pitchFamily="34" charset="0"/>
                <a:cs typeface="Arial" panose="020B0604020202020204" pitchFamily="34" charset="0"/>
              </a:rPr>
              <a:t>Lásd a 29-es Munkacsoport WP259 számú iránymutatását „A Rendelet szerinti hozzájárulásról” (</a:t>
            </a:r>
            <a:r>
              <a:rPr lang="hu-HU" altLang="hu-HU" sz="1800" u="sng" dirty="0">
                <a:solidFill>
                  <a:srgbClr val="990033"/>
                </a:solidFill>
                <a:latin typeface="Arial" panose="020B0604020202020204" pitchFamily="34" charset="0"/>
                <a:cs typeface="Arial" panose="020B0604020202020204" pitchFamily="34" charset="0"/>
              </a:rPr>
              <a:t>https://www.naih.hu/29-es-munkacsoport-iranymutatasai.html</a:t>
            </a:r>
            <a:r>
              <a:rPr lang="hu-HU" altLang="hu-HU" sz="1800" dirty="0">
                <a:solidFill>
                  <a:srgbClr val="990033"/>
                </a:solidFill>
                <a:latin typeface="Arial" panose="020B0604020202020204" pitchFamily="34" charset="0"/>
                <a:cs typeface="Arial" panose="020B0604020202020204" pitchFamily="34" charset="0"/>
              </a:rPr>
              <a:t>)</a:t>
            </a:r>
          </a:p>
        </p:txBody>
      </p:sp>
      <p:sp>
        <p:nvSpPr>
          <p:cNvPr id="5"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12.</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bwMode="auto">
          <a:xfrm>
            <a:off x="2968813" y="332656"/>
            <a:ext cx="6913563" cy="622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00" tIns="50700" rIns="97500" bIns="50700" anchor="ct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b="1">
                <a:solidFill>
                  <a:srgbClr val="CCECFF"/>
                </a:solidFill>
                <a:latin typeface="Calibri" pitchFamily="34" charset="0"/>
                <a:ea typeface="Microsoft YaHei"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b="1">
                <a:solidFill>
                  <a:srgbClr val="CCECFF"/>
                </a:solidFill>
                <a:latin typeface="Calibri" pitchFamily="34" charset="0"/>
                <a:ea typeface="Microsoft YaHei" pitchFamily="34" charset="-122"/>
              </a:defRPr>
            </a:lvl9pPr>
          </a:lstStyle>
          <a:p>
            <a:pPr eaLnBrk="1" hangingPunct="1">
              <a:tabLst>
                <a:tab pos="0" algn="l"/>
                <a:tab pos="742927" algn="l"/>
                <a:tab pos="1485854" algn="l"/>
                <a:tab pos="2228781" algn="l"/>
                <a:tab pos="2971709" algn="l"/>
                <a:tab pos="3714636" algn="l"/>
                <a:tab pos="4457563" algn="l"/>
                <a:tab pos="5200490" algn="l"/>
                <a:tab pos="5943417" algn="l"/>
                <a:tab pos="6686344" algn="l"/>
                <a:tab pos="7429271" algn="l"/>
                <a:tab pos="8172199" algn="l"/>
              </a:tabLst>
              <a:defRPr/>
            </a:pPr>
            <a: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t>	</a:t>
            </a:r>
            <a:b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br>
            <a:r>
              <a:rPr lang="hu-HU" sz="3033" dirty="0">
                <a:solidFill>
                  <a:srgbClr val="990033"/>
                </a:solidFill>
                <a:latin typeface="Arial" panose="020B0604020202020204" pitchFamily="34" charset="0"/>
                <a:ea typeface="Times New Roman" panose="02020603050405020304" pitchFamily="18" charset="0"/>
                <a:cs typeface="Arial" panose="020B0604020202020204" pitchFamily="34" charset="0"/>
              </a:rPr>
              <a:t>A jogos érdek feltételei</a:t>
            </a:r>
            <a:r>
              <a:rPr 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t/>
            </a:r>
            <a:br>
              <a:rPr 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br>
            <a: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t/>
            </a:r>
            <a:br>
              <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rPr>
            </a:br>
            <a:endParaRPr lang="hu-HU" altLang="hu-HU" sz="1950" kern="0"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92163" name="Téglalap 5"/>
          <p:cNvSpPr>
            <a:spLocks noChangeArrowheads="1"/>
          </p:cNvSpPr>
          <p:nvPr/>
        </p:nvSpPr>
        <p:spPr bwMode="auto">
          <a:xfrm>
            <a:off x="1064568" y="1340768"/>
            <a:ext cx="8347869" cy="5238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a:lnSpc>
                <a:spcPct val="107000"/>
              </a:lnSpc>
              <a:spcBef>
                <a:spcPct val="0"/>
              </a:spcBef>
              <a:spcAft>
                <a:spcPts val="1300"/>
              </a:spcAft>
              <a:buClrTx/>
              <a:buSzTx/>
              <a:buFont typeface="Arial" panose="020B0604020202020204" pitchFamily="34" charset="0"/>
              <a:buChar char="•"/>
            </a:pPr>
            <a:r>
              <a:rPr lang="hu-HU" altLang="hu-HU" sz="1700" dirty="0">
                <a:solidFill>
                  <a:srgbClr val="990033"/>
                </a:solidFill>
                <a:latin typeface="Arial" panose="020B0604020202020204" pitchFamily="34" charset="0"/>
                <a:cs typeface="Arial" panose="020B0604020202020204" pitchFamily="34" charset="0"/>
              </a:rPr>
              <a:t>Célszerű, és az 5. cikk szerinti </a:t>
            </a:r>
            <a:r>
              <a:rPr lang="hu-HU" altLang="hu-HU" sz="1700" dirty="0" smtClean="0">
                <a:solidFill>
                  <a:srgbClr val="990033"/>
                </a:solidFill>
                <a:latin typeface="Arial" panose="020B0604020202020204" pitchFamily="34" charset="0"/>
                <a:cs typeface="Arial" panose="020B0604020202020204" pitchFamily="34" charset="0"/>
              </a:rPr>
              <a:t>alapelveknek megfelelő értelmezés, </a:t>
            </a:r>
            <a:r>
              <a:rPr lang="hu-HU" altLang="hu-HU" sz="1700" dirty="0">
                <a:solidFill>
                  <a:srgbClr val="990033"/>
                </a:solidFill>
                <a:latin typeface="Arial" panose="020B0604020202020204" pitchFamily="34" charset="0"/>
                <a:cs typeface="Arial" panose="020B0604020202020204" pitchFamily="34" charset="0"/>
              </a:rPr>
              <a:t>ha a jogos </a:t>
            </a:r>
            <a:r>
              <a:rPr lang="hu-HU" altLang="hu-HU" sz="1700" dirty="0" smtClean="0">
                <a:solidFill>
                  <a:srgbClr val="990033"/>
                </a:solidFill>
                <a:latin typeface="Arial" panose="020B0604020202020204" pitchFamily="34" charset="0"/>
                <a:cs typeface="Arial" panose="020B0604020202020204" pitchFamily="34" charset="0"/>
              </a:rPr>
              <a:t>érdekre </a:t>
            </a:r>
            <a:r>
              <a:rPr lang="hu-HU" altLang="hu-HU" sz="1700" dirty="0">
                <a:solidFill>
                  <a:srgbClr val="990033"/>
                </a:solidFill>
                <a:latin typeface="Arial" panose="020B0604020202020204" pitchFamily="34" charset="0"/>
                <a:cs typeface="Arial" panose="020B0604020202020204" pitchFamily="34" charset="0"/>
              </a:rPr>
              <a:t>csak akkor </a:t>
            </a:r>
            <a:r>
              <a:rPr lang="hu-HU" altLang="hu-HU" sz="1700" dirty="0" smtClean="0">
                <a:solidFill>
                  <a:srgbClr val="990033"/>
                </a:solidFill>
                <a:latin typeface="Arial" panose="020B0604020202020204" pitchFamily="34" charset="0"/>
                <a:cs typeface="Arial" panose="020B0604020202020204" pitchFamily="34" charset="0"/>
              </a:rPr>
              <a:t>hivatkozik az adatkezelő, ha </a:t>
            </a:r>
            <a:r>
              <a:rPr lang="hu-HU" altLang="hu-HU" sz="1700" dirty="0">
                <a:solidFill>
                  <a:srgbClr val="990033"/>
                </a:solidFill>
                <a:latin typeface="Arial" panose="020B0604020202020204" pitchFamily="34" charset="0"/>
                <a:cs typeface="Arial" panose="020B0604020202020204" pitchFamily="34" charset="0"/>
              </a:rPr>
              <a:t>nincs </a:t>
            </a:r>
            <a:r>
              <a:rPr lang="hu-HU" altLang="hu-HU" sz="1700" dirty="0" smtClean="0">
                <a:solidFill>
                  <a:srgbClr val="990033"/>
                </a:solidFill>
                <a:latin typeface="Arial" panose="020B0604020202020204" pitchFamily="34" charset="0"/>
                <a:cs typeface="Arial" panose="020B0604020202020204" pitchFamily="34" charset="0"/>
              </a:rPr>
              <a:t>más jogalap, </a:t>
            </a:r>
            <a:r>
              <a:rPr lang="hu-HU" altLang="hu-HU" sz="1700" dirty="0">
                <a:solidFill>
                  <a:srgbClr val="990033"/>
                </a:solidFill>
                <a:latin typeface="Arial" panose="020B0604020202020204" pitchFamily="34" charset="0"/>
                <a:cs typeface="Arial" panose="020B0604020202020204" pitchFamily="34" charset="0"/>
              </a:rPr>
              <a:t>vagy az aránytalan nehézségbe ütközne (és közhatalmi szervek nem alkalmazhatják </a:t>
            </a:r>
            <a:r>
              <a:rPr lang="hu-HU" altLang="hu-HU" sz="1700" dirty="0" smtClean="0">
                <a:solidFill>
                  <a:srgbClr val="990033"/>
                </a:solidFill>
                <a:latin typeface="Arial" panose="020B0604020202020204" pitchFamily="34" charset="0"/>
                <a:cs typeface="Arial" panose="020B0604020202020204" pitchFamily="34" charset="0"/>
              </a:rPr>
              <a:t>feladataik </a:t>
            </a:r>
            <a:r>
              <a:rPr lang="hu-HU" altLang="hu-HU" sz="1700" dirty="0">
                <a:solidFill>
                  <a:srgbClr val="990033"/>
                </a:solidFill>
                <a:latin typeface="Arial" panose="020B0604020202020204" pitchFamily="34" charset="0"/>
                <a:cs typeface="Arial" panose="020B0604020202020204" pitchFamily="34" charset="0"/>
              </a:rPr>
              <a:t>ellátásával </a:t>
            </a:r>
            <a:r>
              <a:rPr lang="hu-HU" altLang="hu-HU" sz="1700" dirty="0" smtClean="0">
                <a:solidFill>
                  <a:srgbClr val="990033"/>
                </a:solidFill>
                <a:latin typeface="Arial" panose="020B0604020202020204" pitchFamily="34" charset="0"/>
                <a:cs typeface="Arial" panose="020B0604020202020204" pitchFamily="34" charset="0"/>
              </a:rPr>
              <a:t>kapcsolatban).</a:t>
            </a:r>
            <a:endParaRPr lang="hu-HU" altLang="hu-HU" sz="1700" dirty="0">
              <a:solidFill>
                <a:srgbClr val="990033"/>
              </a:solidFill>
              <a:latin typeface="Arial" panose="020B0604020202020204" pitchFamily="34" charset="0"/>
              <a:cs typeface="Arial" panose="020B0604020202020204" pitchFamily="34" charset="0"/>
            </a:endParaRPr>
          </a:p>
          <a:p>
            <a:pPr algn="just">
              <a:lnSpc>
                <a:spcPct val="107000"/>
              </a:lnSpc>
              <a:spcBef>
                <a:spcPct val="0"/>
              </a:spcBef>
              <a:spcAft>
                <a:spcPts val="1300"/>
              </a:spcAft>
              <a:buClrTx/>
              <a:buSzTx/>
              <a:buFont typeface="Arial" panose="020B0604020202020204" pitchFamily="34" charset="0"/>
              <a:buChar char="•"/>
            </a:pPr>
            <a:r>
              <a:rPr lang="hu-HU" altLang="hu-HU" sz="1700" dirty="0">
                <a:solidFill>
                  <a:srgbClr val="990033"/>
                </a:solidFill>
                <a:latin typeface="Arial" panose="020B0604020202020204" pitchFamily="34" charset="0"/>
                <a:cs typeface="Arial" panose="020B0604020202020204" pitchFamily="34" charset="0"/>
              </a:rPr>
              <a:t>Minden </a:t>
            </a:r>
            <a:r>
              <a:rPr lang="hu-HU" altLang="hu-HU" sz="1700" dirty="0" smtClean="0">
                <a:solidFill>
                  <a:srgbClr val="990033"/>
                </a:solidFill>
                <a:latin typeface="Arial" panose="020B0604020202020204" pitchFamily="34" charset="0"/>
                <a:cs typeface="Arial" panose="020B0604020202020204" pitchFamily="34" charset="0"/>
              </a:rPr>
              <a:t>adatkezelési célra egyedileg el </a:t>
            </a:r>
            <a:r>
              <a:rPr lang="hu-HU" altLang="hu-HU" sz="1700" dirty="0">
                <a:solidFill>
                  <a:srgbClr val="990033"/>
                </a:solidFill>
                <a:latin typeface="Arial" panose="020B0604020202020204" pitchFamily="34" charset="0"/>
                <a:cs typeface="Arial" panose="020B0604020202020204" pitchFamily="34" charset="0"/>
              </a:rPr>
              <a:t>kell végezni az érdekmérlegelési </a:t>
            </a:r>
            <a:r>
              <a:rPr lang="hu-HU" altLang="hu-HU" sz="1700" dirty="0" smtClean="0">
                <a:solidFill>
                  <a:srgbClr val="990033"/>
                </a:solidFill>
                <a:latin typeface="Arial" panose="020B0604020202020204" pitchFamily="34" charset="0"/>
                <a:cs typeface="Arial" panose="020B0604020202020204" pitchFamily="34" charset="0"/>
              </a:rPr>
              <a:t>tesztet.</a:t>
            </a:r>
            <a:endParaRPr lang="hu-HU" altLang="hu-HU" sz="1700" dirty="0">
              <a:solidFill>
                <a:srgbClr val="990033"/>
              </a:solidFill>
              <a:latin typeface="Arial" panose="020B0604020202020204" pitchFamily="34" charset="0"/>
              <a:cs typeface="Arial" panose="020B0604020202020204" pitchFamily="34" charset="0"/>
            </a:endParaRPr>
          </a:p>
          <a:p>
            <a:pPr algn="just">
              <a:lnSpc>
                <a:spcPct val="107000"/>
              </a:lnSpc>
              <a:spcBef>
                <a:spcPct val="0"/>
              </a:spcBef>
              <a:spcAft>
                <a:spcPts val="1300"/>
              </a:spcAft>
              <a:buClrTx/>
              <a:buSzTx/>
              <a:buFont typeface="Arial" panose="020B0604020202020204" pitchFamily="34" charset="0"/>
              <a:buChar char="•"/>
            </a:pPr>
            <a:r>
              <a:rPr lang="hu-HU" altLang="hu-HU" sz="1700" dirty="0" smtClean="0">
                <a:solidFill>
                  <a:srgbClr val="990033"/>
                </a:solidFill>
                <a:latin typeface="Arial" panose="020B0604020202020204" pitchFamily="34" charset="0"/>
                <a:cs typeface="Arial" panose="020B0604020202020204" pitchFamily="34" charset="0"/>
              </a:rPr>
              <a:t>Csak </a:t>
            </a:r>
            <a:r>
              <a:rPr lang="hu-HU" altLang="hu-HU" sz="1700" dirty="0">
                <a:solidFill>
                  <a:srgbClr val="990033"/>
                </a:solidFill>
                <a:latin typeface="Arial" panose="020B0604020202020204" pitchFamily="34" charset="0"/>
                <a:cs typeface="Arial" panose="020B0604020202020204" pitchFamily="34" charset="0"/>
              </a:rPr>
              <a:t>akkor </a:t>
            </a:r>
            <a:r>
              <a:rPr lang="hu-HU" altLang="hu-HU" sz="1700" dirty="0" smtClean="0">
                <a:solidFill>
                  <a:srgbClr val="990033"/>
                </a:solidFill>
                <a:latin typeface="Arial" panose="020B0604020202020204" pitchFamily="34" charset="0"/>
                <a:cs typeface="Arial" panose="020B0604020202020204" pitchFamily="34" charset="0"/>
              </a:rPr>
              <a:t>hivatkozható jogalapként, </a:t>
            </a:r>
            <a:r>
              <a:rPr lang="hu-HU" altLang="hu-HU" sz="1700" dirty="0">
                <a:solidFill>
                  <a:srgbClr val="990033"/>
                </a:solidFill>
                <a:latin typeface="Arial" panose="020B0604020202020204" pitchFamily="34" charset="0"/>
                <a:cs typeface="Arial" panose="020B0604020202020204" pitchFamily="34" charset="0"/>
              </a:rPr>
              <a:t>ha a megfelelő érdekmérlegelés eredménye az, hogy az érintetti jogok korlátozása a jogszerű cél eléréséhez szükséges, </a:t>
            </a:r>
            <a:r>
              <a:rPr lang="hu-HU" altLang="hu-HU" sz="1700" dirty="0" smtClean="0">
                <a:solidFill>
                  <a:srgbClr val="990033"/>
                </a:solidFill>
                <a:latin typeface="Arial" panose="020B0604020202020204" pitchFamily="34" charset="0"/>
                <a:cs typeface="Arial" panose="020B0604020202020204" pitchFamily="34" charset="0"/>
              </a:rPr>
              <a:t>alkalmas, </a:t>
            </a:r>
            <a:r>
              <a:rPr lang="hu-HU" altLang="hu-HU" sz="1700" dirty="0">
                <a:solidFill>
                  <a:srgbClr val="990033"/>
                </a:solidFill>
                <a:latin typeface="Arial" panose="020B0604020202020204" pitchFamily="34" charset="0"/>
                <a:cs typeface="Arial" panose="020B0604020202020204" pitchFamily="34" charset="0"/>
              </a:rPr>
              <a:t>és arányos, és megfelelő konkrét biztosítékok léteznek </a:t>
            </a:r>
            <a:r>
              <a:rPr lang="hu-HU" altLang="hu-HU" sz="1700" dirty="0" smtClean="0">
                <a:solidFill>
                  <a:srgbClr val="990033"/>
                </a:solidFill>
                <a:latin typeface="Arial" panose="020B0604020202020204" pitchFamily="34" charset="0"/>
                <a:cs typeface="Arial" panose="020B0604020202020204" pitchFamily="34" charset="0"/>
              </a:rPr>
              <a:t>az adatbiztonságra, és az </a:t>
            </a:r>
            <a:r>
              <a:rPr lang="hu-HU" altLang="hu-HU" sz="1700" dirty="0">
                <a:solidFill>
                  <a:srgbClr val="990033"/>
                </a:solidFill>
                <a:latin typeface="Arial" panose="020B0604020202020204" pitchFamily="34" charset="0"/>
                <a:cs typeface="Arial" panose="020B0604020202020204" pitchFamily="34" charset="0"/>
              </a:rPr>
              <a:t>adatkezelő vagy harmadik fél érdeke kellő súlyú, világos és </a:t>
            </a:r>
            <a:r>
              <a:rPr lang="hu-HU" altLang="hu-HU" sz="1700" dirty="0" smtClean="0">
                <a:solidFill>
                  <a:srgbClr val="990033"/>
                </a:solidFill>
                <a:latin typeface="Arial" panose="020B0604020202020204" pitchFamily="34" charset="0"/>
                <a:cs typeface="Arial" panose="020B0604020202020204" pitchFamily="34" charset="0"/>
              </a:rPr>
              <a:t>konkrét, és az érintett érdeke nem élvez elsőbbséget azokkal szemben.</a:t>
            </a:r>
            <a:endParaRPr lang="hu-HU" altLang="hu-HU" sz="1700" dirty="0">
              <a:solidFill>
                <a:srgbClr val="990033"/>
              </a:solidFill>
              <a:latin typeface="Arial" panose="020B0604020202020204" pitchFamily="34" charset="0"/>
              <a:cs typeface="Arial" panose="020B0604020202020204" pitchFamily="34" charset="0"/>
            </a:endParaRPr>
          </a:p>
          <a:p>
            <a:pPr algn="just">
              <a:lnSpc>
                <a:spcPct val="107000"/>
              </a:lnSpc>
              <a:spcBef>
                <a:spcPct val="0"/>
              </a:spcBef>
              <a:spcAft>
                <a:spcPts val="1300"/>
              </a:spcAft>
              <a:buClrTx/>
              <a:buSzTx/>
              <a:buFont typeface="Arial" panose="020B0604020202020204" pitchFamily="34" charset="0"/>
              <a:buChar char="•"/>
            </a:pPr>
            <a:r>
              <a:rPr lang="hu-HU" altLang="hu-HU" sz="1700" dirty="0">
                <a:solidFill>
                  <a:srgbClr val="990033"/>
                </a:solidFill>
                <a:latin typeface="Arial" panose="020B0604020202020204" pitchFamily="34" charset="0"/>
                <a:cs typeface="Arial" panose="020B0604020202020204" pitchFamily="34" charset="0"/>
              </a:rPr>
              <a:t>Egyéb célra hasznosítás kizárt, csak nagyon szűk körben, a jogos érdek eléréséhez feltétlenül szükséges mértékben használható a személyes adat ezen jogalappal.</a:t>
            </a:r>
          </a:p>
          <a:p>
            <a:pPr algn="just">
              <a:lnSpc>
                <a:spcPct val="107000"/>
              </a:lnSpc>
              <a:spcBef>
                <a:spcPct val="0"/>
              </a:spcBef>
              <a:spcAft>
                <a:spcPts val="1300"/>
              </a:spcAft>
              <a:buClrTx/>
              <a:buSzTx/>
              <a:buFont typeface="Arial" panose="020B0604020202020204" pitchFamily="34" charset="0"/>
              <a:buChar char="•"/>
            </a:pPr>
            <a:r>
              <a:rPr lang="hu-HU" altLang="hu-HU" sz="1700" dirty="0">
                <a:solidFill>
                  <a:srgbClr val="990033"/>
                </a:solidFill>
                <a:latin typeface="Arial" panose="020B0604020202020204" pitchFamily="34" charset="0"/>
                <a:cs typeface="Arial" panose="020B0604020202020204" pitchFamily="34" charset="0"/>
              </a:rPr>
              <a:t>A GDPR 9. és 10. cikk szerinti különleges kategóriába </a:t>
            </a:r>
            <a:r>
              <a:rPr lang="hu-HU" altLang="hu-HU" sz="1700" dirty="0" smtClean="0">
                <a:solidFill>
                  <a:srgbClr val="990033"/>
                </a:solidFill>
                <a:latin typeface="Arial" panose="020B0604020202020204" pitchFamily="34" charset="0"/>
                <a:cs typeface="Arial" panose="020B0604020202020204" pitchFamily="34" charset="0"/>
              </a:rPr>
              <a:t>tartozó (pl. </a:t>
            </a:r>
            <a:r>
              <a:rPr lang="hu-HU" altLang="hu-HU" sz="1700" dirty="0" err="1" smtClean="0">
                <a:solidFill>
                  <a:srgbClr val="990033"/>
                </a:solidFill>
                <a:latin typeface="Arial" panose="020B0604020202020204" pitchFamily="34" charset="0"/>
                <a:cs typeface="Arial" panose="020B0604020202020204" pitchFamily="34" charset="0"/>
              </a:rPr>
              <a:t>biometrikus</a:t>
            </a:r>
            <a:r>
              <a:rPr lang="hu-HU" altLang="hu-HU" sz="1700" dirty="0" smtClean="0">
                <a:solidFill>
                  <a:srgbClr val="990033"/>
                </a:solidFill>
                <a:latin typeface="Arial" panose="020B0604020202020204" pitchFamily="34" charset="0"/>
                <a:cs typeface="Arial" panose="020B0604020202020204" pitchFamily="34" charset="0"/>
              </a:rPr>
              <a:t> adatok) </a:t>
            </a:r>
            <a:r>
              <a:rPr lang="hu-HU" altLang="hu-HU" sz="1700" dirty="0">
                <a:solidFill>
                  <a:srgbClr val="990033"/>
                </a:solidFill>
                <a:latin typeface="Arial" panose="020B0604020202020204" pitchFamily="34" charset="0"/>
                <a:cs typeface="Arial" panose="020B0604020202020204" pitchFamily="34" charset="0"/>
              </a:rPr>
              <a:t>és bűnügyi személyes adatok kezeléséhez az ott meghatározott plusz feltételek egyike is fenn kell álljon, nem elég a 6. cikk szerinti jogalapok egyike.</a:t>
            </a:r>
          </a:p>
        </p:txBody>
      </p:sp>
      <p:sp>
        <p:nvSpPr>
          <p:cNvPr id="5"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13.</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zövegdoboz 3"/>
          <p:cNvSpPr txBox="1">
            <a:spLocks noChangeArrowheads="1"/>
          </p:cNvSpPr>
          <p:nvPr/>
        </p:nvSpPr>
        <p:spPr bwMode="auto">
          <a:xfrm>
            <a:off x="3080147" y="332656"/>
            <a:ext cx="682585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ctr" eaLnBrk="1" hangingPunct="1">
              <a:spcBef>
                <a:spcPct val="0"/>
              </a:spcBef>
              <a:buClrTx/>
              <a:buSzTx/>
              <a:buFontTx/>
              <a:buNone/>
            </a:pPr>
            <a:r>
              <a:rPr lang="hu-HU" altLang="hu-HU" sz="2600" b="1" dirty="0">
                <a:solidFill>
                  <a:srgbClr val="87012A"/>
                </a:solidFill>
                <a:latin typeface="Arial" panose="020B0604020202020204" pitchFamily="34" charset="0"/>
                <a:ea typeface="ＭＳ Ｐゴシック" panose="020B0600070205080204" pitchFamily="34" charset="-128"/>
              </a:rPr>
              <a:t>Adatvédelmi tájékoztató főbb elemei</a:t>
            </a:r>
          </a:p>
        </p:txBody>
      </p:sp>
      <p:sp>
        <p:nvSpPr>
          <p:cNvPr id="4" name="Text Box 2"/>
          <p:cNvSpPr txBox="1">
            <a:spLocks noChangeArrowheads="1"/>
          </p:cNvSpPr>
          <p:nvPr/>
        </p:nvSpPr>
        <p:spPr bwMode="auto">
          <a:xfrm>
            <a:off x="1136576" y="1377472"/>
            <a:ext cx="8425260" cy="506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50700" rIns="0" bIns="50700">
            <a:spAutoFit/>
          </a:bodyPr>
          <a:lstStyle>
            <a:lvl1pPr marL="285750" indent="-285750" defTabSz="449263">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ＭＳ Ｐゴシック" panose="020B0600070205080204" pitchFamily="34" charset="-128"/>
              </a:defRPr>
            </a:lvl1pPr>
            <a:lvl2pPr marL="554038" indent="-285750" defTabSz="449263">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ＭＳ Ｐゴシック" panose="020B0600070205080204" pitchFamily="34" charset="-128"/>
              </a:defRPr>
            </a:lvl2pPr>
            <a:lvl3pPr marL="1143000" indent="-228600" defTabSz="449263">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defTabSz="449263">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defTabSz="449263">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marL="371464" indent="-371464" algn="just" eaLnBrk="1" hangingPunct="1">
              <a:spcBef>
                <a:spcPct val="0"/>
              </a:spcBef>
              <a:spcAft>
                <a:spcPts val="650"/>
              </a:spcAft>
              <a:buClr>
                <a:srgbClr val="9B2541"/>
              </a:buClr>
              <a:buFont typeface="Arial" panose="020B0604020202020204" pitchFamily="34" charset="0"/>
              <a:buChar char="•"/>
              <a:defRPr/>
            </a:pPr>
            <a:r>
              <a:rPr lang="hu-HU" altLang="hu-HU" sz="1800" dirty="0">
                <a:solidFill>
                  <a:srgbClr val="990033"/>
                </a:solidFill>
                <a:ea typeface="Microsoft YaHei" panose="020B0503020204020204" pitchFamily="34" charset="-122"/>
                <a:cs typeface="Arial" panose="020B0604020202020204" pitchFamily="34" charset="0"/>
              </a:rPr>
              <a:t>Az adatkezelő(k) – továbbá amennyiben vannak, akkor az adatfeldolgozó(k) – azonosító adatai és elérhetőségei, valamint ha van adatvédelmi tisztviselő, akkor </a:t>
            </a:r>
            <a:r>
              <a:rPr lang="hu-HU" altLang="hu-HU" sz="1800" dirty="0" smtClean="0">
                <a:solidFill>
                  <a:srgbClr val="990033"/>
                </a:solidFill>
                <a:ea typeface="Microsoft YaHei" panose="020B0503020204020204" pitchFamily="34" charset="-122"/>
                <a:cs typeface="Arial" panose="020B0604020202020204" pitchFamily="34" charset="0"/>
              </a:rPr>
              <a:t>annak az </a:t>
            </a:r>
            <a:r>
              <a:rPr lang="hu-HU" altLang="hu-HU" sz="1800" dirty="0">
                <a:solidFill>
                  <a:srgbClr val="990033"/>
                </a:solidFill>
                <a:ea typeface="Microsoft YaHei" panose="020B0503020204020204" pitchFamily="34" charset="-122"/>
                <a:cs typeface="Arial" panose="020B0604020202020204" pitchFamily="34" charset="0"/>
              </a:rPr>
              <a:t>elérhetőségei)</a:t>
            </a:r>
          </a:p>
          <a:p>
            <a:pPr marL="371464" indent="-371464" algn="just" eaLnBrk="1" hangingPunct="1">
              <a:spcBef>
                <a:spcPct val="0"/>
              </a:spcBef>
              <a:spcAft>
                <a:spcPts val="650"/>
              </a:spcAft>
              <a:buClr>
                <a:srgbClr val="9B2541"/>
              </a:buClr>
              <a:buFont typeface="Arial" panose="020B0604020202020204" pitchFamily="34" charset="0"/>
              <a:buChar char="•"/>
              <a:defRPr/>
            </a:pPr>
            <a:r>
              <a:rPr lang="hu-HU" altLang="hu-HU" sz="1800" dirty="0">
                <a:solidFill>
                  <a:srgbClr val="990033"/>
                </a:solidFill>
                <a:ea typeface="Microsoft YaHei" panose="020B0503020204020204" pitchFamily="34" charset="-122"/>
                <a:cs typeface="Arial" panose="020B0604020202020204" pitchFamily="34" charset="0"/>
              </a:rPr>
              <a:t>Az adatkezelést meghatározó jogszabályok (GDPR + esetleges ágazati)</a:t>
            </a:r>
          </a:p>
          <a:p>
            <a:pPr marL="371464" indent="-371464" algn="just" eaLnBrk="1" hangingPunct="1">
              <a:spcBef>
                <a:spcPct val="0"/>
              </a:spcBef>
              <a:spcAft>
                <a:spcPts val="650"/>
              </a:spcAft>
              <a:buClr>
                <a:srgbClr val="9B2541"/>
              </a:buClr>
              <a:buFont typeface="Arial" panose="020B0604020202020204" pitchFamily="34" charset="0"/>
              <a:buChar char="•"/>
              <a:defRPr/>
            </a:pPr>
            <a:r>
              <a:rPr lang="hu-HU" altLang="hu-HU" sz="1800" dirty="0">
                <a:solidFill>
                  <a:srgbClr val="990033"/>
                </a:solidFill>
                <a:ea typeface="Microsoft YaHei" panose="020B0503020204020204" pitchFamily="34" charset="-122"/>
                <a:cs typeface="Arial" panose="020B0604020202020204" pitchFamily="34" charset="0"/>
              </a:rPr>
              <a:t>Az adatkezelés konkrét célja(i), és célonként</a:t>
            </a:r>
          </a:p>
          <a:p>
            <a:pPr marL="818975" indent="-433374" algn="just" eaLnBrk="1" hangingPunct="1">
              <a:spcBef>
                <a:spcPct val="0"/>
              </a:spcBef>
              <a:spcAft>
                <a:spcPts val="650"/>
              </a:spcAft>
              <a:buClr>
                <a:srgbClr val="9B2541"/>
              </a:buClr>
              <a:buFont typeface="+mj-lt"/>
              <a:buAutoNum type="romanLcPeriod"/>
              <a:defRPr/>
            </a:pPr>
            <a:r>
              <a:rPr lang="hu-HU" altLang="hu-HU" sz="1800" dirty="0">
                <a:solidFill>
                  <a:srgbClr val="990033"/>
                </a:solidFill>
                <a:ea typeface="Microsoft YaHei" panose="020B0503020204020204" pitchFamily="34" charset="-122"/>
                <a:cs typeface="Arial" panose="020B0604020202020204" pitchFamily="34" charset="0"/>
              </a:rPr>
              <a:t>A jogszerű cél eléréséhez feltétlenül szükséges és alkalmas személyes adatok típusai (pl. név, anyja neve, lakcím stb.)</a:t>
            </a:r>
          </a:p>
          <a:p>
            <a:pPr marL="818975" indent="-433374" algn="just" eaLnBrk="1" hangingPunct="1">
              <a:spcBef>
                <a:spcPct val="0"/>
              </a:spcBef>
              <a:spcAft>
                <a:spcPts val="650"/>
              </a:spcAft>
              <a:buClr>
                <a:srgbClr val="9B2541"/>
              </a:buClr>
              <a:buFont typeface="+mj-lt"/>
              <a:buAutoNum type="romanLcPeriod"/>
              <a:defRPr/>
            </a:pPr>
            <a:r>
              <a:rPr lang="hu-HU" altLang="hu-HU" sz="1800" dirty="0">
                <a:solidFill>
                  <a:srgbClr val="990033"/>
                </a:solidFill>
                <a:ea typeface="Microsoft YaHei" panose="020B0503020204020204" pitchFamily="34" charset="-122"/>
                <a:cs typeface="Arial" panose="020B0604020202020204" pitchFamily="34" charset="0"/>
              </a:rPr>
              <a:t>Az adatkezelés jogalapja (célonként egy lehet)</a:t>
            </a:r>
          </a:p>
          <a:p>
            <a:pPr marL="818975" indent="-433374" algn="just" eaLnBrk="1" hangingPunct="1">
              <a:spcBef>
                <a:spcPct val="0"/>
              </a:spcBef>
              <a:spcAft>
                <a:spcPts val="650"/>
              </a:spcAft>
              <a:buClr>
                <a:srgbClr val="9B2541"/>
              </a:buClr>
              <a:buFont typeface="+mj-lt"/>
              <a:buAutoNum type="romanLcPeriod"/>
              <a:defRPr/>
            </a:pPr>
            <a:r>
              <a:rPr lang="hu-HU" altLang="hu-HU" sz="1800" dirty="0">
                <a:solidFill>
                  <a:srgbClr val="990033"/>
                </a:solidFill>
                <a:ea typeface="Microsoft YaHei" panose="020B0503020204020204" pitchFamily="34" charset="-122"/>
                <a:cs typeface="Arial" panose="020B0604020202020204" pitchFamily="34" charset="0"/>
              </a:rPr>
              <a:t>Az adatkezelés időtartama (pl. </a:t>
            </a:r>
            <a:r>
              <a:rPr lang="hu-HU" altLang="hu-HU" sz="1800" dirty="0" smtClean="0">
                <a:solidFill>
                  <a:srgbClr val="990033"/>
                </a:solidFill>
                <a:ea typeface="Microsoft YaHei" panose="020B0503020204020204" pitchFamily="34" charset="-122"/>
                <a:cs typeface="Arial" panose="020B0604020202020204" pitchFamily="34" charset="0"/>
              </a:rPr>
              <a:t>8 </a:t>
            </a:r>
            <a:r>
              <a:rPr lang="hu-HU" altLang="hu-HU" sz="1800" dirty="0">
                <a:solidFill>
                  <a:srgbClr val="990033"/>
                </a:solidFill>
                <a:ea typeface="Microsoft YaHei" panose="020B0503020204020204" pitchFamily="34" charset="-122"/>
                <a:cs typeface="Arial" panose="020B0604020202020204" pitchFamily="34" charset="0"/>
              </a:rPr>
              <a:t>év)</a:t>
            </a:r>
          </a:p>
          <a:p>
            <a:pPr marL="818975" indent="-433374" algn="just" eaLnBrk="1" hangingPunct="1">
              <a:spcBef>
                <a:spcPct val="0"/>
              </a:spcBef>
              <a:spcAft>
                <a:spcPts val="650"/>
              </a:spcAft>
              <a:buClr>
                <a:srgbClr val="9B2541"/>
              </a:buClr>
              <a:buFont typeface="+mj-lt"/>
              <a:buAutoNum type="romanLcPeriod"/>
              <a:defRPr/>
            </a:pPr>
            <a:r>
              <a:rPr lang="hu-HU" altLang="hu-HU" sz="1800" dirty="0">
                <a:solidFill>
                  <a:srgbClr val="990033"/>
                </a:solidFill>
                <a:ea typeface="Microsoft YaHei" panose="020B0503020204020204" pitchFamily="34" charset="-122"/>
                <a:cs typeface="Arial" panose="020B0604020202020204" pitchFamily="34" charset="0"/>
              </a:rPr>
              <a:t>Ki és miért fér hozzá a személyes adatokhoz (pl. adatkezelő munkavállalói, adatfeldolgozók, nyilvánosság, stb.)</a:t>
            </a:r>
          </a:p>
          <a:p>
            <a:pPr marL="371464" indent="-371464" algn="just" eaLnBrk="1" hangingPunct="1">
              <a:spcBef>
                <a:spcPct val="0"/>
              </a:spcBef>
              <a:spcAft>
                <a:spcPts val="650"/>
              </a:spcAft>
              <a:buClr>
                <a:srgbClr val="9B2541"/>
              </a:buClr>
              <a:buFont typeface="Arial" panose="020B0604020202020204" pitchFamily="34" charset="0"/>
              <a:buChar char="•"/>
              <a:defRPr/>
            </a:pPr>
            <a:r>
              <a:rPr lang="hu-HU" altLang="hu-HU" sz="1800" dirty="0">
                <a:solidFill>
                  <a:srgbClr val="990033"/>
                </a:solidFill>
                <a:ea typeface="Microsoft YaHei" panose="020B0503020204020204" pitchFamily="34" charset="-122"/>
                <a:cs typeface="Arial" panose="020B0604020202020204" pitchFamily="34" charset="0"/>
              </a:rPr>
              <a:t>Érintetti jogok és azok gyakorlásának szabályai</a:t>
            </a:r>
          </a:p>
          <a:p>
            <a:pPr marL="371464" indent="-371464" algn="just" eaLnBrk="1" hangingPunct="1">
              <a:spcBef>
                <a:spcPct val="0"/>
              </a:spcBef>
              <a:spcAft>
                <a:spcPts val="650"/>
              </a:spcAft>
              <a:buClr>
                <a:srgbClr val="9B2541"/>
              </a:buClr>
              <a:buFont typeface="Arial" panose="020B0604020202020204" pitchFamily="34" charset="0"/>
              <a:buChar char="•"/>
              <a:defRPr/>
            </a:pPr>
            <a:r>
              <a:rPr lang="hu-HU" altLang="hu-HU" sz="1800" dirty="0">
                <a:solidFill>
                  <a:srgbClr val="990033"/>
                </a:solidFill>
                <a:ea typeface="Microsoft YaHei" panose="020B0503020204020204" pitchFamily="34" charset="-122"/>
                <a:cs typeface="Arial" panose="020B0604020202020204" pitchFamily="34" charset="0"/>
              </a:rPr>
              <a:t>Tájékoztatás a Hatósághoz vagy bírósághoz fordulás jogáról</a:t>
            </a:r>
          </a:p>
          <a:p>
            <a:pPr marL="371464" indent="-371464" algn="just" eaLnBrk="1" hangingPunct="1">
              <a:spcBef>
                <a:spcPct val="0"/>
              </a:spcBef>
              <a:spcAft>
                <a:spcPts val="650"/>
              </a:spcAft>
              <a:buClr>
                <a:srgbClr val="9B2541"/>
              </a:buClr>
              <a:buFont typeface="Arial" panose="020B0604020202020204" pitchFamily="34" charset="0"/>
              <a:buChar char="•"/>
              <a:defRPr/>
            </a:pPr>
            <a:r>
              <a:rPr lang="hu-HU" altLang="hu-HU" sz="1800" b="1" dirty="0">
                <a:solidFill>
                  <a:srgbClr val="990033"/>
                </a:solidFill>
                <a:ea typeface="Microsoft YaHei" panose="020B0503020204020204" pitchFamily="34" charset="-122"/>
                <a:cs typeface="Arial" panose="020B0604020202020204" pitchFamily="34" charset="0"/>
              </a:rPr>
              <a:t>A leggyakoribb panasz, hogy teljesen hiányzik a tájékoztató, az a legszembetűnőbb az érintetteknek.</a:t>
            </a:r>
          </a:p>
        </p:txBody>
      </p:sp>
      <p:sp>
        <p:nvSpPr>
          <p:cNvPr id="5"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14.</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zövegdoboz 3"/>
          <p:cNvSpPr txBox="1">
            <a:spLocks noChangeArrowheads="1"/>
          </p:cNvSpPr>
          <p:nvPr/>
        </p:nvSpPr>
        <p:spPr bwMode="auto">
          <a:xfrm>
            <a:off x="3080147" y="332656"/>
            <a:ext cx="682585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ctr" eaLnBrk="1" hangingPunct="1">
              <a:spcBef>
                <a:spcPct val="0"/>
              </a:spcBef>
              <a:buClrTx/>
              <a:buSzTx/>
              <a:buFontTx/>
              <a:buNone/>
            </a:pPr>
            <a:r>
              <a:rPr lang="hu-HU" altLang="hu-HU" sz="2600" b="1" dirty="0">
                <a:solidFill>
                  <a:srgbClr val="87012A"/>
                </a:solidFill>
                <a:latin typeface="Arial" panose="020B0604020202020204" pitchFamily="34" charset="0"/>
                <a:ea typeface="ＭＳ Ｐゴシック" panose="020B0600070205080204" pitchFamily="34" charset="-128"/>
              </a:rPr>
              <a:t>Az érintetti jogok és jogorvoslatok</a:t>
            </a:r>
          </a:p>
        </p:txBody>
      </p:sp>
      <p:sp>
        <p:nvSpPr>
          <p:cNvPr id="4" name="Text Box 2"/>
          <p:cNvSpPr txBox="1">
            <a:spLocks noChangeArrowheads="1"/>
          </p:cNvSpPr>
          <p:nvPr/>
        </p:nvSpPr>
        <p:spPr bwMode="auto">
          <a:xfrm>
            <a:off x="1136576" y="1360662"/>
            <a:ext cx="8425260" cy="50832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50700" rIns="0" bIns="50700">
            <a:spAutoFit/>
          </a:bodyPr>
          <a:lstStyle>
            <a:lvl1pPr marL="285750" indent="-285750" defTabSz="449263">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ＭＳ Ｐゴシック" panose="020B0600070205080204" pitchFamily="34" charset="-128"/>
              </a:defRPr>
            </a:lvl1pPr>
            <a:lvl2pPr marL="554038" indent="-285750" defTabSz="449263">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ＭＳ Ｐゴシック" panose="020B0600070205080204" pitchFamily="34" charset="-128"/>
              </a:defRPr>
            </a:lvl2pPr>
            <a:lvl3pPr marL="1143000" indent="-228600" defTabSz="449263">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marL="1600200" indent="-228600" defTabSz="449263">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4pPr>
            <a:lvl5pPr marL="2057400" indent="-228600" defTabSz="449263">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ＭＳ Ｐゴシック" panose="020B0600070205080204" pitchFamily="34" charset="-128"/>
              </a:defRPr>
            </a:lvl9pPr>
          </a:lstStyle>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Átlátható tájékoztatás az adatkezeléssel kapcsolatban</a:t>
            </a:r>
          </a:p>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A rá vonatkozó személyes adatokhoz való hozzáférés</a:t>
            </a:r>
          </a:p>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A rá vonatkozó személyes adatok helyesbítése</a:t>
            </a:r>
          </a:p>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A rá vonatkozó személyes adatok törlése („az elfeledtetéshez való jog”)</a:t>
            </a:r>
          </a:p>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A rá vonatkozó személyes adatok kezelésének korlátozása</a:t>
            </a:r>
          </a:p>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A profilalkotás és az automatizált adatkezelés elleni tiltakozás</a:t>
            </a:r>
          </a:p>
          <a:p>
            <a:pPr marL="433374" indent="-433374" algn="just" eaLnBrk="1" hangingPunct="1">
              <a:spcBef>
                <a:spcPct val="0"/>
              </a:spcBef>
              <a:spcAft>
                <a:spcPts val="650"/>
              </a:spcAft>
              <a:buClr>
                <a:srgbClr val="9B2541"/>
              </a:buClr>
              <a:buFont typeface="+mj-lt"/>
              <a:buAutoNum type="romanLcPeriod"/>
              <a:defRPr/>
            </a:pPr>
            <a:r>
              <a:rPr lang="hu-HU" altLang="hu-HU" sz="1700" dirty="0">
                <a:solidFill>
                  <a:srgbClr val="990033"/>
                </a:solidFill>
                <a:ea typeface="Microsoft YaHei" panose="020B0503020204020204" pitchFamily="34" charset="-122"/>
                <a:cs typeface="Arial" panose="020B0604020202020204" pitchFamily="34" charset="0"/>
              </a:rPr>
              <a:t>Az adathordozhatósághoz való jog (ha hozzájáruláson vagy szerződésen alapul és az adatkezelés automatizált módon történik)</a:t>
            </a:r>
          </a:p>
          <a:p>
            <a:pPr marL="371464" indent="-371464" algn="just" eaLnBrk="1" hangingPunct="1">
              <a:spcBef>
                <a:spcPct val="0"/>
              </a:spcBef>
              <a:spcAft>
                <a:spcPts val="1300"/>
              </a:spcAft>
              <a:buClr>
                <a:srgbClr val="9B2541"/>
              </a:buClr>
              <a:buFont typeface="Arial" panose="020B0604020202020204" pitchFamily="34" charset="0"/>
              <a:buChar char="•"/>
              <a:defRPr/>
            </a:pPr>
            <a:r>
              <a:rPr lang="hu-HU" altLang="hu-HU" sz="1700" dirty="0">
                <a:solidFill>
                  <a:srgbClr val="990033"/>
                </a:solidFill>
                <a:ea typeface="Microsoft YaHei" panose="020B0503020204020204" pitchFamily="34" charset="-122"/>
                <a:cs typeface="Arial" panose="020B0604020202020204" pitchFamily="34" charset="0"/>
              </a:rPr>
              <a:t>Ha az adatkezelő az érintett jogszerű kérésének 1 hónapon belül nem tesz eleget, akkor az érintett a Hatósághoz vagy tagállami bírósághoz </a:t>
            </a:r>
            <a:r>
              <a:rPr lang="hu-HU" altLang="hu-HU" sz="1700" dirty="0" smtClean="0">
                <a:solidFill>
                  <a:srgbClr val="990033"/>
                </a:solidFill>
                <a:ea typeface="Microsoft YaHei" panose="020B0503020204020204" pitchFamily="34" charset="-122"/>
                <a:cs typeface="Arial" panose="020B0604020202020204" pitchFamily="34" charset="0"/>
              </a:rPr>
              <a:t>fordulhat, ezért fontos a            </a:t>
            </a:r>
            <a:r>
              <a:rPr lang="hu-HU" altLang="hu-HU" sz="1700" b="1" dirty="0" smtClean="0">
                <a:solidFill>
                  <a:srgbClr val="990033"/>
                </a:solidFill>
                <a:ea typeface="Microsoft YaHei" panose="020B0503020204020204" pitchFamily="34" charset="-122"/>
                <a:cs typeface="Arial" panose="020B0604020202020204" pitchFamily="34" charset="0"/>
              </a:rPr>
              <a:t>megfelelő adatkezelői panaszkezelés, ami sok hivatalos eljárást megelőzhet.</a:t>
            </a:r>
            <a:endParaRPr lang="hu-HU" altLang="hu-HU" sz="1700" b="1" dirty="0">
              <a:solidFill>
                <a:srgbClr val="990033"/>
              </a:solidFill>
              <a:ea typeface="Microsoft YaHei" panose="020B0503020204020204" pitchFamily="34" charset="-122"/>
              <a:cs typeface="Arial" panose="020B0604020202020204" pitchFamily="34" charset="0"/>
            </a:endParaRPr>
          </a:p>
          <a:p>
            <a:pPr marL="371464" indent="-371464" algn="just" eaLnBrk="1" hangingPunct="1">
              <a:spcBef>
                <a:spcPct val="0"/>
              </a:spcBef>
              <a:spcAft>
                <a:spcPts val="1300"/>
              </a:spcAft>
              <a:buClr>
                <a:srgbClr val="9B2541"/>
              </a:buClr>
              <a:buFont typeface="Arial" panose="020B0604020202020204" pitchFamily="34" charset="0"/>
              <a:buChar char="•"/>
              <a:defRPr/>
            </a:pPr>
            <a:r>
              <a:rPr lang="hu-HU" altLang="hu-HU" sz="1700" dirty="0">
                <a:solidFill>
                  <a:srgbClr val="990033"/>
                </a:solidFill>
                <a:ea typeface="Microsoft YaHei" panose="020B0503020204020204" pitchFamily="34" charset="-122"/>
                <a:cs typeface="Arial" panose="020B0604020202020204" pitchFamily="34" charset="0"/>
              </a:rPr>
              <a:t>Szükség esetén, figyelembe véve a kérelem összetettségét és a kérelmek számát, az 1 hónapos határidő további 2 hónappal meghosszabbítható az adatkezelő által, de 1 hónap után akkor is köteles az addigi eredményről tájékoztatni az érintettet és az érintett fenti jogorvoslati jogait ettől függetlenül az eredeti 1 hónap után gyakorolhatja</a:t>
            </a:r>
          </a:p>
        </p:txBody>
      </p:sp>
      <p:sp>
        <p:nvSpPr>
          <p:cNvPr id="6"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15.</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églalap 6"/>
          <p:cNvSpPr>
            <a:spLocks noChangeArrowheads="1"/>
          </p:cNvSpPr>
          <p:nvPr/>
        </p:nvSpPr>
        <p:spPr bwMode="auto">
          <a:xfrm>
            <a:off x="1208584" y="1268760"/>
            <a:ext cx="7880085" cy="4423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nSpc>
                <a:spcPct val="107000"/>
              </a:lnSpc>
              <a:spcBef>
                <a:spcPct val="0"/>
              </a:spcBef>
              <a:buClrTx/>
              <a:buSzTx/>
              <a:buFontTx/>
              <a:buNone/>
            </a:pPr>
            <a:endParaRPr lang="hu-HU" altLang="hu-HU" sz="1800" dirty="0">
              <a:solidFill>
                <a:schemeClr val="tx1"/>
              </a:solidFill>
              <a:latin typeface="Arial" panose="020B0604020202020204" pitchFamily="34" charset="0"/>
              <a:cs typeface="Times New Roman" panose="02020603050405020304" pitchFamily="18" charset="0"/>
            </a:endParaRPr>
          </a:p>
          <a:p>
            <a:pPr marL="222878" indent="-222878" algn="just" eaLnBrk="1" fontAlgn="auto" hangingPunct="1">
              <a:lnSpc>
                <a:spcPct val="107000"/>
              </a:lnSpc>
              <a:spcBef>
                <a:spcPct val="20000"/>
              </a:spcBef>
              <a:spcAft>
                <a:spcPts val="1300"/>
              </a:spcAft>
              <a:buClr>
                <a:srgbClr val="9B2541"/>
              </a:buClr>
              <a:buSzPct val="95000"/>
              <a:buFont typeface="Wingdings 2"/>
              <a:buChar char=""/>
              <a:defRPr/>
            </a:pPr>
            <a:r>
              <a:rPr lang="hu-HU" altLang="hu-HU" sz="1800" dirty="0">
                <a:solidFill>
                  <a:srgbClr val="990033"/>
                </a:solidFill>
                <a:latin typeface="Arial" panose="020B0604020202020204" pitchFamily="34" charset="0"/>
                <a:ea typeface="Times New Roman" panose="02020603050405020304" pitchFamily="18" charset="0"/>
                <a:cs typeface="Arial" panose="020B0604020202020204" pitchFamily="34" charset="0"/>
              </a:rPr>
              <a:t>Személyes adatok automatizált kezelésének bármely olyan formája, amelynek során a személyes adatokat valamely természetes személyhez fűződő bizonyos személyes jellemzők értékelésére, különösen a munkahelyi teljesítményhez, gazdasági helyzethez, egészségi állapothoz, személyes preferenciákhoz, érdeklődéshez, megbízhatósághoz, viselkedéshez, tartózkodási helyhez vagy mozgáshoz kapcsolódó jellemzők elemzésére vagy előrejelzésére használják.</a:t>
            </a:r>
          </a:p>
          <a:p>
            <a:pPr marL="222878" indent="-222878" algn="just" eaLnBrk="1" fontAlgn="auto" hangingPunct="1">
              <a:lnSpc>
                <a:spcPct val="107000"/>
              </a:lnSpc>
              <a:spcBef>
                <a:spcPct val="20000"/>
              </a:spcBef>
              <a:spcAft>
                <a:spcPts val="1300"/>
              </a:spcAft>
              <a:buClr>
                <a:srgbClr val="9B2541"/>
              </a:buClr>
              <a:buSzPct val="95000"/>
              <a:buFont typeface="Wingdings 2"/>
              <a:buChar char=""/>
              <a:defRPr/>
            </a:pPr>
            <a:r>
              <a:rPr lang="hu-HU" altLang="hu-HU" sz="1800" dirty="0">
                <a:solidFill>
                  <a:srgbClr val="990033"/>
                </a:solidFill>
                <a:latin typeface="Arial" panose="020B0604020202020204" pitchFamily="34" charset="0"/>
                <a:ea typeface="Times New Roman" panose="02020603050405020304" pitchFamily="18" charset="0"/>
                <a:cs typeface="Arial" panose="020B0604020202020204" pitchFamily="34" charset="0"/>
              </a:rPr>
              <a:t>Nagyon általános a meghatározás, sok minden alá tartozik amiről nem biztos hogy azt gondolják az adatkezelők hogy profilozás.</a:t>
            </a:r>
          </a:p>
          <a:p>
            <a:pPr marL="222878" indent="-222878" algn="just" eaLnBrk="1" fontAlgn="auto" hangingPunct="1">
              <a:lnSpc>
                <a:spcPct val="107000"/>
              </a:lnSpc>
              <a:spcBef>
                <a:spcPct val="20000"/>
              </a:spcBef>
              <a:spcAft>
                <a:spcPts val="1300"/>
              </a:spcAft>
              <a:buClr>
                <a:srgbClr val="9B2541"/>
              </a:buClr>
              <a:buSzPct val="95000"/>
              <a:buFont typeface="Wingdings 2"/>
              <a:buChar char=""/>
              <a:defRPr/>
            </a:pPr>
            <a:r>
              <a:rPr lang="hu-HU" altLang="hu-HU" sz="1800" dirty="0">
                <a:solidFill>
                  <a:srgbClr val="990033"/>
                </a:solidFill>
                <a:latin typeface="Arial" panose="020B0604020202020204" pitchFamily="34" charset="0"/>
                <a:ea typeface="Times New Roman" panose="02020603050405020304" pitchFamily="18" charset="0"/>
                <a:cs typeface="Arial" panose="020B0604020202020204" pitchFamily="34" charset="0"/>
              </a:rPr>
              <a:t>Mivel a személyes adat fogalma is nagyon széleskörű, az utólag az adatkezelő által a személyhez rendelt, akár számított adatok is megalapozhatják.</a:t>
            </a:r>
          </a:p>
        </p:txBody>
      </p:sp>
      <p:sp>
        <p:nvSpPr>
          <p:cNvPr id="102403" name="Szövegdoboz 7"/>
          <p:cNvSpPr txBox="1">
            <a:spLocks noChangeArrowheads="1"/>
          </p:cNvSpPr>
          <p:nvPr/>
        </p:nvSpPr>
        <p:spPr bwMode="auto">
          <a:xfrm>
            <a:off x="3002756" y="332656"/>
            <a:ext cx="6903244" cy="55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ctr">
              <a:spcBef>
                <a:spcPct val="0"/>
              </a:spcBef>
              <a:buClrTx/>
              <a:buSzTx/>
              <a:buFontTx/>
              <a:buNone/>
            </a:pPr>
            <a:r>
              <a:rPr lang="hu-HU" altLang="hu-HU" sz="3033" b="1" dirty="0">
                <a:solidFill>
                  <a:srgbClr val="990033"/>
                </a:solidFill>
                <a:latin typeface="Arial" panose="020B0604020202020204" pitchFamily="34" charset="0"/>
                <a:ea typeface="Times New Roman" panose="02020603050405020304" pitchFamily="18" charset="0"/>
                <a:cs typeface="Arial" panose="020B0604020202020204" pitchFamily="34" charset="0"/>
              </a:rPr>
              <a:t>Profilalkotás</a:t>
            </a:r>
          </a:p>
        </p:txBody>
      </p:sp>
      <p:sp>
        <p:nvSpPr>
          <p:cNvPr id="5"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16.</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
          <p:cNvSpPr>
            <a:spLocks noGrp="1" noChangeArrowheads="1"/>
          </p:cNvSpPr>
          <p:nvPr>
            <p:ph type="title"/>
          </p:nvPr>
        </p:nvSpPr>
        <p:spPr>
          <a:xfrm>
            <a:off x="3491180" y="642937"/>
            <a:ext cx="5176573" cy="928688"/>
          </a:xfrm>
        </p:spPr>
        <p:txBody>
          <a:bodyPr/>
          <a:lstStyle/>
          <a:p>
            <a:pPr>
              <a:buClrTx/>
              <a:tabLst>
                <a:tab pos="0" algn="l"/>
                <a:tab pos="742927" algn="l"/>
                <a:tab pos="1485854" algn="l"/>
                <a:tab pos="2228781" algn="l"/>
                <a:tab pos="2971709" algn="l"/>
                <a:tab pos="3714636" algn="l"/>
                <a:tab pos="4457563" algn="l"/>
                <a:tab pos="5200490" algn="l"/>
                <a:tab pos="5943417" algn="l"/>
                <a:tab pos="6686344" algn="l"/>
                <a:tab pos="7429271" algn="l"/>
                <a:tab pos="8172199" algn="l"/>
              </a:tabLst>
            </a:pPr>
            <a:r>
              <a:rPr lang="hu-HU" altLang="hu-HU" sz="1950" dirty="0">
                <a:solidFill>
                  <a:srgbClr val="990033"/>
                </a:solidFill>
                <a:latin typeface="Arial" panose="020B0604020202020204" pitchFamily="34" charset="0"/>
              </a:rPr>
              <a:t/>
            </a:r>
            <a:br>
              <a:rPr lang="hu-HU" altLang="hu-HU" sz="1950" dirty="0">
                <a:solidFill>
                  <a:srgbClr val="990033"/>
                </a:solidFill>
                <a:latin typeface="Arial" panose="020B0604020202020204" pitchFamily="34" charset="0"/>
              </a:rPr>
            </a:br>
            <a:r>
              <a:rPr lang="hu-HU" altLang="hu-HU" sz="1950" dirty="0">
                <a:solidFill>
                  <a:srgbClr val="990033"/>
                </a:solidFill>
                <a:latin typeface="Arial" panose="020B0604020202020204" pitchFamily="34" charset="0"/>
              </a:rPr>
              <a:t/>
            </a:r>
            <a:br>
              <a:rPr lang="hu-HU" altLang="hu-HU" sz="1950" dirty="0">
                <a:solidFill>
                  <a:srgbClr val="990033"/>
                </a:solidFill>
                <a:latin typeface="Arial" panose="020B0604020202020204" pitchFamily="34" charset="0"/>
              </a:rPr>
            </a:br>
            <a:endParaRPr lang="hu-HU" altLang="hu-HU" sz="1625" dirty="0">
              <a:solidFill>
                <a:srgbClr val="990033"/>
              </a:solidFill>
              <a:latin typeface="Arial" panose="020B0604020202020204" pitchFamily="34" charset="0"/>
            </a:endParaRPr>
          </a:p>
        </p:txBody>
      </p:sp>
      <p:sp>
        <p:nvSpPr>
          <p:cNvPr id="2" name="Szövegdoboz 1"/>
          <p:cNvSpPr txBox="1"/>
          <p:nvPr/>
        </p:nvSpPr>
        <p:spPr>
          <a:xfrm>
            <a:off x="1208584" y="1268760"/>
            <a:ext cx="7955756" cy="3584058"/>
          </a:xfrm>
          <a:prstGeom prst="rect">
            <a:avLst/>
          </a:prstGeom>
          <a:noFill/>
        </p:spPr>
        <p:txBody>
          <a:bodyPr>
            <a:spAutoFit/>
          </a:bodyPr>
          <a:lstStyle/>
          <a:p>
            <a:pPr>
              <a:defRPr/>
            </a:pPr>
            <a:endParaRPr lang="hu-HU" dirty="0">
              <a:solidFill>
                <a:srgbClr val="990033"/>
              </a:solidFill>
              <a:cs typeface="Arial" panose="020B0604020202020204" pitchFamily="34" charset="0"/>
            </a:endParaRPr>
          </a:p>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A </a:t>
            </a:r>
            <a:r>
              <a:rPr lang="hu-HU" dirty="0" err="1" smtClean="0">
                <a:solidFill>
                  <a:srgbClr val="990033"/>
                </a:solidFill>
                <a:ea typeface="Times New Roman" panose="02020603050405020304" pitchFamily="18" charset="0"/>
                <a:cs typeface="Arial" panose="020B0604020202020204" pitchFamily="34" charset="0"/>
              </a:rPr>
              <a:t>GDPR-nek</a:t>
            </a:r>
            <a:r>
              <a:rPr lang="hu-HU" dirty="0" smtClean="0">
                <a:solidFill>
                  <a:srgbClr val="990033"/>
                </a:solidFill>
                <a:ea typeface="Times New Roman" panose="02020603050405020304" pitchFamily="18" charset="0"/>
                <a:cs typeface="Arial" panose="020B0604020202020204" pitchFamily="34" charset="0"/>
              </a:rPr>
              <a:t> </a:t>
            </a:r>
            <a:r>
              <a:rPr lang="hu-HU" dirty="0">
                <a:solidFill>
                  <a:srgbClr val="990033"/>
                </a:solidFill>
                <a:ea typeface="Times New Roman" panose="02020603050405020304" pitchFamily="18" charset="0"/>
                <a:cs typeface="Arial" panose="020B0604020202020204" pitchFamily="34" charset="0"/>
              </a:rPr>
              <a:t>való megfelelés elősegítése iparági szempontok </a:t>
            </a:r>
            <a:r>
              <a:rPr lang="hu-HU" dirty="0" smtClean="0">
                <a:solidFill>
                  <a:srgbClr val="990033"/>
                </a:solidFill>
                <a:ea typeface="Times New Roman" panose="02020603050405020304" pitchFamily="18" charset="0"/>
                <a:cs typeface="Arial" panose="020B0604020202020204" pitchFamily="34" charset="0"/>
              </a:rPr>
              <a:t>figyelembevételével.</a:t>
            </a:r>
          </a:p>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Az iparági szereplők kell hogy kidolgozzák, és a Hatóság hagyja jóvá, szükség esetén az Európai Adatvédelmi Testület bevonásával.</a:t>
            </a:r>
          </a:p>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Segíthet a joghézagok, technikai részletek rendezésében, mivel a jogszabály képtelen minden részletkérdést rendezni.</a:t>
            </a:r>
          </a:p>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A hírközlési ágazatban feltehetően szükséges megvárni az </a:t>
            </a:r>
            <a:r>
              <a:rPr lang="hu-HU" dirty="0" err="1" smtClean="0">
                <a:solidFill>
                  <a:srgbClr val="990033"/>
                </a:solidFill>
                <a:ea typeface="Times New Roman" panose="02020603050405020304" pitchFamily="18" charset="0"/>
                <a:cs typeface="Arial" panose="020B0604020202020204" pitchFamily="34" charset="0"/>
              </a:rPr>
              <a:t>ePrivacy</a:t>
            </a:r>
            <a:r>
              <a:rPr lang="hu-HU" dirty="0" smtClean="0">
                <a:solidFill>
                  <a:srgbClr val="990033"/>
                </a:solidFill>
                <a:ea typeface="Times New Roman" panose="02020603050405020304" pitchFamily="18" charset="0"/>
                <a:cs typeface="Arial" panose="020B0604020202020204" pitchFamily="34" charset="0"/>
              </a:rPr>
              <a:t> Rendelet elfogadását és a magyar ágazati szabályok módosítását, hogy azoknak megfelelő magatartási kódex születhessen e tárgykörben.</a:t>
            </a:r>
          </a:p>
        </p:txBody>
      </p:sp>
      <p:sp>
        <p:nvSpPr>
          <p:cNvPr id="5" name="Szövegdoboz 7"/>
          <p:cNvSpPr txBox="1">
            <a:spLocks noChangeArrowheads="1"/>
          </p:cNvSpPr>
          <p:nvPr/>
        </p:nvSpPr>
        <p:spPr bwMode="auto">
          <a:xfrm>
            <a:off x="3002756" y="260648"/>
            <a:ext cx="6903244" cy="55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ctr">
              <a:spcBef>
                <a:spcPct val="0"/>
              </a:spcBef>
              <a:buClrTx/>
              <a:buSzTx/>
              <a:buFontTx/>
              <a:buNone/>
            </a:pPr>
            <a:r>
              <a:rPr lang="hu-HU" altLang="hu-HU" sz="3033" b="1" dirty="0">
                <a:solidFill>
                  <a:srgbClr val="990033"/>
                </a:solidFill>
                <a:latin typeface="Arial" panose="020B0604020202020204" pitchFamily="34" charset="0"/>
                <a:ea typeface="Times New Roman" panose="02020603050405020304" pitchFamily="18" charset="0"/>
                <a:cs typeface="Arial" panose="020B0604020202020204" pitchFamily="34" charset="0"/>
              </a:rPr>
              <a:t>Magatartási Kódexek</a:t>
            </a:r>
          </a:p>
        </p:txBody>
      </p:sp>
      <p:sp>
        <p:nvSpPr>
          <p:cNvPr id="6"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17.</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
          <p:cNvSpPr>
            <a:spLocks noGrp="1" noChangeArrowheads="1"/>
          </p:cNvSpPr>
          <p:nvPr>
            <p:ph type="title"/>
          </p:nvPr>
        </p:nvSpPr>
        <p:spPr>
          <a:xfrm>
            <a:off x="3491180" y="642937"/>
            <a:ext cx="5176573" cy="928688"/>
          </a:xfrm>
        </p:spPr>
        <p:txBody>
          <a:bodyPr/>
          <a:lstStyle/>
          <a:p>
            <a:pPr>
              <a:buClrTx/>
              <a:tabLst>
                <a:tab pos="0" algn="l"/>
                <a:tab pos="742927" algn="l"/>
                <a:tab pos="1485854" algn="l"/>
                <a:tab pos="2228781" algn="l"/>
                <a:tab pos="2971709" algn="l"/>
                <a:tab pos="3714636" algn="l"/>
                <a:tab pos="4457563" algn="l"/>
                <a:tab pos="5200490" algn="l"/>
                <a:tab pos="5943417" algn="l"/>
                <a:tab pos="6686344" algn="l"/>
                <a:tab pos="7429271" algn="l"/>
                <a:tab pos="8172199" algn="l"/>
              </a:tabLst>
            </a:pPr>
            <a:r>
              <a:rPr lang="hu-HU" altLang="hu-HU" sz="1950" dirty="0">
                <a:solidFill>
                  <a:srgbClr val="990033"/>
                </a:solidFill>
                <a:latin typeface="Arial" panose="020B0604020202020204" pitchFamily="34" charset="0"/>
              </a:rPr>
              <a:t/>
            </a:r>
            <a:br>
              <a:rPr lang="hu-HU" altLang="hu-HU" sz="1950" dirty="0">
                <a:solidFill>
                  <a:srgbClr val="990033"/>
                </a:solidFill>
                <a:latin typeface="Arial" panose="020B0604020202020204" pitchFamily="34" charset="0"/>
              </a:rPr>
            </a:br>
            <a:r>
              <a:rPr lang="hu-HU" altLang="hu-HU" sz="1950" dirty="0">
                <a:solidFill>
                  <a:srgbClr val="990033"/>
                </a:solidFill>
                <a:latin typeface="Arial" panose="020B0604020202020204" pitchFamily="34" charset="0"/>
              </a:rPr>
              <a:t/>
            </a:r>
            <a:br>
              <a:rPr lang="hu-HU" altLang="hu-HU" sz="1950" dirty="0">
                <a:solidFill>
                  <a:srgbClr val="990033"/>
                </a:solidFill>
                <a:latin typeface="Arial" panose="020B0604020202020204" pitchFamily="34" charset="0"/>
              </a:rPr>
            </a:br>
            <a:endParaRPr lang="hu-HU" altLang="hu-HU" sz="1625" dirty="0">
              <a:solidFill>
                <a:srgbClr val="990033"/>
              </a:solidFill>
              <a:latin typeface="Arial" panose="020B0604020202020204" pitchFamily="34" charset="0"/>
            </a:endParaRPr>
          </a:p>
        </p:txBody>
      </p:sp>
      <p:sp>
        <p:nvSpPr>
          <p:cNvPr id="2" name="Szövegdoboz 1"/>
          <p:cNvSpPr txBox="1"/>
          <p:nvPr/>
        </p:nvSpPr>
        <p:spPr>
          <a:xfrm>
            <a:off x="1208584" y="1268760"/>
            <a:ext cx="7955756" cy="5245539"/>
          </a:xfrm>
          <a:prstGeom prst="rect">
            <a:avLst/>
          </a:prstGeom>
          <a:noFill/>
        </p:spPr>
        <p:txBody>
          <a:bodyPr>
            <a:spAutoFit/>
          </a:bodyPr>
          <a:lstStyle/>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Hozzájárulásos jogalap érvényességéhez többek között az szükséges, hogy a megfelelő tájékoztatáson alapuló hozzájárulás megtagadása ne okozzon semmilyen hátrányt (például a szolgáltatás megtagadását). Ha azonban kevesebb adatkezeléssel is működik a szolgáltatásnyújtás, akkor a személyi okmány másolás feltétlenül szükségessége mint feltétel nem valósul meg, emiatt csak kivételes esetben lehet a hozzájárulás érvényes jogalap, ha csak hasonlóan </a:t>
            </a:r>
            <a:r>
              <a:rPr lang="hu-HU" dirty="0" err="1" smtClean="0">
                <a:solidFill>
                  <a:srgbClr val="990033"/>
                </a:solidFill>
                <a:ea typeface="Times New Roman" panose="02020603050405020304" pitchFamily="18" charset="0"/>
                <a:cs typeface="Arial" panose="020B0604020202020204" pitchFamily="34" charset="0"/>
              </a:rPr>
              <a:t>invazív</a:t>
            </a:r>
            <a:r>
              <a:rPr lang="hu-HU" dirty="0" smtClean="0">
                <a:solidFill>
                  <a:srgbClr val="990033"/>
                </a:solidFill>
                <a:ea typeface="Times New Roman" panose="02020603050405020304" pitchFamily="18" charset="0"/>
                <a:cs typeface="Arial" panose="020B0604020202020204" pitchFamily="34" charset="0"/>
              </a:rPr>
              <a:t> alternatíva létezik, ami ritka.</a:t>
            </a:r>
          </a:p>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Jogszabályi jogalap csak nagyon szűk körben található, például egyes adatkezelőknek (pl. bankok, közjegyzők, </a:t>
            </a:r>
            <a:r>
              <a:rPr lang="hu-HU" dirty="0">
                <a:solidFill>
                  <a:srgbClr val="990033"/>
                </a:solidFill>
                <a:ea typeface="Times New Roman" panose="02020603050405020304" pitchFamily="18" charset="0"/>
                <a:cs typeface="Arial" panose="020B0604020202020204" pitchFamily="34" charset="0"/>
              </a:rPr>
              <a:t>ügyvédek) a </a:t>
            </a:r>
            <a:r>
              <a:rPr lang="hu-HU" dirty="0" smtClean="0">
                <a:solidFill>
                  <a:srgbClr val="990033"/>
                </a:solidFill>
                <a:ea typeface="Times New Roman" panose="02020603050405020304" pitchFamily="18" charset="0"/>
                <a:cs typeface="Arial" panose="020B0604020202020204" pitchFamily="34" charset="0"/>
              </a:rPr>
              <a:t>pénzmosás </a:t>
            </a:r>
            <a:r>
              <a:rPr lang="hu-HU" dirty="0">
                <a:solidFill>
                  <a:srgbClr val="990033"/>
                </a:solidFill>
                <a:ea typeface="Times New Roman" panose="02020603050405020304" pitchFamily="18" charset="0"/>
                <a:cs typeface="Arial" panose="020B0604020202020204" pitchFamily="34" charset="0"/>
              </a:rPr>
              <a:t>és a terrorizmus finanszírozása megelőzéséről és </a:t>
            </a:r>
            <a:r>
              <a:rPr lang="hu-HU" dirty="0" smtClean="0">
                <a:solidFill>
                  <a:srgbClr val="990033"/>
                </a:solidFill>
                <a:ea typeface="Times New Roman" panose="02020603050405020304" pitchFamily="18" charset="0"/>
                <a:cs typeface="Arial" panose="020B0604020202020204" pitchFamily="34" charset="0"/>
              </a:rPr>
              <a:t>megakadályozásáról </a:t>
            </a:r>
            <a:r>
              <a:rPr lang="hu-HU" dirty="0">
                <a:solidFill>
                  <a:srgbClr val="990033"/>
                </a:solidFill>
                <a:ea typeface="Times New Roman" panose="02020603050405020304" pitchFamily="18" charset="0"/>
                <a:cs typeface="Arial" panose="020B0604020202020204" pitchFamily="34" charset="0"/>
              </a:rPr>
              <a:t>szóló 2017. évi LIII. </a:t>
            </a:r>
            <a:r>
              <a:rPr lang="hu-HU" dirty="0" smtClean="0">
                <a:solidFill>
                  <a:srgbClr val="990033"/>
                </a:solidFill>
                <a:ea typeface="Times New Roman" panose="02020603050405020304" pitchFamily="18" charset="0"/>
                <a:cs typeface="Arial" panose="020B0604020202020204" pitchFamily="34" charset="0"/>
              </a:rPr>
              <a:t>törvény taxatívan felsorolt esetekben teszi kötelezővé (a GDPR 6. cikk (1) c)</a:t>
            </a:r>
            <a:r>
              <a:rPr lang="hu-HU" dirty="0" err="1" smtClean="0">
                <a:solidFill>
                  <a:srgbClr val="990033"/>
                </a:solidFill>
                <a:ea typeface="Times New Roman" panose="02020603050405020304" pitchFamily="18" charset="0"/>
                <a:cs typeface="Arial" panose="020B0604020202020204" pitchFamily="34" charset="0"/>
              </a:rPr>
              <a:t>-hez</a:t>
            </a:r>
            <a:r>
              <a:rPr lang="hu-HU" dirty="0" smtClean="0">
                <a:solidFill>
                  <a:srgbClr val="990033"/>
                </a:solidFill>
                <a:ea typeface="Times New Roman" panose="02020603050405020304" pitchFamily="18" charset="0"/>
                <a:cs typeface="Arial" panose="020B0604020202020204" pitchFamily="34" charset="0"/>
              </a:rPr>
              <a:t> </a:t>
            </a:r>
            <a:r>
              <a:rPr lang="hu-HU" b="1" dirty="0" smtClean="0">
                <a:solidFill>
                  <a:srgbClr val="990033"/>
                </a:solidFill>
                <a:ea typeface="Times New Roman" panose="02020603050405020304" pitchFamily="18" charset="0"/>
                <a:cs typeface="Arial" panose="020B0604020202020204" pitchFamily="34" charset="0"/>
              </a:rPr>
              <a:t>jogszabályi kötelezettség </a:t>
            </a:r>
            <a:r>
              <a:rPr lang="hu-HU" dirty="0" smtClean="0">
                <a:solidFill>
                  <a:srgbClr val="990033"/>
                </a:solidFill>
                <a:ea typeface="Times New Roman" panose="02020603050405020304" pitchFamily="18" charset="0"/>
                <a:cs typeface="Arial" panose="020B0604020202020204" pitchFamily="34" charset="0"/>
              </a:rPr>
              <a:t>szükséges).</a:t>
            </a:r>
          </a:p>
          <a:p>
            <a:pPr marL="222878" indent="-222878" algn="just" eaLnBrk="1" fontAlgn="auto" hangingPunct="1">
              <a:spcBef>
                <a:spcPct val="20000"/>
              </a:spcBef>
              <a:spcAft>
                <a:spcPts val="1300"/>
              </a:spcAft>
              <a:buClr>
                <a:srgbClr val="9B2541"/>
              </a:buClr>
              <a:buSzPct val="95000"/>
              <a:buFont typeface="Wingdings 2"/>
              <a:buChar char=""/>
              <a:defRPr/>
            </a:pPr>
            <a:r>
              <a:rPr lang="hu-HU" dirty="0" smtClean="0">
                <a:solidFill>
                  <a:srgbClr val="990033"/>
                </a:solidFill>
                <a:ea typeface="Times New Roman" panose="02020603050405020304" pitchFamily="18" charset="0"/>
                <a:cs typeface="Arial" panose="020B0604020202020204" pitchFamily="34" charset="0"/>
              </a:rPr>
              <a:t>A másolt személyi okmányon található minden egyes személyes adat (pl. anyja neve, születési adatok, személyi szám, fénykép, aláírás stb.) kezelése a célhoz szükséges és arányos kell legyen, és megfelelő jogalap szükséges hozzá. Csak egyes adattípusok kezelésének jogszerűsége nem alapozza meg az egész okmánymásolat jogszerű kezelését.</a:t>
            </a:r>
          </a:p>
        </p:txBody>
      </p:sp>
      <p:sp>
        <p:nvSpPr>
          <p:cNvPr id="5" name="Szövegdoboz 7"/>
          <p:cNvSpPr txBox="1">
            <a:spLocks noChangeArrowheads="1"/>
          </p:cNvSpPr>
          <p:nvPr/>
        </p:nvSpPr>
        <p:spPr bwMode="auto">
          <a:xfrm>
            <a:off x="3002756" y="260648"/>
            <a:ext cx="6903244" cy="55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ctr">
              <a:spcBef>
                <a:spcPct val="0"/>
              </a:spcBef>
              <a:buClrTx/>
              <a:buSzTx/>
              <a:buFontTx/>
              <a:buNone/>
            </a:pPr>
            <a:r>
              <a:rPr lang="hu-HU" altLang="hu-HU" sz="3033" b="1"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Személyi okmányok másolása</a:t>
            </a:r>
            <a:endParaRPr lang="hu-HU" altLang="hu-HU" sz="3033" b="1"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6"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18.</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66031223"/>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6562" name="Rectangle 1"/>
          <p:cNvSpPr>
            <a:spLocks noGrp="1" noChangeArrowheads="1"/>
          </p:cNvSpPr>
          <p:nvPr>
            <p:ph type="title"/>
          </p:nvPr>
        </p:nvSpPr>
        <p:spPr>
          <a:xfrm>
            <a:off x="3728864" y="116632"/>
            <a:ext cx="4602163" cy="1014677"/>
          </a:xfrm>
        </p:spPr>
        <p:txBody>
          <a:bodyPr/>
          <a:lstStyle/>
          <a:p>
            <a:pPr>
              <a:buClrTx/>
              <a:tabLst>
                <a:tab pos="0" algn="l"/>
                <a:tab pos="990570" algn="l"/>
                <a:tab pos="1981139" algn="l"/>
                <a:tab pos="2971709" algn="l"/>
                <a:tab pos="3962278" algn="l"/>
                <a:tab pos="4952848" algn="l"/>
                <a:tab pos="5943417" algn="l"/>
                <a:tab pos="6933987" algn="l"/>
                <a:tab pos="7924556" algn="l"/>
                <a:tab pos="8915126" algn="l"/>
                <a:tab pos="9905695" algn="l"/>
                <a:tab pos="10896265" algn="l"/>
              </a:tabLst>
            </a:pPr>
            <a:r>
              <a:rPr lang="hu-HU" altLang="hu-HU" sz="3467" dirty="0">
                <a:solidFill>
                  <a:srgbClr val="990033"/>
                </a:solidFill>
                <a:latin typeface="Arial" panose="020B0604020202020204" pitchFamily="34" charset="0"/>
              </a:rPr>
              <a:t> Bevezetés</a:t>
            </a:r>
          </a:p>
        </p:txBody>
      </p:sp>
      <p:sp>
        <p:nvSpPr>
          <p:cNvPr id="66563" name="Rectangle 2"/>
          <p:cNvSpPr>
            <a:spLocks noGrp="1" noChangeArrowheads="1"/>
          </p:cNvSpPr>
          <p:nvPr>
            <p:ph type="body" idx="1"/>
          </p:nvPr>
        </p:nvSpPr>
        <p:spPr>
          <a:xfrm>
            <a:off x="920552" y="1484784"/>
            <a:ext cx="8712968" cy="4680520"/>
          </a:xfrm>
        </p:spPr>
        <p:txBody>
          <a:bodyPr/>
          <a:lstStyle/>
          <a:p>
            <a:pPr marL="96305" indent="0" algn="ctr">
              <a:lnSpc>
                <a:spcPct val="90000"/>
              </a:lnSpc>
              <a:buClr>
                <a:srgbClr val="990033"/>
              </a:buClr>
            </a:pPr>
            <a:endParaRPr lang="hu-HU" altLang="hu-HU" sz="867" dirty="0">
              <a:solidFill>
                <a:srgbClr val="990033"/>
              </a:solidFill>
              <a:latin typeface="Arial" panose="020B0604020202020204" pitchFamily="34" charset="0"/>
            </a:endParaRPr>
          </a:p>
          <a:p>
            <a:pPr marL="96305" indent="0" algn="just" eaLnBrk="1" hangingPunct="1">
              <a:spcBef>
                <a:spcPts val="650"/>
              </a:spcBef>
              <a:spcAft>
                <a:spcPts val="1300"/>
              </a:spcAft>
              <a:buClrTx/>
              <a:buSzTx/>
            </a:pPr>
            <a:r>
              <a:rPr lang="hu-HU" altLang="hu-HU" sz="2167" b="1" kern="1200" dirty="0">
                <a:solidFill>
                  <a:srgbClr val="990033"/>
                </a:solidFill>
                <a:latin typeface="Arial" panose="020B0604020202020204" pitchFamily="34" charset="0"/>
                <a:ea typeface="Times New Roman" panose="02020603050405020304" pitchFamily="18" charset="0"/>
                <a:cs typeface="Arial" panose="020B0604020202020204" pitchFamily="34" charset="0"/>
              </a:rPr>
              <a:t>Az előadás feltételezi a GDPR és a </a:t>
            </a:r>
            <a:r>
              <a:rPr lang="hu-HU" altLang="hu-HU" sz="2167" b="1" kern="1200"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vonatkozó magyar jogszabályok </a:t>
            </a:r>
            <a:r>
              <a:rPr lang="hu-HU" altLang="hu-HU" sz="2167" b="1" kern="1200" dirty="0">
                <a:solidFill>
                  <a:srgbClr val="990033"/>
                </a:solidFill>
                <a:latin typeface="Arial" panose="020B0604020202020204" pitchFamily="34" charset="0"/>
                <a:ea typeface="Times New Roman" panose="02020603050405020304" pitchFamily="18" charset="0"/>
                <a:cs typeface="Arial" panose="020B0604020202020204" pitchFamily="34" charset="0"/>
              </a:rPr>
              <a:t>alapszintű ismeretét.</a:t>
            </a:r>
          </a:p>
          <a:p>
            <a:pPr marL="591590" indent="-495285" algn="just" eaLnBrk="1" hangingPunct="1">
              <a:spcBef>
                <a:spcPts val="650"/>
              </a:spcBef>
              <a:spcAft>
                <a:spcPts val="650"/>
              </a:spcAft>
              <a:buClrTx/>
              <a:buSzTx/>
              <a:buFont typeface="+mj-lt"/>
              <a:buAutoNum type="arabicPeriod"/>
            </a:pPr>
            <a:r>
              <a:rPr lang="hu-HU" altLang="hu-HU" sz="2167" dirty="0">
                <a:solidFill>
                  <a:srgbClr val="990033"/>
                </a:solidFill>
                <a:latin typeface="Arial" panose="020B0604020202020204" pitchFamily="34" charset="0"/>
              </a:rPr>
              <a:t>A GDPR (2016/679/EU Rendelet) és az Infotv. (2011. évi CXII. tv.) kapcsolata</a:t>
            </a:r>
          </a:p>
          <a:p>
            <a:pPr marL="591590" indent="-495285" eaLnBrk="1" hangingPunct="1">
              <a:spcBef>
                <a:spcPts val="650"/>
              </a:spcBef>
              <a:spcAft>
                <a:spcPts val="650"/>
              </a:spcAft>
              <a:buClrTx/>
              <a:buSzTx/>
              <a:buFont typeface="+mj-lt"/>
              <a:buAutoNum type="arabicPeriod"/>
            </a:pPr>
            <a:r>
              <a:rPr lang="hu-HU" altLang="hu-HU" sz="2167" dirty="0">
                <a:solidFill>
                  <a:srgbClr val="990033"/>
                </a:solidFill>
                <a:latin typeface="Arial" panose="020B0604020202020204" pitchFamily="34" charset="0"/>
              </a:rPr>
              <a:t>A GDPR és az </a:t>
            </a:r>
            <a:r>
              <a:rPr lang="hu-HU" altLang="hu-HU" sz="2167" dirty="0" err="1">
                <a:solidFill>
                  <a:srgbClr val="990033"/>
                </a:solidFill>
                <a:latin typeface="Arial" panose="020B0604020202020204" pitchFamily="34" charset="0"/>
              </a:rPr>
              <a:t>ePrivacy</a:t>
            </a:r>
            <a:r>
              <a:rPr lang="hu-HU" altLang="hu-HU" sz="2167" dirty="0">
                <a:solidFill>
                  <a:srgbClr val="990033"/>
                </a:solidFill>
                <a:latin typeface="Arial" panose="020B0604020202020204" pitchFamily="34" charset="0"/>
              </a:rPr>
              <a:t> Irányelv (2002/58/EK) kapcsolata</a:t>
            </a:r>
          </a:p>
          <a:p>
            <a:pPr marL="591590" indent="-495285" eaLnBrk="1" hangingPunct="1">
              <a:spcBef>
                <a:spcPts val="650"/>
              </a:spcBef>
              <a:spcAft>
                <a:spcPts val="650"/>
              </a:spcAft>
              <a:buClrTx/>
              <a:buSzTx/>
              <a:buFont typeface="+mj-lt"/>
              <a:buAutoNum type="arabicPeriod"/>
            </a:pPr>
            <a:r>
              <a:rPr lang="hu-HU" altLang="hu-HU" sz="2167" dirty="0">
                <a:solidFill>
                  <a:srgbClr val="990033"/>
                </a:solidFill>
                <a:latin typeface="Arial" panose="020B0604020202020204" pitchFamily="34" charset="0"/>
              </a:rPr>
              <a:t>A GDPR és a magyar ágazati jogszabályok kapcsolata</a:t>
            </a:r>
          </a:p>
          <a:p>
            <a:pPr marL="591590" indent="-495285" eaLnBrk="1" hangingPunct="1">
              <a:spcBef>
                <a:spcPts val="650"/>
              </a:spcBef>
              <a:spcAft>
                <a:spcPts val="650"/>
              </a:spcAft>
              <a:buClrTx/>
              <a:buSzTx/>
              <a:buFont typeface="+mj-lt"/>
              <a:buAutoNum type="arabicPeriod"/>
            </a:pPr>
            <a:r>
              <a:rPr lang="hu-HU" altLang="hu-HU" sz="2167" dirty="0" smtClean="0">
                <a:solidFill>
                  <a:srgbClr val="990033"/>
                </a:solidFill>
                <a:latin typeface="Arial" panose="020B0604020202020204" pitchFamily="34" charset="0"/>
              </a:rPr>
              <a:t>A Hatóság szerepe az adatvédelem rendszerében</a:t>
            </a:r>
            <a:endParaRPr lang="hu-HU" altLang="hu-HU" sz="2167" dirty="0">
              <a:solidFill>
                <a:srgbClr val="990033"/>
              </a:solidFill>
              <a:latin typeface="Arial" panose="020B0604020202020204" pitchFamily="34" charset="0"/>
            </a:endParaRPr>
          </a:p>
          <a:p>
            <a:pPr marL="591590" indent="-495285" eaLnBrk="1" hangingPunct="1">
              <a:spcBef>
                <a:spcPts val="650"/>
              </a:spcBef>
              <a:spcAft>
                <a:spcPts val="650"/>
              </a:spcAft>
              <a:buClrTx/>
              <a:buSzTx/>
              <a:buFont typeface="+mj-lt"/>
              <a:buAutoNum type="arabicPeriod"/>
            </a:pPr>
            <a:r>
              <a:rPr lang="hu-HU" altLang="hu-HU" sz="2167" dirty="0" smtClean="0">
                <a:solidFill>
                  <a:srgbClr val="990033"/>
                </a:solidFill>
                <a:latin typeface="Arial" panose="020B0604020202020204" pitchFamily="34" charset="0"/>
              </a:rPr>
              <a:t>A Hatóság állásfoglalásai</a:t>
            </a:r>
            <a:endParaRPr lang="hu-HU" altLang="hu-HU" sz="2167" dirty="0">
              <a:solidFill>
                <a:srgbClr val="990033"/>
              </a:solidFill>
              <a:latin typeface="Arial" panose="020B0604020202020204" pitchFamily="34" charset="0"/>
            </a:endParaRPr>
          </a:p>
          <a:p>
            <a:pPr marL="591590" indent="-495285" eaLnBrk="1" hangingPunct="1">
              <a:spcBef>
                <a:spcPts val="650"/>
              </a:spcBef>
              <a:spcAft>
                <a:spcPts val="650"/>
              </a:spcAft>
              <a:buClrTx/>
              <a:buSzTx/>
              <a:buFont typeface="+mj-lt"/>
              <a:buAutoNum type="arabicPeriod"/>
            </a:pPr>
            <a:r>
              <a:rPr lang="hu-HU" altLang="hu-HU" sz="2167" dirty="0" smtClean="0">
                <a:solidFill>
                  <a:srgbClr val="990033"/>
                </a:solidFill>
                <a:latin typeface="Arial" panose="020B0604020202020204" pitchFamily="34" charset="0"/>
              </a:rPr>
              <a:t>Egyes </a:t>
            </a:r>
            <a:r>
              <a:rPr lang="hu-HU" altLang="hu-HU" sz="2167" dirty="0">
                <a:solidFill>
                  <a:srgbClr val="990033"/>
                </a:solidFill>
                <a:latin typeface="Arial" panose="020B0604020202020204" pitchFamily="34" charset="0"/>
              </a:rPr>
              <a:t>rendelkezések a </a:t>
            </a:r>
            <a:r>
              <a:rPr lang="hu-HU" altLang="hu-HU" sz="2167" dirty="0" err="1" smtClean="0">
                <a:solidFill>
                  <a:srgbClr val="990033"/>
                </a:solidFill>
                <a:latin typeface="Arial" panose="020B0604020202020204" pitchFamily="34" charset="0"/>
              </a:rPr>
              <a:t>GDPR-ben</a:t>
            </a:r>
            <a:r>
              <a:rPr lang="hu-HU" altLang="hu-HU" sz="2167" dirty="0" smtClean="0">
                <a:solidFill>
                  <a:srgbClr val="990033"/>
                </a:solidFill>
                <a:latin typeface="Arial" panose="020B0604020202020204" pitchFamily="34" charset="0"/>
              </a:rPr>
              <a:t>, amelyek problémát okoznak az adatkezelőknek a gyakorlatban</a:t>
            </a:r>
            <a:endParaRPr lang="hu-HU" altLang="hu-HU" sz="2167" dirty="0">
              <a:solidFill>
                <a:srgbClr val="990033"/>
              </a:solidFill>
              <a:latin typeface="Arial" panose="020B0604020202020204" pitchFamily="34" charset="0"/>
            </a:endParaRPr>
          </a:p>
          <a:p>
            <a:pPr marL="96305" indent="0" algn="just">
              <a:lnSpc>
                <a:spcPct val="90000"/>
              </a:lnSpc>
            </a:pPr>
            <a:r>
              <a:rPr lang="hu-HU" altLang="hu-HU" sz="2167" i="1" dirty="0">
                <a:solidFill>
                  <a:srgbClr val="990033"/>
                </a:solidFill>
                <a:latin typeface="Arial" panose="020B0604020202020204" pitchFamily="34" charset="0"/>
              </a:rPr>
              <a:t>	</a:t>
            </a:r>
            <a:endParaRPr lang="hu-HU" altLang="hu-HU" sz="2167" dirty="0">
              <a:solidFill>
                <a:srgbClr val="990033"/>
              </a:solidFill>
              <a:latin typeface="Arial" panose="020B0604020202020204" pitchFamily="34" charset="0"/>
            </a:endParaRPr>
          </a:p>
        </p:txBody>
      </p:sp>
      <p:sp>
        <p:nvSpPr>
          <p:cNvPr id="5"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1.</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
          <p:cNvSpPr>
            <a:spLocks noGrp="1" noChangeArrowheads="1"/>
          </p:cNvSpPr>
          <p:nvPr>
            <p:ph type="title"/>
          </p:nvPr>
        </p:nvSpPr>
        <p:spPr>
          <a:xfrm>
            <a:off x="3491180" y="642937"/>
            <a:ext cx="5176573" cy="928688"/>
          </a:xfrm>
        </p:spPr>
        <p:txBody>
          <a:bodyPr/>
          <a:lstStyle/>
          <a:p>
            <a:pPr>
              <a:buClrTx/>
              <a:tabLst>
                <a:tab pos="0" algn="l"/>
                <a:tab pos="742927" algn="l"/>
                <a:tab pos="1485854" algn="l"/>
                <a:tab pos="2228781" algn="l"/>
                <a:tab pos="2971709" algn="l"/>
                <a:tab pos="3714636" algn="l"/>
                <a:tab pos="4457563" algn="l"/>
                <a:tab pos="5200490" algn="l"/>
                <a:tab pos="5943417" algn="l"/>
                <a:tab pos="6686344" algn="l"/>
                <a:tab pos="7429271" algn="l"/>
                <a:tab pos="8172199" algn="l"/>
              </a:tabLst>
            </a:pPr>
            <a:r>
              <a:rPr lang="hu-HU" altLang="hu-HU" sz="1950" dirty="0">
                <a:solidFill>
                  <a:srgbClr val="990033"/>
                </a:solidFill>
                <a:latin typeface="Arial" panose="020B0604020202020204" pitchFamily="34" charset="0"/>
              </a:rPr>
              <a:t/>
            </a:r>
            <a:br>
              <a:rPr lang="hu-HU" altLang="hu-HU" sz="1950" dirty="0">
                <a:solidFill>
                  <a:srgbClr val="990033"/>
                </a:solidFill>
                <a:latin typeface="Arial" panose="020B0604020202020204" pitchFamily="34" charset="0"/>
              </a:rPr>
            </a:br>
            <a:r>
              <a:rPr lang="hu-HU" altLang="hu-HU" sz="1950" dirty="0">
                <a:solidFill>
                  <a:srgbClr val="990033"/>
                </a:solidFill>
                <a:latin typeface="Arial" panose="020B0604020202020204" pitchFamily="34" charset="0"/>
              </a:rPr>
              <a:t/>
            </a:r>
            <a:br>
              <a:rPr lang="hu-HU" altLang="hu-HU" sz="1950" dirty="0">
                <a:solidFill>
                  <a:srgbClr val="990033"/>
                </a:solidFill>
                <a:latin typeface="Arial" panose="020B0604020202020204" pitchFamily="34" charset="0"/>
              </a:rPr>
            </a:br>
            <a:endParaRPr lang="hu-HU" altLang="hu-HU" sz="1625" dirty="0">
              <a:solidFill>
                <a:srgbClr val="990033"/>
              </a:solidFill>
              <a:latin typeface="Arial" panose="020B0604020202020204" pitchFamily="34" charset="0"/>
            </a:endParaRPr>
          </a:p>
        </p:txBody>
      </p:sp>
      <p:sp>
        <p:nvSpPr>
          <p:cNvPr id="7" name="Téglalap 6"/>
          <p:cNvSpPr/>
          <p:nvPr/>
        </p:nvSpPr>
        <p:spPr>
          <a:xfrm>
            <a:off x="1280592" y="980728"/>
            <a:ext cx="8425259" cy="5673604"/>
          </a:xfrm>
          <a:prstGeom prst="rect">
            <a:avLst/>
          </a:prstGeom>
        </p:spPr>
        <p:txBody>
          <a:bodyPr>
            <a:spAutoFit/>
          </a:bodyPr>
          <a:lstStyle/>
          <a:p>
            <a:pPr algn="ctr">
              <a:defRPr/>
            </a:pPr>
            <a:endParaRPr lang="hu-HU" altLang="en-US" sz="3900" b="1" i="1" dirty="0">
              <a:solidFill>
                <a:srgbClr val="990033"/>
              </a:solidFill>
              <a:ea typeface="+mj-ea"/>
              <a:cs typeface="Arial" pitchFamily="34" charset="0"/>
            </a:endParaRPr>
          </a:p>
          <a:p>
            <a:pPr algn="ctr">
              <a:defRPr/>
            </a:pPr>
            <a:r>
              <a:rPr lang="hu-HU" altLang="en-US" sz="3900" b="1" i="1" dirty="0">
                <a:solidFill>
                  <a:srgbClr val="990033"/>
                </a:solidFill>
                <a:ea typeface="+mj-ea"/>
                <a:cs typeface="Arial" pitchFamily="34" charset="0"/>
              </a:rPr>
              <a:t>Köszönöm a figyelmet!</a:t>
            </a:r>
          </a:p>
          <a:p>
            <a:pPr>
              <a:defRPr/>
            </a:pPr>
            <a:endParaRPr lang="hu-HU" altLang="en-US" sz="2167" b="1" i="1" dirty="0">
              <a:ea typeface="ＭＳ Ｐゴシック" panose="020B0600070205080204" pitchFamily="34" charset="-128"/>
              <a:cs typeface="Arial" panose="020B0604020202020204" pitchFamily="34" charset="0"/>
            </a:endParaRPr>
          </a:p>
          <a:p>
            <a:pPr algn="ctr">
              <a:defRPr/>
            </a:pPr>
            <a:r>
              <a:rPr lang="hu-HU" altLang="en-US" sz="2167" b="1" dirty="0" smtClean="0">
                <a:solidFill>
                  <a:srgbClr val="990033"/>
                </a:solidFill>
                <a:ea typeface="ＭＳ Ｐゴシック" panose="020B0600070205080204" pitchFamily="34" charset="-128"/>
                <a:cs typeface="Arial" panose="020B0604020202020204" pitchFamily="34" charset="0"/>
              </a:rPr>
              <a:t>d</a:t>
            </a:r>
            <a:r>
              <a:rPr lang="en-GB" altLang="en-US" sz="2167" b="1" dirty="0">
                <a:solidFill>
                  <a:srgbClr val="990033"/>
                </a:solidFill>
                <a:ea typeface="ＭＳ Ｐゴシック" panose="020B0600070205080204" pitchFamily="34" charset="-128"/>
                <a:cs typeface="Arial" panose="020B0604020202020204" pitchFamily="34" charset="0"/>
              </a:rPr>
              <a:t>r. </a:t>
            </a:r>
            <a:r>
              <a:rPr lang="hu-HU" altLang="en-US" sz="2167" b="1" dirty="0">
                <a:solidFill>
                  <a:srgbClr val="990033"/>
                </a:solidFill>
                <a:ea typeface="ＭＳ Ｐゴシック" panose="020B0600070205080204" pitchFamily="34" charset="-128"/>
                <a:cs typeface="Arial" panose="020B0604020202020204" pitchFamily="34" charset="0"/>
              </a:rPr>
              <a:t>Vass Norbert</a:t>
            </a:r>
          </a:p>
          <a:p>
            <a:pPr algn="ctr">
              <a:defRPr/>
            </a:pPr>
            <a:r>
              <a:rPr lang="hu-HU" altLang="en-US" sz="2167" b="1" dirty="0">
                <a:solidFill>
                  <a:srgbClr val="990033"/>
                </a:solidFill>
                <a:ea typeface="ＭＳ Ｐゴシック" panose="020B0600070205080204" pitchFamily="34" charset="-128"/>
                <a:cs typeface="Arial" panose="020B0604020202020204" pitchFamily="34" charset="0"/>
              </a:rPr>
              <a:t>adatvédelmi </a:t>
            </a:r>
            <a:r>
              <a:rPr lang="hu-HU" altLang="en-US" sz="2167" b="1" dirty="0" smtClean="0">
                <a:solidFill>
                  <a:srgbClr val="990033"/>
                </a:solidFill>
                <a:ea typeface="ＭＳ Ｐゴシック" panose="020B0600070205080204" pitchFamily="34" charset="-128"/>
                <a:cs typeface="Arial" panose="020B0604020202020204" pitchFamily="34" charset="0"/>
              </a:rPr>
              <a:t>szakértő</a:t>
            </a:r>
          </a:p>
          <a:p>
            <a:pPr algn="ctr">
              <a:defRPr/>
            </a:pPr>
            <a:r>
              <a:rPr lang="hu-HU" altLang="en-US" sz="2167" b="1" dirty="0" smtClean="0">
                <a:solidFill>
                  <a:srgbClr val="990033"/>
                </a:solidFill>
                <a:ea typeface="ＭＳ Ｐゴシック" panose="020B0600070205080204" pitchFamily="34" charset="-128"/>
                <a:cs typeface="Arial" panose="020B0604020202020204" pitchFamily="34" charset="0"/>
              </a:rPr>
              <a:t>Adatvédelmi Főosztály</a:t>
            </a:r>
            <a:endParaRPr lang="hu-HU" altLang="en-US" sz="2167" b="1" dirty="0">
              <a:solidFill>
                <a:srgbClr val="990033"/>
              </a:solidFill>
              <a:ea typeface="ＭＳ Ｐゴシック" panose="020B0600070205080204" pitchFamily="34" charset="-128"/>
              <a:cs typeface="Arial" panose="020B0604020202020204" pitchFamily="34" charset="0"/>
            </a:endParaRPr>
          </a:p>
          <a:p>
            <a:pPr algn="ctr">
              <a:defRPr/>
            </a:pPr>
            <a:endParaRPr lang="en-GB" altLang="en-US" b="1" i="1" dirty="0">
              <a:solidFill>
                <a:srgbClr val="990033"/>
              </a:solidFill>
              <a:ea typeface="ＭＳ Ｐゴシック" panose="020B0600070205080204" pitchFamily="34" charset="-128"/>
              <a:cs typeface="Arial" panose="020B0604020202020204" pitchFamily="34" charset="0"/>
            </a:endParaRPr>
          </a:p>
          <a:p>
            <a:pPr>
              <a:defRPr/>
            </a:pPr>
            <a:endParaRPr lang="hu-HU" altLang="en-US" i="1" dirty="0">
              <a:solidFill>
                <a:srgbClr val="990033"/>
              </a:solidFill>
              <a:ea typeface="ＭＳ Ｐゴシック" panose="020B0600070205080204" pitchFamily="34" charset="-128"/>
              <a:cs typeface="Arial" panose="020B0604020202020204" pitchFamily="34" charset="0"/>
            </a:endParaRPr>
          </a:p>
          <a:p>
            <a:pPr>
              <a:defRPr/>
            </a:pPr>
            <a:r>
              <a:rPr lang="en-GB" altLang="en-US" dirty="0">
                <a:solidFill>
                  <a:srgbClr val="990033"/>
                </a:solidFill>
                <a:ea typeface="ＭＳ Ｐゴシック" panose="020B0600070205080204" pitchFamily="34" charset="-128"/>
                <a:cs typeface="Arial" panose="020B0604020202020204" pitchFamily="34" charset="0"/>
              </a:rPr>
              <a:t>H-1125 Budapest, </a:t>
            </a:r>
            <a:r>
              <a:rPr lang="en-GB" altLang="en-US" dirty="0" err="1">
                <a:solidFill>
                  <a:srgbClr val="990033"/>
                </a:solidFill>
                <a:ea typeface="ＭＳ Ｐゴシック" panose="020B0600070205080204" pitchFamily="34" charset="-128"/>
                <a:cs typeface="Arial" panose="020B0604020202020204" pitchFamily="34" charset="0"/>
              </a:rPr>
              <a:t>Szilágyi</a:t>
            </a:r>
            <a:r>
              <a:rPr lang="en-GB" altLang="en-US" dirty="0">
                <a:solidFill>
                  <a:srgbClr val="990033"/>
                </a:solidFill>
                <a:ea typeface="ＭＳ Ｐゴシック" panose="020B0600070205080204" pitchFamily="34" charset="-128"/>
                <a:cs typeface="Arial" panose="020B0604020202020204" pitchFamily="34" charset="0"/>
              </a:rPr>
              <a:t> </a:t>
            </a:r>
            <a:r>
              <a:rPr lang="en-GB" altLang="en-US" dirty="0" err="1">
                <a:solidFill>
                  <a:srgbClr val="990033"/>
                </a:solidFill>
                <a:ea typeface="ＭＳ Ｐゴシック" panose="020B0600070205080204" pitchFamily="34" charset="-128"/>
                <a:cs typeface="Arial" panose="020B0604020202020204" pitchFamily="34" charset="0"/>
              </a:rPr>
              <a:t>Erzsébet</a:t>
            </a:r>
            <a:r>
              <a:rPr lang="en-GB" altLang="en-US" dirty="0">
                <a:solidFill>
                  <a:srgbClr val="990033"/>
                </a:solidFill>
                <a:ea typeface="ＭＳ Ｐゴシック" panose="020B0600070205080204" pitchFamily="34" charset="-128"/>
                <a:cs typeface="Arial" panose="020B0604020202020204" pitchFamily="34" charset="0"/>
              </a:rPr>
              <a:t> </a:t>
            </a:r>
            <a:r>
              <a:rPr lang="en-GB" altLang="en-US" dirty="0" err="1">
                <a:solidFill>
                  <a:srgbClr val="990033"/>
                </a:solidFill>
                <a:ea typeface="ＭＳ Ｐゴシック" panose="020B0600070205080204" pitchFamily="34" charset="-128"/>
                <a:cs typeface="Arial" panose="020B0604020202020204" pitchFamily="34" charset="0"/>
              </a:rPr>
              <a:t>fasor</a:t>
            </a:r>
            <a:r>
              <a:rPr lang="en-GB" altLang="en-US" dirty="0">
                <a:solidFill>
                  <a:srgbClr val="990033"/>
                </a:solidFill>
                <a:ea typeface="ＭＳ Ｐゴシック" panose="020B0600070205080204" pitchFamily="34" charset="-128"/>
                <a:cs typeface="Arial" panose="020B0604020202020204" pitchFamily="34" charset="0"/>
              </a:rPr>
              <a:t> 22/c.</a:t>
            </a:r>
          </a:p>
          <a:p>
            <a:pPr>
              <a:defRPr/>
            </a:pPr>
            <a:r>
              <a:rPr lang="en-GB" altLang="en-US" dirty="0">
                <a:solidFill>
                  <a:srgbClr val="990033"/>
                </a:solidFill>
                <a:ea typeface="ＭＳ Ｐゴシック" panose="020B0600070205080204" pitchFamily="34" charset="-128"/>
                <a:cs typeface="Arial" panose="020B0604020202020204" pitchFamily="34" charset="0"/>
              </a:rPr>
              <a:t>H-1530 Budapest, Pf. 5.</a:t>
            </a:r>
          </a:p>
          <a:p>
            <a:pPr>
              <a:defRPr/>
            </a:pPr>
            <a:endParaRPr lang="en-GB" altLang="en-US" dirty="0">
              <a:solidFill>
                <a:srgbClr val="990033"/>
              </a:solidFill>
              <a:ea typeface="ＭＳ Ｐゴシック" panose="020B0600070205080204" pitchFamily="34" charset="-128"/>
              <a:cs typeface="Arial" panose="020B0604020202020204" pitchFamily="34" charset="0"/>
            </a:endParaRPr>
          </a:p>
          <a:p>
            <a:pPr>
              <a:defRPr/>
            </a:pPr>
            <a:r>
              <a:rPr lang="en-GB" altLang="en-US" dirty="0">
                <a:solidFill>
                  <a:srgbClr val="990033"/>
                </a:solidFill>
                <a:ea typeface="ＭＳ Ｐゴシック" panose="020B0600070205080204" pitchFamily="34" charset="-128"/>
                <a:cs typeface="Arial" panose="020B0604020202020204" pitchFamily="34" charset="0"/>
              </a:rPr>
              <a:t>Tel.: +36 391-14</a:t>
            </a:r>
            <a:r>
              <a:rPr lang="hu-HU" altLang="en-US" dirty="0">
                <a:solidFill>
                  <a:srgbClr val="990033"/>
                </a:solidFill>
                <a:ea typeface="ＭＳ Ｐゴシック" panose="020B0600070205080204" pitchFamily="34" charset="-128"/>
                <a:cs typeface="Arial" panose="020B0604020202020204" pitchFamily="34" charset="0"/>
              </a:rPr>
              <a:t>00</a:t>
            </a:r>
            <a:endParaRPr lang="en-GB" altLang="en-US" dirty="0">
              <a:solidFill>
                <a:srgbClr val="990033"/>
              </a:solidFill>
              <a:ea typeface="ＭＳ Ｐゴシック" panose="020B0600070205080204" pitchFamily="34" charset="-128"/>
              <a:cs typeface="Arial" panose="020B0604020202020204" pitchFamily="34" charset="0"/>
            </a:endParaRPr>
          </a:p>
          <a:p>
            <a:pPr>
              <a:defRPr/>
            </a:pPr>
            <a:r>
              <a:rPr lang="en-GB" altLang="en-US" dirty="0">
                <a:solidFill>
                  <a:srgbClr val="990033"/>
                </a:solidFill>
                <a:ea typeface="ＭＳ Ｐゴシック" panose="020B0600070205080204" pitchFamily="34" charset="-128"/>
                <a:cs typeface="Arial" panose="020B0604020202020204" pitchFamily="34" charset="0"/>
              </a:rPr>
              <a:t>Fax: +36 391-1410</a:t>
            </a:r>
          </a:p>
          <a:p>
            <a:pPr>
              <a:defRPr/>
            </a:pPr>
            <a:endParaRPr lang="en-GB" altLang="en-US" dirty="0">
              <a:solidFill>
                <a:srgbClr val="990033"/>
              </a:solidFill>
              <a:ea typeface="ＭＳ Ｐゴシック" panose="020B0600070205080204" pitchFamily="34" charset="-128"/>
              <a:cs typeface="Arial" panose="020B0604020202020204" pitchFamily="34" charset="0"/>
            </a:endParaRPr>
          </a:p>
          <a:p>
            <a:pPr>
              <a:defRPr/>
            </a:pPr>
            <a:r>
              <a:rPr lang="en-GB" altLang="en-US" dirty="0" smtClean="0">
                <a:solidFill>
                  <a:srgbClr val="990033"/>
                </a:solidFill>
                <a:ea typeface="ＭＳ Ｐゴシック" panose="020B0600070205080204" pitchFamily="34" charset="-128"/>
                <a:cs typeface="Arial" panose="020B0604020202020204" pitchFamily="34" charset="0"/>
              </a:rPr>
              <a:t>ugyfelszolgalat@naih.hu</a:t>
            </a:r>
            <a:endParaRPr lang="en-GB" altLang="en-US" dirty="0">
              <a:solidFill>
                <a:srgbClr val="990033"/>
              </a:solidFill>
              <a:ea typeface="ＭＳ Ｐゴシック" panose="020B0600070205080204" pitchFamily="34" charset="-128"/>
              <a:cs typeface="Arial" panose="020B0604020202020204" pitchFamily="34" charset="0"/>
            </a:endParaRPr>
          </a:p>
          <a:p>
            <a:pPr>
              <a:defRPr/>
            </a:pPr>
            <a:r>
              <a:rPr lang="hu-HU" altLang="en-US" dirty="0" smtClean="0">
                <a:solidFill>
                  <a:srgbClr val="990033"/>
                </a:solidFill>
                <a:ea typeface="ＭＳ Ｐゴシック" panose="020B0600070205080204" pitchFamily="34" charset="-128"/>
                <a:cs typeface="Arial" panose="020B0604020202020204" pitchFamily="34" charset="0"/>
              </a:rPr>
              <a:t>https://</a:t>
            </a:r>
            <a:r>
              <a:rPr lang="en-GB" altLang="en-US" dirty="0" smtClean="0">
                <a:solidFill>
                  <a:srgbClr val="990033"/>
                </a:solidFill>
                <a:ea typeface="ＭＳ Ｐゴシック" panose="020B0600070205080204" pitchFamily="34" charset="-128"/>
                <a:cs typeface="Arial" panose="020B0604020202020204" pitchFamily="34" charset="0"/>
              </a:rPr>
              <a:t>www.naih.hu</a:t>
            </a:r>
            <a:endParaRPr lang="en-GB" altLang="en-US" dirty="0">
              <a:solidFill>
                <a:srgbClr val="990033"/>
              </a:solidFill>
              <a:ea typeface="ＭＳ Ｐゴシック" panose="020B0600070205080204" pitchFamily="34" charset="-128"/>
              <a:cs typeface="Arial" panose="020B0604020202020204" pitchFamily="34" charset="0"/>
            </a:endParaRPr>
          </a:p>
          <a:p>
            <a:pPr>
              <a:defRPr/>
            </a:pPr>
            <a:endParaRPr lang="hu-HU" altLang="en-US" b="1" i="1" dirty="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55039780"/>
      </p:ext>
    </p:extLst>
  </p:cSld>
  <p:clrMapOvr>
    <a:masterClrMapping/>
  </p:clrMapOvr>
  <mc:AlternateContent xmlns:mc="http://schemas.openxmlformats.org/markup-compatibility/2006" xmlns:p14="http://schemas.microsoft.com/office/powerpoint/2010/main">
    <mc:Choice Requires="p14">
      <p:transition spd="slow" p14:dur="2000">
        <p:wheel spokes="1"/>
      </p:transition>
    </mc:Choice>
    <mc:Fallback xmlns="">
      <p:transition spd="slow">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78" name="Rectangle 1"/>
          <p:cNvSpPr>
            <a:spLocks noGrp="1" noChangeArrowheads="1"/>
          </p:cNvSpPr>
          <p:nvPr>
            <p:ph type="title"/>
          </p:nvPr>
        </p:nvSpPr>
        <p:spPr>
          <a:xfrm>
            <a:off x="3002756" y="11241"/>
            <a:ext cx="6837892" cy="1135063"/>
          </a:xfrm>
        </p:spPr>
        <p:txBody>
          <a:bodyPr/>
          <a:lstStyle/>
          <a:p>
            <a:pPr marL="96305" algn="l" eaLnBrk="1" hangingPunct="1">
              <a:spcBef>
                <a:spcPts val="650"/>
              </a:spcBef>
              <a:spcAft>
                <a:spcPts val="650"/>
              </a:spcAft>
              <a:buClrTx/>
              <a:buSzTx/>
            </a:pPr>
            <a:r>
              <a:rPr lang="hu-HU" altLang="hu-HU" sz="3033" dirty="0">
                <a:solidFill>
                  <a:srgbClr val="990033"/>
                </a:solidFill>
                <a:latin typeface="Arial" panose="020B0604020202020204" pitchFamily="34" charset="0"/>
              </a:rPr>
              <a:t>1. A GDPR és az Infotv. kapcsolata</a:t>
            </a:r>
          </a:p>
        </p:txBody>
      </p:sp>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8" name="Tartalom helye 1"/>
          <p:cNvSpPr txBox="1">
            <a:spLocks/>
          </p:cNvSpPr>
          <p:nvPr/>
        </p:nvSpPr>
        <p:spPr>
          <a:xfrm>
            <a:off x="1064568" y="1390215"/>
            <a:ext cx="8447617" cy="5256585"/>
          </a:xfrm>
          <a:prstGeom prst="rect">
            <a:avLst/>
          </a:prstGeom>
        </p:spPr>
        <p:txBody>
          <a:bodyPr>
            <a:normAutofit fontScale="92500" lnSpcReduction="20000"/>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65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GDPR anyagi jogi szabályai a 2018. május 25-étől folytatott adatkezelésekre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irányadóak,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az ez előtti adatkezeléseknek az akkor hatályos </a:t>
            </a:r>
            <a:r>
              <a:rPr lang="hu-HU" dirty="0" err="1">
                <a:solidFill>
                  <a:srgbClr val="990033"/>
                </a:solidFill>
                <a:latin typeface="Arial" panose="020B0604020202020204" pitchFamily="34" charset="0"/>
                <a:ea typeface="Times New Roman" panose="02020603050405020304" pitchFamily="18" charset="0"/>
                <a:cs typeface="Arial" panose="020B0604020202020204" pitchFamily="34" charset="0"/>
              </a:rPr>
              <a:t>Infotv-nek</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 kellett megfelelni.</a:t>
            </a:r>
          </a:p>
          <a:p>
            <a:pPr algn="just" fontAlgn="auto">
              <a:spcAft>
                <a:spcPts val="65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jelenleg hatályos Infotv. új eljárási szabályai a 2018. július 26-ától folytatott adatkezelésekre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irányadóak,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az ez előtt indult eljárásokban főszabály szerint az akkor hatályos Infotv.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eljárási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szabályai alkalmazandóak.</a:t>
            </a:r>
          </a:p>
          <a:p>
            <a:pPr algn="just" fontAlgn="auto">
              <a:spcAft>
                <a:spcPts val="65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személyes adatok bűnüldözési, nemzetbiztonsági, honvédelmi célú kezelésére az Infotv. egésze alkalmazandó, ez határozza meg a jogalapokat és egyéb feltételeket is a GDPR felhatalmazása alapján</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t>
            </a:r>
          </a:p>
          <a:p>
            <a:pPr algn="just" fontAlgn="auto">
              <a:spcAft>
                <a:spcPts val="65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GDPR hatálya alatt lévő adatkezelésekre a GDPR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szabályait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az Infotv. 2. § (2) bekezdésben taxatívan felsorolt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anyagi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és eljárási szabályokkal együtt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kell alkalmazni.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nem automatizált, nyilvántartási rendszert nem képező személyes adatok kezelése nem tartozna a GDPR hatálya alá, de az Infotv.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2. § (4) bekezdése ezekre is kiterjeszti a GDPR hatályát.</a:t>
            </a:r>
          </a:p>
          <a:p>
            <a:pPr algn="just" fontAlgn="auto">
              <a:spcAft>
                <a:spcPts val="65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természetes személy saját vagy családi céljait szolgáló adatkezelése nem tartozik sem a GDPR sem az Infotv. hatálya alá</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t>
            </a:r>
          </a:p>
          <a:p>
            <a:pPr algn="just" fontAlgn="auto">
              <a:spcAft>
                <a:spcPts val="65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GDPR hatálya alá tartozó személyes adat kezeléseknek 2018. május 25. után akkor is meg kell felelniük a GDPR rendelkezéseinek, ha az adatkezelés még 2018. május 25. előtt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kezdődött. [</a:t>
            </a:r>
            <a:r>
              <a:rPr lang="hu-HU" i="1"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lásd </a:t>
            </a:r>
            <a:r>
              <a:rPr lang="hu-HU" i="1" dirty="0">
                <a:solidFill>
                  <a:srgbClr val="990033"/>
                </a:solidFill>
                <a:latin typeface="Arial" panose="020B0604020202020204" pitchFamily="34" charset="0"/>
                <a:ea typeface="Times New Roman" panose="02020603050405020304" pitchFamily="18" charset="0"/>
                <a:cs typeface="Arial" panose="020B0604020202020204" pitchFamily="34" charset="0"/>
              </a:rPr>
              <a:t>GDPR (171) </a:t>
            </a:r>
            <a:r>
              <a:rPr lang="hu-HU" i="1" dirty="0" err="1">
                <a:solidFill>
                  <a:srgbClr val="990033"/>
                </a:solidFill>
                <a:latin typeface="Arial" panose="020B0604020202020204" pitchFamily="34" charset="0"/>
                <a:ea typeface="Times New Roman" panose="02020603050405020304" pitchFamily="18" charset="0"/>
                <a:cs typeface="Arial" panose="020B0604020202020204" pitchFamily="34" charset="0"/>
              </a:rPr>
              <a:t>preambulumbekezdés</a:t>
            </a:r>
            <a:r>
              <a:rPr lang="hu-HU" i="1"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t>
            </a:r>
            <a:endPar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0"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2.</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7" name="Tartalom helye 1"/>
          <p:cNvSpPr txBox="1">
            <a:spLocks/>
          </p:cNvSpPr>
          <p:nvPr/>
        </p:nvSpPr>
        <p:spPr>
          <a:xfrm>
            <a:off x="1064568" y="1327243"/>
            <a:ext cx="8447617" cy="5460711"/>
          </a:xfrm>
          <a:prstGeom prst="rect">
            <a:avLst/>
          </a:prstGeom>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Az Európai Unió eredetileg a GDPR alkalmazásának megkezdésével egyidejűleg kívánta hatályba léptetni 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Rendeletet, amely az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elektronikus hírközléssel kapcsolatos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Irányelvet (2002/58/EK) váltotta volna fel.</a:t>
            </a:r>
          </a:p>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Mivel 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Rendelet még tagállami egyeztetés alatt van, így lesz egy átmeneti időszak, amikor a GDPR már közvetlenül hatályos és alkalmazandó, de az új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Rendelet még nem. 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Irányelv és az arra épülő tagállami szabályozás nem a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GDPR-re</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tekintettel lett elfogadva, emiatt a két rezsim párhuzamos létezése számos gyakorlati nehézséget jelenthet (pl. határesetekben kettős incidens-bejelentési kötelezettség</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t>
            </a:r>
          </a:p>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Rendelet jelenlegi tervezetében nem szerepel külön incidens-bejelentési kötelezettség, a GDPR szerinti adatvédelmi incidens bejelentés marad kizárólagosan, ami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eredetileg lett volna ha időben elfogadják 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Rendeletet.</a:t>
            </a:r>
          </a:p>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Rendelet hatálybalépéséig – jogalkotói jogszabály-módosítás híján – az NMHH felé történő incidens bejelentést szükséges megtenni, ha annak speciális feltételei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fennállnak.</a:t>
            </a:r>
            <a:endPar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8" name="Rectangle 1"/>
          <p:cNvSpPr>
            <a:spLocks noGrp="1" noChangeArrowheads="1"/>
          </p:cNvSpPr>
          <p:nvPr>
            <p:ph type="title"/>
          </p:nvPr>
        </p:nvSpPr>
        <p:spPr>
          <a:xfrm>
            <a:off x="3002756" y="11241"/>
            <a:ext cx="6837892" cy="1135063"/>
          </a:xfrm>
        </p:spPr>
        <p:txBody>
          <a:bodyPr/>
          <a:lstStyle/>
          <a:p>
            <a:pPr marL="96305" algn="just" eaLnBrk="1" hangingPunct="1">
              <a:spcBef>
                <a:spcPts val="650"/>
              </a:spcBef>
              <a:spcAft>
                <a:spcPts val="650"/>
              </a:spcAft>
              <a:buClrTx/>
              <a:buSzTx/>
            </a:pPr>
            <a:r>
              <a:rPr lang="hu-HU" altLang="hu-HU" sz="3033" dirty="0" smtClean="0">
                <a:solidFill>
                  <a:srgbClr val="990033"/>
                </a:solidFill>
                <a:latin typeface="Arial" panose="020B0604020202020204" pitchFamily="34" charset="0"/>
              </a:rPr>
              <a:t>2. </a:t>
            </a:r>
            <a:r>
              <a:rPr lang="hu-HU" altLang="hu-HU" sz="3033" dirty="0">
                <a:solidFill>
                  <a:srgbClr val="990033"/>
                </a:solidFill>
                <a:latin typeface="Arial" panose="020B0604020202020204" pitchFamily="34" charset="0"/>
              </a:rPr>
              <a:t>A GDPR és az </a:t>
            </a:r>
            <a:r>
              <a:rPr lang="hu-HU" altLang="hu-HU" sz="3033" dirty="0" err="1">
                <a:solidFill>
                  <a:srgbClr val="990033"/>
                </a:solidFill>
                <a:latin typeface="Arial" panose="020B0604020202020204" pitchFamily="34" charset="0"/>
              </a:rPr>
              <a:t>ePrivacy</a:t>
            </a:r>
            <a:r>
              <a:rPr lang="hu-HU" altLang="hu-HU" sz="3033" dirty="0">
                <a:solidFill>
                  <a:srgbClr val="990033"/>
                </a:solidFill>
                <a:latin typeface="Arial" panose="020B0604020202020204" pitchFamily="34" charset="0"/>
              </a:rPr>
              <a:t> Irányelv kapcsolata</a:t>
            </a:r>
          </a:p>
        </p:txBody>
      </p:sp>
      <p:sp>
        <p:nvSpPr>
          <p:cNvPr id="9"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3.</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7836062"/>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7" name="Tartalom helye 1"/>
          <p:cNvSpPr txBox="1">
            <a:spLocks/>
          </p:cNvSpPr>
          <p:nvPr/>
        </p:nvSpPr>
        <p:spPr>
          <a:xfrm>
            <a:off x="1136576" y="1522163"/>
            <a:ext cx="8447617" cy="4939995"/>
          </a:xfrm>
          <a:prstGeom prst="rect">
            <a:avLst/>
          </a:prstGeom>
          <a:noFill/>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 GDPR rendeleti szintű uniós jogszabály közvetlen hatállyal, ezért egy tagállami jogszabály sem lehet vele ellentétes. </a:t>
            </a:r>
          </a:p>
          <a:p>
            <a:pPr algn="just" fontAlgn="auto">
              <a:spcAft>
                <a:spcPts val="1300"/>
              </a:spcAft>
              <a:buClr>
                <a:srgbClr val="9B2541"/>
              </a:buClr>
              <a:defRPr/>
            </a:pPr>
            <a:r>
              <a:rPr lang="hu-HU" altLang="hu-HU" sz="1733" dirty="0">
                <a:solidFill>
                  <a:srgbClr val="990033"/>
                </a:solidFill>
                <a:latin typeface="Arial" panose="020B0604020202020204" pitchFamily="34" charset="0"/>
              </a:rPr>
              <a:t>A magyar ágazati szabályok módosítása szükséges minden szakterületen – hírközlés, média, sport, stb. –, hogy összhangba kerüljenek a </a:t>
            </a:r>
            <a:r>
              <a:rPr lang="hu-HU" altLang="hu-HU" sz="1733" dirty="0" err="1">
                <a:solidFill>
                  <a:srgbClr val="990033"/>
                </a:solidFill>
                <a:latin typeface="Arial" panose="020B0604020202020204" pitchFamily="34" charset="0"/>
              </a:rPr>
              <a:t>GDPR-el</a:t>
            </a:r>
            <a:r>
              <a:rPr lang="hu-HU" altLang="hu-HU" sz="1733" dirty="0">
                <a:solidFill>
                  <a:srgbClr val="990033"/>
                </a:solidFill>
                <a:latin typeface="Arial" panose="020B0604020202020204" pitchFamily="34" charset="0"/>
              </a:rPr>
              <a:t>, amely több tucat jogszabályt érint és még folyamatban van</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t>
            </a:r>
          </a:p>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Egyes jogszabályok olyan Európai Unió által elfogadás alatt lévő jogszabályoktól függnek, mint az </a:t>
            </a:r>
            <a:r>
              <a:rPr lang="hu-HU" sz="1733" dirty="0" err="1">
                <a:solidFill>
                  <a:srgbClr val="990033"/>
                </a:solidFill>
                <a:latin typeface="Arial" panose="020B0604020202020204" pitchFamily="34" charset="0"/>
                <a:ea typeface="Times New Roman" panose="02020603050405020304" pitchFamily="18" charset="0"/>
                <a:cs typeface="Arial" panose="020B0604020202020204" pitchFamily="34" charset="0"/>
              </a:rPr>
              <a:t>ePrivacy</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 Rendelet, amelynek késlekedésére tekintettel a magyar szabályozásra is várni kell még.</a:t>
            </a:r>
          </a:p>
          <a:p>
            <a:pPr algn="just" fontAlgn="auto">
              <a:spcAft>
                <a:spcPts val="1300"/>
              </a:spcAft>
              <a:buClr>
                <a:srgbClr val="9B2541"/>
              </a:buClr>
              <a:defRPr/>
            </a:pP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 Hatóság gyakorlata és a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honlapján </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2018. május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25. óta megtalálható tájékoztatása </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alapján a Hatóság a magyar jogszabályokat azok megfelelő módosításáig </a:t>
            </a:r>
            <a:r>
              <a:rPr lang="hu-HU" altLang="hu-HU" sz="1733" dirty="0">
                <a:solidFill>
                  <a:srgbClr val="990033"/>
                </a:solidFill>
                <a:latin typeface="Arial" panose="020B0604020202020204" pitchFamily="34" charset="0"/>
              </a:rPr>
              <a:t>– magasabb szintű jogszabály eltérő rendelkezése hiányában – a </a:t>
            </a:r>
            <a:r>
              <a:rPr lang="hu-HU" altLang="hu-HU" sz="1733" dirty="0" err="1">
                <a:solidFill>
                  <a:srgbClr val="990033"/>
                </a:solidFill>
                <a:latin typeface="Arial" panose="020B0604020202020204" pitchFamily="34" charset="0"/>
              </a:rPr>
              <a:t>GDPR-el</a:t>
            </a:r>
            <a:r>
              <a:rPr lang="hu-HU" altLang="hu-HU" sz="1733" dirty="0">
                <a:solidFill>
                  <a:srgbClr val="990033"/>
                </a:solidFill>
                <a:latin typeface="Arial" panose="020B0604020202020204" pitchFamily="34" charset="0"/>
              </a:rPr>
              <a:t> összhangban alkalmazza és értelmezi, illetve a </a:t>
            </a:r>
            <a:r>
              <a:rPr lang="hu-HU" altLang="hu-HU" sz="1733" dirty="0" err="1">
                <a:solidFill>
                  <a:srgbClr val="990033"/>
                </a:solidFill>
                <a:latin typeface="Arial" panose="020B0604020202020204" pitchFamily="34" charset="0"/>
              </a:rPr>
              <a:t>GDPR-el</a:t>
            </a:r>
            <a:r>
              <a:rPr lang="hu-HU" altLang="hu-HU" sz="1733" dirty="0">
                <a:solidFill>
                  <a:srgbClr val="990033"/>
                </a:solidFill>
                <a:latin typeface="Arial" panose="020B0604020202020204" pitchFamily="34" charset="0"/>
              </a:rPr>
              <a:t> ellentétes szabályokat nem alkalmazza</a:t>
            </a:r>
            <a:r>
              <a:rPr lang="hu-HU" altLang="hu-HU" sz="1733" dirty="0" smtClean="0">
                <a:solidFill>
                  <a:srgbClr val="990033"/>
                </a:solidFill>
                <a:latin typeface="Arial" panose="020B0604020202020204" pitchFamily="34" charset="0"/>
              </a:rPr>
              <a:t>.</a:t>
            </a:r>
            <a:endPar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9" name="Rectangle 1"/>
          <p:cNvSpPr>
            <a:spLocks noGrp="1" noChangeArrowheads="1"/>
          </p:cNvSpPr>
          <p:nvPr>
            <p:ph type="title"/>
          </p:nvPr>
        </p:nvSpPr>
        <p:spPr>
          <a:xfrm>
            <a:off x="3002756" y="11241"/>
            <a:ext cx="6837892" cy="1135063"/>
          </a:xfrm>
        </p:spPr>
        <p:txBody>
          <a:bodyPr/>
          <a:lstStyle/>
          <a:p>
            <a:pPr marL="96305" algn="just" eaLnBrk="1" hangingPunct="1">
              <a:spcBef>
                <a:spcPts val="650"/>
              </a:spcBef>
              <a:spcAft>
                <a:spcPts val="650"/>
              </a:spcAft>
              <a:buClrTx/>
              <a:buSzTx/>
            </a:pPr>
            <a:r>
              <a:rPr lang="hu-HU" altLang="hu-HU" sz="3033" dirty="0" smtClean="0">
                <a:solidFill>
                  <a:srgbClr val="990033"/>
                </a:solidFill>
                <a:latin typeface="Arial" panose="020B0604020202020204" pitchFamily="34" charset="0"/>
              </a:rPr>
              <a:t>3. </a:t>
            </a:r>
            <a:r>
              <a:rPr lang="hu-HU" altLang="hu-HU" sz="3033" dirty="0">
                <a:solidFill>
                  <a:srgbClr val="990033"/>
                </a:solidFill>
                <a:latin typeface="Arial" panose="020B0604020202020204" pitchFamily="34" charset="0"/>
              </a:rPr>
              <a:t>A GDPR és </a:t>
            </a:r>
            <a:r>
              <a:rPr lang="hu-HU" altLang="hu-HU" sz="3033" dirty="0" smtClean="0">
                <a:solidFill>
                  <a:srgbClr val="990033"/>
                </a:solidFill>
                <a:latin typeface="Arial" panose="020B0604020202020204" pitchFamily="34" charset="0"/>
              </a:rPr>
              <a:t>a magyar ágazati jogszabályok kapcsolata</a:t>
            </a:r>
            <a:endParaRPr lang="hu-HU" altLang="hu-HU" sz="3033" dirty="0">
              <a:solidFill>
                <a:srgbClr val="990033"/>
              </a:solidFill>
              <a:latin typeface="Arial" panose="020B0604020202020204" pitchFamily="34" charset="0"/>
            </a:endParaRPr>
          </a:p>
        </p:txBody>
      </p:sp>
      <p:sp>
        <p:nvSpPr>
          <p:cNvPr id="10"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4.</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91026246"/>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7" name="Tartalom helye 1"/>
          <p:cNvSpPr txBox="1">
            <a:spLocks/>
          </p:cNvSpPr>
          <p:nvPr/>
        </p:nvSpPr>
        <p:spPr>
          <a:xfrm>
            <a:off x="1064568" y="1734024"/>
            <a:ext cx="8631631" cy="5112568"/>
          </a:xfrm>
          <a:prstGeom prst="rect">
            <a:avLst/>
          </a:prstGeom>
          <a:noFill/>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1300"/>
              </a:spcAft>
              <a:buClr>
                <a:srgbClr val="9B2541"/>
              </a:buClr>
              <a:defRPr/>
            </a:pP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Nyilvántartások vezetése az adatvédelmi tisztviselőkről és az adatvédelmi incidensekről. (az adatkezelési nyilvántartás megszűnt!)</a:t>
            </a:r>
            <a:endPar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a:p>
            <a:pPr algn="just" fontAlgn="auto">
              <a:spcAft>
                <a:spcPts val="1300"/>
              </a:spcAft>
              <a:buClr>
                <a:srgbClr val="9B2541"/>
              </a:buClr>
              <a:defRPr/>
            </a:pPr>
            <a:r>
              <a:rPr lang="hu-HU" altLang="hu-HU" sz="1733" dirty="0" smtClean="0">
                <a:solidFill>
                  <a:srgbClr val="990033"/>
                </a:solidFill>
                <a:latin typeface="Arial" panose="020B0604020202020204" pitchFamily="34" charset="0"/>
              </a:rPr>
              <a:t>Az érintettek tájékoztatása a jogaikkal kapcsolatban írásbeli konzultáció keretében.</a:t>
            </a:r>
            <a:endParaRPr lang="hu-HU" altLang="hu-HU" sz="1733" dirty="0">
              <a:solidFill>
                <a:srgbClr val="990033"/>
              </a:solidFill>
              <a:latin typeface="Arial" panose="020B0604020202020204" pitchFamily="34" charset="0"/>
            </a:endParaRPr>
          </a:p>
          <a:p>
            <a:pPr algn="just" fontAlgn="auto">
              <a:spcAft>
                <a:spcPts val="1300"/>
              </a:spcAft>
              <a:buClr>
                <a:srgbClr val="9B2541"/>
              </a:buClr>
              <a:defRPr/>
            </a:pP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Az adatkezelők </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részére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állásfoglalásokat tesz közzé egyes témákban a honlapján.</a:t>
            </a:r>
          </a:p>
          <a:p>
            <a:pPr algn="just" fontAlgn="auto">
              <a:spcAft>
                <a:spcPts val="1300"/>
              </a:spcAft>
              <a:buClr>
                <a:srgbClr val="9B2541"/>
              </a:buClr>
              <a:defRPr/>
            </a:pP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Vizsgálati eljárás keretében az Infotv. alapján az érintetti jogok érvényesülésének ellenőrzése, szükség esetén az adatkezelő felszólítása az adatkezelés jogszerűségének helyreállítására.</a:t>
            </a:r>
          </a:p>
          <a:p>
            <a:pPr algn="just" fontAlgn="auto">
              <a:spcAft>
                <a:spcPts val="1300"/>
              </a:spcAft>
              <a:buClr>
                <a:srgbClr val="9B2541"/>
              </a:buClr>
              <a:defRPr/>
            </a:pP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Hatósági eljárás keretében </a:t>
            </a:r>
            <a:r>
              <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rPr>
              <a:t>az Infotv. </a:t>
            </a: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és az általános közigazgatási rendtartásról szóló 2016. évi CL. törvény alapján az adatkezelések ellenőrzése, szükség esetén figyelmeztetés, elmarasztalás, az adatkezelő vagy adatfeldolgozó utasítása, adatkezelés korlátozása, helyesbítés vagy törlés elrendelése, bírság kiszabása.</a:t>
            </a:r>
          </a:p>
          <a:p>
            <a:pPr algn="just" fontAlgn="auto">
              <a:spcAft>
                <a:spcPts val="1300"/>
              </a:spcAft>
              <a:buClr>
                <a:srgbClr val="9B2541"/>
              </a:buClr>
              <a:defRPr/>
            </a:pPr>
            <a:r>
              <a:rPr lang="hu-HU" sz="1733"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Egyéb kapcsolódó feladatok. (magatartási kódexek jóváhagyása, a GDPR 43. cikk szerinti tanúsító szervezetek akkreditálása, tanúsítási szempontok jóváhagyása, kötelező erejű vállalati szabályok jóváhagyása, nemzetközi együttműködés stb.)</a:t>
            </a:r>
            <a:endPar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a:p>
            <a:pPr algn="just" fontAlgn="auto">
              <a:spcAft>
                <a:spcPts val="1300"/>
              </a:spcAft>
              <a:buClr>
                <a:srgbClr val="9B2541"/>
              </a:buClr>
              <a:defRPr/>
            </a:pPr>
            <a:endPar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a:p>
            <a:pPr algn="just" fontAlgn="auto">
              <a:spcAft>
                <a:spcPts val="1300"/>
              </a:spcAft>
              <a:buClr>
                <a:srgbClr val="9B2541"/>
              </a:buClr>
              <a:defRPr/>
            </a:pPr>
            <a:endParaRPr lang="hu-HU" sz="1733"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8" name="Rectangle 2"/>
          <p:cNvSpPr txBox="1">
            <a:spLocks noChangeArrowheads="1"/>
          </p:cNvSpPr>
          <p:nvPr/>
        </p:nvSpPr>
        <p:spPr bwMode="auto">
          <a:xfrm>
            <a:off x="1209016" y="1069589"/>
            <a:ext cx="8447617" cy="54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500" tIns="50700" rIns="97500" bIns="5070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FFFFFF"/>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FFFFFF"/>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FFFFFF"/>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9pPr>
          </a:lstStyle>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kern="0" dirty="0">
              <a:solidFill>
                <a:srgbClr val="990033"/>
              </a:solidFill>
              <a:latin typeface="Arial" panose="020B0604020202020204" pitchFamily="34" charset="0"/>
            </a:endParaRPr>
          </a:p>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r>
              <a:rPr lang="hu-HU" altLang="hu-HU" sz="2400" b="1" dirty="0">
                <a:solidFill>
                  <a:srgbClr val="990033"/>
                </a:solidFill>
                <a:latin typeface="Arial" panose="020B0604020202020204" pitchFamily="34" charset="0"/>
                <a:ea typeface="Times New Roman" panose="02020603050405020304" pitchFamily="18" charset="0"/>
                <a:cs typeface="Arial" panose="020B0604020202020204" pitchFamily="34" charset="0"/>
              </a:rPr>
              <a:t>A Hatóság </a:t>
            </a:r>
            <a:r>
              <a:rPr lang="hu-HU" altLang="hu-HU" sz="2400" b="1"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feladatai</a:t>
            </a:r>
            <a:endParaRPr lang="hu-HU" altLang="hu-HU" sz="2400" b="1"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0"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5.</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1" name="Rectangle 1"/>
          <p:cNvSpPr txBox="1">
            <a:spLocks noChangeArrowheads="1"/>
          </p:cNvSpPr>
          <p:nvPr/>
        </p:nvSpPr>
        <p:spPr bwMode="auto">
          <a:xfrm>
            <a:off x="3002756" y="11241"/>
            <a:ext cx="6837892"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lvl1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mj-lt"/>
                <a:ea typeface="+mj-ea"/>
                <a:cs typeface="+mj-cs"/>
              </a:defRPr>
            </a:lvl1pPr>
            <a:lvl2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2pPr>
            <a:lvl3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3pPr>
            <a:lvl4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4pPr>
            <a:lvl5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5pPr>
            <a:lvl6pPr marL="272406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6pPr>
            <a:lvl7pPr marL="3219351"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7pPr>
            <a:lvl8pPr marL="371463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8pPr>
            <a:lvl9pPr marL="4209920"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9pPr>
          </a:lstStyle>
          <a:p>
            <a:pPr marL="96305" algn="just" eaLnBrk="1" hangingPunct="1">
              <a:spcBef>
                <a:spcPts val="650"/>
              </a:spcBef>
              <a:spcAft>
                <a:spcPts val="650"/>
              </a:spcAft>
              <a:buClrTx/>
              <a:buSzTx/>
            </a:pPr>
            <a:r>
              <a:rPr lang="hu-HU" altLang="hu-HU" sz="3033" kern="0" dirty="0" smtClean="0">
                <a:solidFill>
                  <a:srgbClr val="990033"/>
                </a:solidFill>
                <a:latin typeface="Arial" panose="020B0604020202020204" pitchFamily="34" charset="0"/>
              </a:rPr>
              <a:t>4. </a:t>
            </a:r>
            <a:r>
              <a:rPr lang="hu-HU" altLang="hu-HU" sz="3200" dirty="0">
                <a:solidFill>
                  <a:srgbClr val="990033"/>
                </a:solidFill>
                <a:latin typeface="Arial" panose="020B0604020202020204" pitchFamily="34" charset="0"/>
              </a:rPr>
              <a:t>A </a:t>
            </a:r>
            <a:r>
              <a:rPr lang="hu-HU" altLang="hu-HU" sz="3200" dirty="0" smtClean="0">
                <a:solidFill>
                  <a:srgbClr val="990033"/>
                </a:solidFill>
                <a:latin typeface="Arial" panose="020B0604020202020204" pitchFamily="34" charset="0"/>
              </a:rPr>
              <a:t>Hatóság </a:t>
            </a:r>
            <a:r>
              <a:rPr lang="hu-HU" altLang="hu-HU" sz="3200" dirty="0">
                <a:solidFill>
                  <a:srgbClr val="990033"/>
                </a:solidFill>
                <a:latin typeface="Arial" panose="020B0604020202020204" pitchFamily="34" charset="0"/>
              </a:rPr>
              <a:t>szerepe az adatvédelem </a:t>
            </a:r>
            <a:r>
              <a:rPr lang="hu-HU" altLang="hu-HU" sz="3200" dirty="0" smtClean="0">
                <a:solidFill>
                  <a:srgbClr val="990033"/>
                </a:solidFill>
                <a:latin typeface="Arial" panose="020B0604020202020204" pitchFamily="34" charset="0"/>
              </a:rPr>
              <a:t>rendszerében</a:t>
            </a:r>
            <a:endParaRPr lang="hu-HU" altLang="hu-HU" sz="3200" dirty="0">
              <a:solidFill>
                <a:srgbClr val="990033"/>
              </a:solidFill>
              <a:latin typeface="Arial" panose="020B0604020202020204" pitchFamily="34" charset="0"/>
            </a:endParaRPr>
          </a:p>
        </p:txBody>
      </p:sp>
    </p:spTree>
    <p:extLst>
      <p:ext uri="{BB962C8B-B14F-4D97-AF65-F5344CB8AC3E}">
        <p14:creationId xmlns:p14="http://schemas.microsoft.com/office/powerpoint/2010/main" val="903017448"/>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7" name="Tartalom helye 1"/>
          <p:cNvSpPr txBox="1">
            <a:spLocks/>
          </p:cNvSpPr>
          <p:nvPr/>
        </p:nvSpPr>
        <p:spPr>
          <a:xfrm>
            <a:off x="1187418" y="2004177"/>
            <a:ext cx="8447617" cy="4457982"/>
          </a:xfrm>
          <a:prstGeom prst="rect">
            <a:avLst/>
          </a:prstGeom>
          <a:noFill/>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 nemzetközi együttműködés keretében a GDPR alapján leggyakrabban a GDPR 56. cikke szerinti eljárásban vesz részt a Hatóság, amelynek célja határon átnyúló adatkezelés esetén az eljáró főhatóság és a közreműködő érintett hatóságok azonosítása.</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 GDPR 60. cikke alapján a határon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átnyúló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adatkezeléssel kapcsolatos eljárásokban főszabály szerint az eljáró főhatóság az érintett hatóságoknak megküldi véleményezésre a határozatának tervezetét.</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Ha a különböző tagállamok adatvédelmi hatóságai nem tudnak megállapodni a határozattervezet tartalmában, akkor az Európai Adatvédelmi Testület jogosult a kérdést eldönteni.</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 GDPR általános értelmezésére az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Európai Adatvédelmi Testület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jogosult.</a:t>
            </a:r>
            <a:endPar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9" name="Rectangle 2"/>
          <p:cNvSpPr txBox="1">
            <a:spLocks noChangeArrowheads="1"/>
          </p:cNvSpPr>
          <p:nvPr/>
        </p:nvSpPr>
        <p:spPr bwMode="auto">
          <a:xfrm>
            <a:off x="1209014" y="1194758"/>
            <a:ext cx="8447617" cy="54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500" tIns="50700" rIns="97500" bIns="5070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FFFFFF"/>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FFFFFF"/>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FFFFFF"/>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9pPr>
          </a:lstStyle>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kern="0" dirty="0">
              <a:solidFill>
                <a:srgbClr val="990033"/>
              </a:solidFill>
              <a:latin typeface="Arial" panose="020B0604020202020204" pitchFamily="34" charset="0"/>
            </a:endParaRPr>
          </a:p>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r>
              <a:rPr lang="hu-HU" altLang="hu-HU" sz="2600" b="1"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Nemzetközi együttműködés</a:t>
            </a:r>
            <a:endParaRPr lang="hu-HU" altLang="hu-HU" sz="2600" b="1"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0"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6.</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1" name="Rectangle 1"/>
          <p:cNvSpPr txBox="1">
            <a:spLocks noChangeArrowheads="1"/>
          </p:cNvSpPr>
          <p:nvPr/>
        </p:nvSpPr>
        <p:spPr bwMode="auto">
          <a:xfrm>
            <a:off x="3002756" y="11241"/>
            <a:ext cx="6837892"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lvl1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mj-lt"/>
                <a:ea typeface="+mj-ea"/>
                <a:cs typeface="+mj-cs"/>
              </a:defRPr>
            </a:lvl1pPr>
            <a:lvl2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2pPr>
            <a:lvl3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3pPr>
            <a:lvl4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4pPr>
            <a:lvl5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5pPr>
            <a:lvl6pPr marL="272406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6pPr>
            <a:lvl7pPr marL="3219351"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7pPr>
            <a:lvl8pPr marL="371463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8pPr>
            <a:lvl9pPr marL="4209920"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9pPr>
          </a:lstStyle>
          <a:p>
            <a:pPr marL="96305" algn="just" eaLnBrk="1" hangingPunct="1">
              <a:spcBef>
                <a:spcPts val="650"/>
              </a:spcBef>
              <a:spcAft>
                <a:spcPts val="650"/>
              </a:spcAft>
              <a:buClrTx/>
              <a:buSzTx/>
            </a:pPr>
            <a:r>
              <a:rPr lang="hu-HU" altLang="hu-HU" sz="3033" kern="0" dirty="0" smtClean="0">
                <a:solidFill>
                  <a:srgbClr val="990033"/>
                </a:solidFill>
                <a:latin typeface="Arial" panose="020B0604020202020204" pitchFamily="34" charset="0"/>
              </a:rPr>
              <a:t>4. </a:t>
            </a:r>
            <a:r>
              <a:rPr lang="hu-HU" altLang="hu-HU" sz="3200" dirty="0">
                <a:solidFill>
                  <a:srgbClr val="990033"/>
                </a:solidFill>
                <a:latin typeface="Arial" panose="020B0604020202020204" pitchFamily="34" charset="0"/>
              </a:rPr>
              <a:t>A Hatóság szerepe az adatvédelem </a:t>
            </a:r>
            <a:r>
              <a:rPr lang="hu-HU" altLang="hu-HU" sz="3200" dirty="0" smtClean="0">
                <a:solidFill>
                  <a:srgbClr val="990033"/>
                </a:solidFill>
                <a:latin typeface="Arial" panose="020B0604020202020204" pitchFamily="34" charset="0"/>
              </a:rPr>
              <a:t>rendszerében</a:t>
            </a:r>
            <a:endParaRPr lang="hu-HU" altLang="hu-HU" sz="3200" dirty="0">
              <a:solidFill>
                <a:srgbClr val="990033"/>
              </a:solidFill>
              <a:latin typeface="Arial" panose="020B0604020202020204" pitchFamily="34" charset="0"/>
            </a:endParaRPr>
          </a:p>
        </p:txBody>
      </p:sp>
    </p:spTree>
    <p:extLst>
      <p:ext uri="{BB962C8B-B14F-4D97-AF65-F5344CB8AC3E}">
        <p14:creationId xmlns:p14="http://schemas.microsoft.com/office/powerpoint/2010/main" val="3302977360"/>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7" name="Tartalom helye 1"/>
          <p:cNvSpPr txBox="1">
            <a:spLocks/>
          </p:cNvSpPr>
          <p:nvPr/>
        </p:nvSpPr>
        <p:spPr>
          <a:xfrm>
            <a:off x="1198694" y="1988840"/>
            <a:ext cx="8447617" cy="4995280"/>
          </a:xfrm>
          <a:prstGeom prst="rect">
            <a:avLst/>
          </a:prstGeom>
          <a:noFill/>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130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Hatóság alkalmazza a 29-es cikk alapján létrehozott Munkacsoport iránymutatásait, amelyek többek között a </a:t>
            </a:r>
            <a:r>
              <a:rPr lang="hu-HU" u="sng" dirty="0">
                <a:solidFill>
                  <a:srgbClr val="990033"/>
                </a:solidFill>
                <a:latin typeface="Arial" panose="020B0604020202020204" pitchFamily="34" charset="0"/>
                <a:ea typeface="Times New Roman" panose="02020603050405020304" pitchFamily="18" charset="0"/>
                <a:cs typeface="Arial" panose="020B0604020202020204" pitchFamily="34" charset="0"/>
              </a:rPr>
              <a:t>https://www.naih.hu/29-es-munkacsoport-iranymutatasai.html</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 webcímen érhetőek el, nagyrészt magyarul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is.</a:t>
            </a:r>
          </a:p>
          <a:p>
            <a:pPr algn="just" fontAlgn="auto">
              <a:spcAft>
                <a:spcPts val="130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2018. május 25-ét követően a 29-es cikk alapján létrehozott Munkacsoport feladatát az Európai Adatvédelmi Testület vette át, melynek iránymutatásai és véleményei az alábbi webcímen érhetőek el: </a:t>
            </a:r>
            <a:r>
              <a:rPr lang="hu-HU" u="sng" dirty="0">
                <a:solidFill>
                  <a:srgbClr val="990033"/>
                </a:solidFill>
                <a:latin typeface="Arial" panose="020B0604020202020204" pitchFamily="34" charset="0"/>
                <a:ea typeface="Times New Roman" panose="02020603050405020304" pitchFamily="18" charset="0"/>
                <a:cs typeface="Arial" panose="020B0604020202020204" pitchFamily="34" charset="0"/>
              </a:rPr>
              <a:t>https://edpb.europa.eu/our-work-tools/general-guidance/gdpr-guidelines-recommendations-best-practices_en</a:t>
            </a:r>
          </a:p>
          <a:p>
            <a:pPr algn="just" fontAlgn="auto">
              <a:spcAft>
                <a:spcPts val="130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A Hatóság </a:t>
            </a:r>
            <a:r>
              <a:rPr lang="hu-HU" dirty="0" err="1">
                <a:solidFill>
                  <a:srgbClr val="990033"/>
                </a:solidFill>
                <a:latin typeface="Arial" panose="020B0604020202020204" pitchFamily="34" charset="0"/>
                <a:ea typeface="Times New Roman" panose="02020603050405020304" pitchFamily="18" charset="0"/>
                <a:cs typeface="Arial" panose="020B0604020202020204" pitchFamily="34" charset="0"/>
              </a:rPr>
              <a:t>GDPR-el</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 kapcsolatos állásfoglalásai a </a:t>
            </a:r>
            <a:r>
              <a:rPr lang="hu-HU" u="sng" dirty="0">
                <a:solidFill>
                  <a:srgbClr val="990033"/>
                </a:solidFill>
                <a:latin typeface="Arial" panose="020B0604020202020204" pitchFamily="34" charset="0"/>
                <a:ea typeface="Times New Roman" panose="02020603050405020304" pitchFamily="18" charset="0"/>
                <a:cs typeface="Arial" panose="020B0604020202020204" pitchFamily="34" charset="0"/>
              </a:rPr>
              <a:t>https://www.naih.hu/az-adatvedelmi-reformmal-kapcsolatos-allasfoglalasok.html</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 webcímen érhetőek el</a:t>
            </a:r>
            <a:endPar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0"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7.</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1" name="Rectangle 1"/>
          <p:cNvSpPr txBox="1">
            <a:spLocks noChangeArrowheads="1"/>
          </p:cNvSpPr>
          <p:nvPr/>
        </p:nvSpPr>
        <p:spPr bwMode="auto">
          <a:xfrm>
            <a:off x="3002756" y="11241"/>
            <a:ext cx="6837892"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lvl1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mj-lt"/>
                <a:ea typeface="+mj-ea"/>
                <a:cs typeface="+mj-cs"/>
              </a:defRPr>
            </a:lvl1pPr>
            <a:lvl2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2pPr>
            <a:lvl3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3pPr>
            <a:lvl4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4pPr>
            <a:lvl5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5pPr>
            <a:lvl6pPr marL="272406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6pPr>
            <a:lvl7pPr marL="3219351"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7pPr>
            <a:lvl8pPr marL="371463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8pPr>
            <a:lvl9pPr marL="4209920"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9pPr>
          </a:lstStyle>
          <a:p>
            <a:pPr marL="96305" algn="just" eaLnBrk="1" hangingPunct="1">
              <a:spcBef>
                <a:spcPts val="650"/>
              </a:spcBef>
              <a:spcAft>
                <a:spcPts val="650"/>
              </a:spcAft>
              <a:buClrTx/>
              <a:buSzTx/>
            </a:pPr>
            <a:r>
              <a:rPr lang="hu-HU" altLang="hu-HU" sz="3033" kern="0" dirty="0" smtClean="0">
                <a:solidFill>
                  <a:srgbClr val="990033"/>
                </a:solidFill>
                <a:latin typeface="Arial" panose="020B0604020202020204" pitchFamily="34" charset="0"/>
              </a:rPr>
              <a:t>5. </a:t>
            </a:r>
            <a:r>
              <a:rPr lang="hu-HU" altLang="hu-HU" sz="3200" dirty="0">
                <a:solidFill>
                  <a:srgbClr val="990033"/>
                </a:solidFill>
                <a:latin typeface="Arial" panose="020B0604020202020204" pitchFamily="34" charset="0"/>
              </a:rPr>
              <a:t>A Hatóság </a:t>
            </a:r>
            <a:r>
              <a:rPr lang="hu-HU" altLang="hu-HU" sz="3200" dirty="0" smtClean="0">
                <a:solidFill>
                  <a:srgbClr val="990033"/>
                </a:solidFill>
                <a:latin typeface="Arial" panose="020B0604020202020204" pitchFamily="34" charset="0"/>
              </a:rPr>
              <a:t>állásfoglalásai</a:t>
            </a:r>
            <a:endParaRPr lang="hu-HU" altLang="hu-HU" sz="3200" dirty="0">
              <a:solidFill>
                <a:srgbClr val="990033"/>
              </a:solidFill>
              <a:latin typeface="Arial" panose="020B0604020202020204" pitchFamily="34" charset="0"/>
            </a:endParaRPr>
          </a:p>
        </p:txBody>
      </p:sp>
      <p:sp>
        <p:nvSpPr>
          <p:cNvPr id="6" name="Rectangle 2"/>
          <p:cNvSpPr txBox="1">
            <a:spLocks noChangeArrowheads="1"/>
          </p:cNvSpPr>
          <p:nvPr/>
        </p:nvSpPr>
        <p:spPr bwMode="auto">
          <a:xfrm>
            <a:off x="1209016" y="1132592"/>
            <a:ext cx="8447617" cy="54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500" tIns="50700" rIns="97500" bIns="5070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FFFFFF"/>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FFFFFF"/>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FFFFFF"/>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9pPr>
          </a:lstStyle>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kern="0" dirty="0">
              <a:solidFill>
                <a:srgbClr val="990033"/>
              </a:solidFill>
              <a:latin typeface="Arial" panose="020B0604020202020204" pitchFamily="34" charset="0"/>
            </a:endParaRPr>
          </a:p>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r>
              <a:rPr lang="hu-HU" altLang="hu-HU" sz="2600" b="1" dirty="0">
                <a:solidFill>
                  <a:srgbClr val="990033"/>
                </a:solidFill>
                <a:latin typeface="Arial" panose="020B0604020202020204" pitchFamily="34" charset="0"/>
                <a:ea typeface="Times New Roman" panose="02020603050405020304" pitchFamily="18" charset="0"/>
                <a:cs typeface="Arial" panose="020B0604020202020204" pitchFamily="34" charset="0"/>
              </a:rPr>
              <a:t>A GDPR értelmezését segítő források</a:t>
            </a:r>
          </a:p>
        </p:txBody>
      </p:sp>
    </p:spTree>
    <p:extLst>
      <p:ext uri="{BB962C8B-B14F-4D97-AF65-F5344CB8AC3E}">
        <p14:creationId xmlns:p14="http://schemas.microsoft.com/office/powerpoint/2010/main" val="4065541797"/>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5780" name="Téglalap 1"/>
          <p:cNvSpPr>
            <a:spLocks noChangeArrowheads="1"/>
          </p:cNvSpPr>
          <p:nvPr/>
        </p:nvSpPr>
        <p:spPr bwMode="auto">
          <a:xfrm>
            <a:off x="1363798" y="1244867"/>
            <a:ext cx="8292835" cy="75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defTabSz="449263">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defTabSz="449263">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defTabSz="449263">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lgn="just" eaLnBrk="1" hangingPunct="1">
              <a:spcBef>
                <a:spcPct val="0"/>
              </a:spcBef>
              <a:buClr>
                <a:srgbClr val="990033"/>
              </a:buClr>
            </a:pPr>
            <a:endParaRPr lang="hu-HU" altLang="hu-HU" sz="2167">
              <a:solidFill>
                <a:srgbClr val="990033"/>
              </a:solidFill>
              <a:latin typeface="Arial" panose="020B0604020202020204" pitchFamily="34" charset="0"/>
            </a:endParaRPr>
          </a:p>
          <a:p>
            <a:pPr algn="just" eaLnBrk="1" hangingPunct="1">
              <a:spcBef>
                <a:spcPct val="0"/>
              </a:spcBef>
              <a:buClr>
                <a:srgbClr val="990033"/>
              </a:buClr>
            </a:pPr>
            <a:r>
              <a:rPr lang="hu-HU" altLang="hu-HU" sz="2167">
                <a:solidFill>
                  <a:srgbClr val="990033"/>
                </a:solidFill>
                <a:latin typeface="Arial" panose="020B0604020202020204" pitchFamily="34" charset="0"/>
              </a:rPr>
              <a:t> </a:t>
            </a:r>
            <a:endParaRPr lang="hu-HU" altLang="hu-HU" sz="2167">
              <a:solidFill>
                <a:srgbClr val="990033"/>
              </a:solidFill>
              <a:latin typeface="Calibri" panose="020F0502020204030204" pitchFamily="34" charset="0"/>
              <a:cs typeface="Arial" panose="020B0604020202020204" pitchFamily="34" charset="0"/>
            </a:endParaRPr>
          </a:p>
        </p:txBody>
      </p:sp>
      <p:sp>
        <p:nvSpPr>
          <p:cNvPr id="7" name="Tartalom helye 1"/>
          <p:cNvSpPr txBox="1">
            <a:spLocks/>
          </p:cNvSpPr>
          <p:nvPr/>
        </p:nvSpPr>
        <p:spPr>
          <a:xfrm>
            <a:off x="1198694" y="1846073"/>
            <a:ext cx="8447617" cy="4995280"/>
          </a:xfrm>
          <a:prstGeom prst="rect">
            <a:avLst/>
          </a:prstGeom>
          <a:noFill/>
        </p:spPr>
        <p:txBody>
          <a:bodyPr>
            <a:normAutofit/>
          </a:bodyPr>
          <a:lstStyle>
            <a:lvl1pPr marL="205740" indent="-205740" algn="l" rtl="0" eaLnBrk="1" latinLnBrk="0" hangingPunct="1">
              <a:spcBef>
                <a:spcPct val="20000"/>
              </a:spcBef>
              <a:buClr>
                <a:schemeClr val="accent3">
                  <a:lumMod val="50000"/>
                </a:schemeClr>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lumMod val="50000"/>
                </a:schemeClr>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lumMod val="50000"/>
                </a:schemeClr>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lumMod val="50000"/>
                </a:schemeClr>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lumMod val="75000"/>
                </a:schemeClr>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lumMod val="50000"/>
                </a:schemeClr>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lumMod val="75000"/>
                </a:schemeClr>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714500" indent="0" algn="l" rtl="0" eaLnBrk="1" latinLnBrk="0" hangingPunct="1">
              <a:spcBef>
                <a:spcPct val="20000"/>
              </a:spcBef>
              <a:buClr>
                <a:schemeClr val="tx2"/>
              </a:buClr>
              <a:buFontTx/>
              <a:buNone/>
              <a:defRPr kumimoji="0" sz="1050" kern="1200" baseline="0">
                <a:solidFill>
                  <a:schemeClr val="tx1"/>
                </a:solidFill>
                <a:latin typeface="+mn-lt"/>
                <a:ea typeface="+mn-ea"/>
                <a:cs typeface="+mn-cs"/>
              </a:defRPr>
            </a:lvl9pPr>
          </a:lstStyle>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Hírlevélre </a:t>
            </a: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feliratkozással kapcsolatban előny </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nyújtása</a:t>
            </a:r>
          </a:p>
          <a:p>
            <a:pPr algn="just" fontAlgn="auto">
              <a:spcAft>
                <a:spcPts val="130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T</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ájékoztatás nyelve</a:t>
            </a:r>
          </a:p>
          <a:p>
            <a:pPr algn="just" fontAlgn="auto">
              <a:spcAft>
                <a:spcPts val="1300"/>
              </a:spcAft>
              <a:buClr>
                <a:srgbClr val="9B2541"/>
              </a:buClr>
              <a:defRPr/>
            </a:pPr>
            <a:r>
              <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rPr>
              <a:t>C</a:t>
            </a: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éges kapcsolattartók adatai</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Civil szervezetek adatkezelése</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GDPR hatálya</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Munkahelyi adatkezelés</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Adatvédelmi szabályzat</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Adatbiztonság</a:t>
            </a:r>
          </a:p>
          <a:p>
            <a:pPr algn="just" fontAlgn="auto">
              <a:spcAft>
                <a:spcPts val="1300"/>
              </a:spcAft>
              <a:buClr>
                <a:srgbClr val="9B2541"/>
              </a:buClr>
              <a:defRPr/>
            </a:pPr>
            <a:r>
              <a:rPr lang="hu-HU"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Adatvédelmi tisztviselővel kapcsolatos elvárások</a:t>
            </a:r>
            <a:endParaRPr lang="hu-HU"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0" name="Szövegdoboz 3"/>
          <p:cNvSpPr txBox="1">
            <a:spLocks noChangeArrowheads="1"/>
          </p:cNvSpPr>
          <p:nvPr/>
        </p:nvSpPr>
        <p:spPr bwMode="auto">
          <a:xfrm>
            <a:off x="9386623" y="6462159"/>
            <a:ext cx="519377" cy="32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FFFFFF"/>
                </a:solidFill>
                <a:latin typeface="Cambria" panose="02040503050406030204" pitchFamily="18" charset="0"/>
                <a:ea typeface="Microsoft YaHei" panose="020B0503020204020204" pitchFamily="34" charset="-122"/>
              </a:defRPr>
            </a:lvl1pPr>
            <a:lvl2pPr marL="742950" indent="-285750">
              <a:spcBef>
                <a:spcPts val="700"/>
              </a:spcBef>
              <a:buClr>
                <a:srgbClr val="000000"/>
              </a:buClr>
              <a:buSzPct val="100000"/>
              <a:buFont typeface="Times New Roman" panose="02020603050405020304" pitchFamily="18" charset="0"/>
              <a:defRPr sz="2800">
                <a:solidFill>
                  <a:srgbClr val="FFFFFF"/>
                </a:solidFill>
                <a:latin typeface="Cambria" panose="02040503050406030204" pitchFamily="18" charset="0"/>
                <a:ea typeface="Microsoft YaHei" panose="020B0503020204020204" pitchFamily="34" charset="-122"/>
              </a:defRPr>
            </a:lvl2pPr>
            <a:lvl3pPr marL="1143000" indent="-228600">
              <a:spcBef>
                <a:spcPts val="600"/>
              </a:spcBef>
              <a:buClr>
                <a:srgbClr val="000000"/>
              </a:buClr>
              <a:buSzPct val="100000"/>
              <a:buFont typeface="Times New Roman" panose="02020603050405020304" pitchFamily="18" charset="0"/>
              <a:defRPr sz="2400">
                <a:solidFill>
                  <a:srgbClr val="FFFFFF"/>
                </a:solidFill>
                <a:latin typeface="Cambria" panose="02040503050406030204" pitchFamily="18" charset="0"/>
                <a:ea typeface="Microsoft YaHei" panose="020B0503020204020204" pitchFamily="34" charset="-122"/>
              </a:defRPr>
            </a:lvl3pPr>
            <a:lvl4pPr marL="16002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4pPr>
            <a:lvl5pPr marL="2057400" indent="-228600">
              <a:spcBef>
                <a:spcPts val="500"/>
              </a:spcBef>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5pPr>
            <a:lvl6pPr marL="25146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6pPr>
            <a:lvl7pPr marL="29718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7pPr>
            <a:lvl8pPr marL="34290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8pPr>
            <a:lvl9pPr marL="3886200" indent="-22860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Cambria" panose="02040503050406030204" pitchFamily="18" charset="0"/>
                <a:ea typeface="Microsoft YaHei" panose="020B0503020204020204" pitchFamily="34" charset="-122"/>
              </a:defRPr>
            </a:lvl9pPr>
          </a:lstStyle>
          <a:p>
            <a:pPr>
              <a:spcBef>
                <a:spcPct val="0"/>
              </a:spcBef>
              <a:buClrTx/>
              <a:buSzTx/>
              <a:buFontTx/>
              <a:buNone/>
            </a:pPr>
            <a:r>
              <a:rPr lang="hu-HU" altLang="hu-HU" sz="1517"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8.</a:t>
            </a:r>
            <a:endParaRPr lang="hu-HU" altLang="hu-HU" sz="1517"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
        <p:nvSpPr>
          <p:cNvPr id="11" name="Rectangle 1"/>
          <p:cNvSpPr txBox="1">
            <a:spLocks noChangeArrowheads="1"/>
          </p:cNvSpPr>
          <p:nvPr/>
        </p:nvSpPr>
        <p:spPr bwMode="auto">
          <a:xfrm>
            <a:off x="3002756" y="11241"/>
            <a:ext cx="6837892"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lvl1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mj-lt"/>
                <a:ea typeface="+mj-ea"/>
                <a:cs typeface="+mj-cs"/>
              </a:defRPr>
            </a:lvl1pPr>
            <a:lvl2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2pPr>
            <a:lvl3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3pPr>
            <a:lvl4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4pPr>
            <a:lvl5pPr algn="ctr" defTabSz="486687" rtl="0" eaLnBrk="0" fontAlgn="base" hangingPunct="0">
              <a:spcBef>
                <a:spcPct val="0"/>
              </a:spcBef>
              <a:spcAft>
                <a:spcPct val="0"/>
              </a:spcAft>
              <a:buClr>
                <a:srgbClr val="000000"/>
              </a:buClr>
              <a:buSzPct val="100000"/>
              <a:buFont typeface="Times New Roman" panose="02020603050405020304" pitchFamily="18" charset="0"/>
              <a:defRPr sz="4767" b="1">
                <a:solidFill>
                  <a:srgbClr val="CCECFF"/>
                </a:solidFill>
                <a:latin typeface="Calibri" pitchFamily="34" charset="0"/>
                <a:ea typeface="Microsoft YaHei" pitchFamily="34" charset="-122"/>
              </a:defRPr>
            </a:lvl5pPr>
            <a:lvl6pPr marL="272406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6pPr>
            <a:lvl7pPr marL="3219351"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7pPr>
            <a:lvl8pPr marL="3714636"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8pPr>
            <a:lvl9pPr marL="4209920" indent="-247642" algn="ctr" defTabSz="486687" rtl="0" eaLnBrk="0" fontAlgn="base" hangingPunct="0">
              <a:spcBef>
                <a:spcPct val="0"/>
              </a:spcBef>
              <a:spcAft>
                <a:spcPct val="0"/>
              </a:spcAft>
              <a:buClr>
                <a:srgbClr val="000000"/>
              </a:buClr>
              <a:buSzPct val="100000"/>
              <a:buFont typeface="Times New Roman" pitchFamily="18" charset="0"/>
              <a:defRPr sz="4767" b="1">
                <a:solidFill>
                  <a:srgbClr val="CCECFF"/>
                </a:solidFill>
                <a:latin typeface="Calibri" pitchFamily="34" charset="0"/>
                <a:ea typeface="Microsoft YaHei" pitchFamily="34" charset="-122"/>
              </a:defRPr>
            </a:lvl9pPr>
          </a:lstStyle>
          <a:p>
            <a:pPr marL="96305" algn="just" eaLnBrk="1" hangingPunct="1">
              <a:spcBef>
                <a:spcPts val="650"/>
              </a:spcBef>
              <a:spcAft>
                <a:spcPts val="650"/>
              </a:spcAft>
              <a:buClrTx/>
              <a:buSzTx/>
            </a:pPr>
            <a:r>
              <a:rPr lang="hu-HU" altLang="hu-HU" sz="3033" kern="0" dirty="0" smtClean="0">
                <a:solidFill>
                  <a:srgbClr val="990033"/>
                </a:solidFill>
                <a:latin typeface="Arial" panose="020B0604020202020204" pitchFamily="34" charset="0"/>
              </a:rPr>
              <a:t>5. </a:t>
            </a:r>
            <a:r>
              <a:rPr lang="hu-HU" altLang="hu-HU" sz="3200" dirty="0">
                <a:solidFill>
                  <a:srgbClr val="990033"/>
                </a:solidFill>
                <a:latin typeface="Arial" panose="020B0604020202020204" pitchFamily="34" charset="0"/>
              </a:rPr>
              <a:t>A Hatóság </a:t>
            </a:r>
            <a:r>
              <a:rPr lang="hu-HU" altLang="hu-HU" sz="3200" dirty="0" smtClean="0">
                <a:solidFill>
                  <a:srgbClr val="990033"/>
                </a:solidFill>
                <a:latin typeface="Arial" panose="020B0604020202020204" pitchFamily="34" charset="0"/>
              </a:rPr>
              <a:t>állásfoglalásai</a:t>
            </a:r>
            <a:endParaRPr lang="hu-HU" altLang="hu-HU" sz="3200" dirty="0">
              <a:solidFill>
                <a:srgbClr val="990033"/>
              </a:solidFill>
              <a:latin typeface="Arial" panose="020B0604020202020204" pitchFamily="34" charset="0"/>
            </a:endParaRPr>
          </a:p>
        </p:txBody>
      </p:sp>
      <p:sp>
        <p:nvSpPr>
          <p:cNvPr id="6" name="Rectangle 2"/>
          <p:cNvSpPr txBox="1">
            <a:spLocks noChangeArrowheads="1"/>
          </p:cNvSpPr>
          <p:nvPr/>
        </p:nvSpPr>
        <p:spPr bwMode="auto">
          <a:xfrm>
            <a:off x="1209016" y="1132592"/>
            <a:ext cx="8447617" cy="54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500" tIns="50700" rIns="97500" bIns="5070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FFFFFF"/>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FFFFFF"/>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FFFFFF"/>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FFFFFF"/>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ea typeface="+mn-ea"/>
              </a:defRPr>
            </a:lvl9pPr>
          </a:lstStyle>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endParaRPr lang="hu-HU" altLang="hu-HU" sz="1408" kern="0" dirty="0">
              <a:solidFill>
                <a:srgbClr val="990033"/>
              </a:solidFill>
              <a:latin typeface="Arial" panose="020B0604020202020204" pitchFamily="34" charset="0"/>
            </a:endParaRPr>
          </a:p>
          <a:p>
            <a:pPr marL="369744" indent="-369744" algn="ctr">
              <a:lnSpc>
                <a:spcPct val="80000"/>
              </a:lnSpc>
              <a:spcBef>
                <a:spcPts val="542"/>
              </a:spcBef>
              <a:buClr>
                <a:srgbClr val="FFFFCC"/>
              </a:buClr>
              <a:buSzPct val="60000"/>
              <a:tabLst>
                <a:tab pos="987130" algn="l"/>
                <a:tab pos="1977700" algn="l"/>
                <a:tab pos="2968269" algn="l"/>
                <a:tab pos="3958839" algn="l"/>
                <a:tab pos="4949408" algn="l"/>
                <a:tab pos="5939978" algn="l"/>
                <a:tab pos="6930547" algn="l"/>
                <a:tab pos="7921117" algn="l"/>
                <a:tab pos="8911686" algn="l"/>
                <a:tab pos="9902256" algn="l"/>
                <a:tab pos="10892825" algn="l"/>
              </a:tabLst>
            </a:pPr>
            <a:r>
              <a:rPr lang="hu-HU" altLang="hu-HU" sz="2600" b="1" dirty="0" smtClean="0">
                <a:solidFill>
                  <a:srgbClr val="990033"/>
                </a:solidFill>
                <a:latin typeface="Arial" panose="020B0604020202020204" pitchFamily="34" charset="0"/>
                <a:ea typeface="Times New Roman" panose="02020603050405020304" pitchFamily="18" charset="0"/>
                <a:cs typeface="Arial" panose="020B0604020202020204" pitchFamily="34" charset="0"/>
              </a:rPr>
              <a:t>Példák a hatóság állásfoglalásainak témaköreire</a:t>
            </a:r>
            <a:endParaRPr lang="hu-HU" altLang="hu-HU" sz="2600" b="1" dirty="0">
              <a:solidFill>
                <a:srgbClr val="990033"/>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19886837"/>
      </p:ext>
    </p:extLst>
  </p:cSld>
  <p:clrMapOvr>
    <a:masterClrMapping/>
  </p:clrMapOvr>
  <mc:AlternateContent xmlns:mc="http://schemas.openxmlformats.org/markup-compatibility/2006" xmlns:p14="http://schemas.microsoft.com/office/powerpoint/2010/main">
    <mc:Choice Requires="p14">
      <p:transition spd="slow" p14:dur="2000" advTm="70000">
        <p:wheel spokes="1"/>
      </p:transition>
    </mc:Choice>
    <mc:Fallback xmlns="">
      <p:transition spd="slow" advTm="70000">
        <p:wheel spokes="1"/>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Alapértelmezett terv">
  <a:themeElements>
    <a:clrScheme name="Alapértelmezett terv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lapértelmezett terv">
      <a:majorFont>
        <a:latin typeface="Calibri"/>
        <a:ea typeface="Microsoft YaHei"/>
        <a:cs typeface=""/>
      </a:majorFont>
      <a:minorFont>
        <a:latin typeface="Cambria"/>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Times New Roman" pitchFamily="18" charset="0"/>
            <a:ea typeface="Microsoft YaHei"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Times New Roman" pitchFamily="18" charset="0"/>
            <a:ea typeface="Microsoft YaHei" pitchFamily="34" charset="-122"/>
          </a:defRPr>
        </a:defPPr>
      </a:lstStyle>
    </a:lnDef>
  </a:objectDefaults>
  <a:extraClrSchemeLst>
    <a:extraClrScheme>
      <a:clrScheme name="Alapértelmezett terv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lapértelmezett terv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lapértelmezett terv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lapértelmezett terv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3568</TotalTime>
  <Words>2290</Words>
  <Application>Microsoft Office PowerPoint</Application>
  <PresentationFormat>A4 (210x297 mm)</PresentationFormat>
  <Paragraphs>183</Paragraphs>
  <Slides>20</Slides>
  <Notes>20</Notes>
  <HiddenSlides>0</HiddenSlides>
  <MMClips>0</MMClips>
  <ScaleCrop>false</ScaleCrop>
  <HeadingPairs>
    <vt:vector size="6" baseType="variant">
      <vt:variant>
        <vt:lpstr>Használt betűtípusok</vt:lpstr>
      </vt:variant>
      <vt:variant>
        <vt:i4>9</vt:i4>
      </vt:variant>
      <vt:variant>
        <vt:lpstr>Téma</vt:lpstr>
      </vt:variant>
      <vt:variant>
        <vt:i4>1</vt:i4>
      </vt:variant>
      <vt:variant>
        <vt:lpstr>Diacímek</vt:lpstr>
      </vt:variant>
      <vt:variant>
        <vt:i4>20</vt:i4>
      </vt:variant>
    </vt:vector>
  </HeadingPairs>
  <TitlesOfParts>
    <vt:vector size="30" baseType="lpstr">
      <vt:lpstr>Arial Unicode MS</vt:lpstr>
      <vt:lpstr>Microsoft YaHei</vt:lpstr>
      <vt:lpstr>ＭＳ Ｐゴシック</vt:lpstr>
      <vt:lpstr>Arial</vt:lpstr>
      <vt:lpstr>Calibri</vt:lpstr>
      <vt:lpstr>Cambria</vt:lpstr>
      <vt:lpstr>Times New Roman</vt:lpstr>
      <vt:lpstr>Wingdings</vt:lpstr>
      <vt:lpstr>Wingdings 2</vt:lpstr>
      <vt:lpstr>2_Alapértelmezett terv</vt:lpstr>
      <vt:lpstr>PowerPoint bemutató</vt:lpstr>
      <vt:lpstr> Bevezetés</vt:lpstr>
      <vt:lpstr>1. A GDPR és az Infotv. kapcsolata</vt:lpstr>
      <vt:lpstr>2. A GDPR és az ePrivacy Irányelv kapcsolata</vt:lpstr>
      <vt:lpstr>3. A GDPR és a magyar ágazati jogszabályok kapcsolata</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  </vt:lpstr>
      <vt:lpstr>  </vt:lpstr>
      <vt:lpstr>  </vt:lpstr>
    </vt:vector>
  </TitlesOfParts>
  <Company>NAIH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User</dc:creator>
  <cp:lastModifiedBy>haboklilla</cp:lastModifiedBy>
  <cp:revision>655</cp:revision>
  <cp:lastPrinted>2018-11-06T10:19:38Z</cp:lastPrinted>
  <dcterms:created xsi:type="dcterms:W3CDTF">2013-10-09T08:37:13Z</dcterms:created>
  <dcterms:modified xsi:type="dcterms:W3CDTF">2018-11-20T15:31:19Z</dcterms:modified>
</cp:coreProperties>
</file>