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3"/>
  </p:notesMasterIdLst>
  <p:sldIdLst>
    <p:sldId id="256" r:id="rId2"/>
    <p:sldId id="257" r:id="rId3"/>
    <p:sldId id="273" r:id="rId4"/>
    <p:sldId id="274" r:id="rId5"/>
    <p:sldId id="275" r:id="rId6"/>
    <p:sldId id="277" r:id="rId7"/>
    <p:sldId id="276" r:id="rId8"/>
    <p:sldId id="278" r:id="rId9"/>
    <p:sldId id="279" r:id="rId10"/>
    <p:sldId id="281" r:id="rId11"/>
    <p:sldId id="280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gedűs Tamás" initials="HT" lastIdx="1" clrIdx="0">
    <p:extLst>
      <p:ext uri="{19B8F6BF-5375-455C-9EA6-DF929625EA0E}">
        <p15:presenceInfo xmlns:p15="http://schemas.microsoft.com/office/powerpoint/2012/main" userId="S-1-5-21-2026736830-3480473759-3641525786-32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F2C09"/>
    <a:srgbClr val="A5A5A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074" autoAdjust="0"/>
  </p:normalViewPr>
  <p:slideViewPr>
    <p:cSldViewPr snapToGrid="0">
      <p:cViewPr varScale="1">
        <p:scale>
          <a:sx n="99" d="100"/>
          <a:sy n="99" d="100"/>
        </p:scale>
        <p:origin x="13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32366-2A2C-4C89-9F9E-F1BFD1EB0C85}" type="datetimeFigureOut">
              <a:rPr lang="hu-HU" smtClean="0"/>
              <a:t>2018. 11. 14.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D41DC-A9A5-41E7-AC9B-022F0541D8C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9709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41DC-A9A5-41E7-AC9B-022F0541D8C3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0650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41DC-A9A5-41E7-AC9B-022F0541D8C3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9989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41DC-A9A5-41E7-AC9B-022F0541D8C3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7007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41DC-A9A5-41E7-AC9B-022F0541D8C3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3999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41DC-A9A5-41E7-AC9B-022F0541D8C3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3003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41DC-A9A5-41E7-AC9B-022F0541D8C3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8203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41DC-A9A5-41E7-AC9B-022F0541D8C3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0137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41DC-A9A5-41E7-AC9B-022F0541D8C3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0918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41DC-A9A5-41E7-AC9B-022F0541D8C3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5402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41DC-A9A5-41E7-AC9B-022F0541D8C3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5551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41DC-A9A5-41E7-AC9B-022F0541D8C3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6262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78A0-0D0B-48EB-B32D-A2B115AD1AB6}" type="datetimeFigureOut">
              <a:rPr lang="hu-HU" smtClean="0"/>
              <a:t>2018. 11. 14.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C7DC-0342-4608-AE71-0E757E416D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680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78A0-0D0B-48EB-B32D-A2B115AD1AB6}" type="datetimeFigureOut">
              <a:rPr lang="hu-HU" smtClean="0"/>
              <a:t>2018. 11. 14.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C7DC-0342-4608-AE71-0E757E416D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626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78A0-0D0B-48EB-B32D-A2B115AD1AB6}" type="datetimeFigureOut">
              <a:rPr lang="hu-HU" smtClean="0"/>
              <a:t>2018. 11. 14.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C7DC-0342-4608-AE71-0E757E416D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721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78A0-0D0B-48EB-B32D-A2B115AD1AB6}" type="datetimeFigureOut">
              <a:rPr lang="hu-HU" smtClean="0"/>
              <a:t>2018. 11. 14.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C7DC-0342-4608-AE71-0E757E416D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3858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78A0-0D0B-48EB-B32D-A2B115AD1AB6}" type="datetimeFigureOut">
              <a:rPr lang="hu-HU" smtClean="0"/>
              <a:t>2018. 11. 14.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C7DC-0342-4608-AE71-0E757E416D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7977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78A0-0D0B-48EB-B32D-A2B115AD1AB6}" type="datetimeFigureOut">
              <a:rPr lang="hu-HU" smtClean="0"/>
              <a:t>2018. 11. 14.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C7DC-0342-4608-AE71-0E757E416D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2430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78A0-0D0B-48EB-B32D-A2B115AD1AB6}" type="datetimeFigureOut">
              <a:rPr lang="hu-HU" smtClean="0"/>
              <a:t>2018. 11. 14.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C7DC-0342-4608-AE71-0E757E416D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7830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78A0-0D0B-48EB-B32D-A2B115AD1AB6}" type="datetimeFigureOut">
              <a:rPr lang="hu-HU" smtClean="0"/>
              <a:t>2018. 11. 14.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C7DC-0342-4608-AE71-0E757E416D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4886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78A0-0D0B-48EB-B32D-A2B115AD1AB6}" type="datetimeFigureOut">
              <a:rPr lang="hu-HU" smtClean="0"/>
              <a:t>2018. 11. 14.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C7DC-0342-4608-AE71-0E757E416D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6396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78A0-0D0B-48EB-B32D-A2B115AD1AB6}" type="datetimeFigureOut">
              <a:rPr lang="hu-HU" smtClean="0"/>
              <a:t>2018. 11. 14.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C7DC-0342-4608-AE71-0E757E416D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7668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78A0-0D0B-48EB-B32D-A2B115AD1AB6}" type="datetimeFigureOut">
              <a:rPr lang="hu-HU" smtClean="0"/>
              <a:t>2018. 11. 14.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C7DC-0342-4608-AE71-0E757E416D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7487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B78A0-0D0B-48EB-B32D-A2B115AD1AB6}" type="datetimeFigureOut">
              <a:rPr lang="hu-HU" smtClean="0"/>
              <a:t>2018. 11. 14.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3C7DC-0342-4608-AE71-0E757E416D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7695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11" Type="http://schemas.openxmlformats.org/officeDocument/2006/relationships/image" Target="../media/image47.emf"/><Relationship Id="rId5" Type="http://schemas.openxmlformats.org/officeDocument/2006/relationships/image" Target="../media/image41.emf"/><Relationship Id="rId10" Type="http://schemas.openxmlformats.org/officeDocument/2006/relationships/image" Target="../media/image46.emf"/><Relationship Id="rId4" Type="http://schemas.openxmlformats.org/officeDocument/2006/relationships/image" Target="../media/image40.png"/><Relationship Id="rId9" Type="http://schemas.openxmlformats.org/officeDocument/2006/relationships/image" Target="../media/image4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18.jpe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2.gif"/><Relationship Id="rId17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Relationship Id="rId1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rowd.jpg (2500×1598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5"/>
          <a:stretch/>
        </p:blipFill>
        <p:spPr bwMode="auto">
          <a:xfrm flipH="1">
            <a:off x="0" y="-19051"/>
            <a:ext cx="9144000" cy="687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0" y="5327954"/>
            <a:ext cx="9144000" cy="1569660"/>
          </a:xfrm>
          <a:prstGeom prst="rect">
            <a:avLst/>
          </a:prstGeom>
          <a:solidFill>
            <a:srgbClr val="000000">
              <a:alpha val="54118"/>
            </a:srgbClr>
          </a:solidFill>
        </p:spPr>
        <p:txBody>
          <a:bodyPr wrap="square">
            <a:sp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Arial Black" panose="020B0A04020102020204" pitchFamily="34" charset="0"/>
              </a:rPr>
              <a:t>Az ezer arcú lokáció            </a:t>
            </a:r>
            <a:r>
              <a:rPr lang="hu-HU" sz="1600" dirty="0">
                <a:solidFill>
                  <a:schemeClr val="bg1"/>
                </a:solidFill>
                <a:latin typeface="Arial Black" panose="020B0A04020102020204" pitchFamily="34" charset="0"/>
              </a:rPr>
              <a:t>www.helixconsulting.eu</a:t>
            </a:r>
            <a:r>
              <a:rPr lang="hu-HU" sz="4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1280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59B18C70-B446-48E2-B36A-A838B1965611}"/>
              </a:ext>
            </a:extLst>
          </p:cNvPr>
          <p:cNvSpPr/>
          <p:nvPr/>
        </p:nvSpPr>
        <p:spPr>
          <a:xfrm>
            <a:off x="82720" y="106641"/>
            <a:ext cx="89629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>
                <a:latin typeface="Arial Black" panose="020B0A04020102020204" pitchFamily="34" charset="0"/>
              </a:rPr>
              <a:t>Mire jó? – ha applikációt fejlesztenél….</a:t>
            </a:r>
          </a:p>
        </p:txBody>
      </p:sp>
      <p:cxnSp>
        <p:nvCxnSpPr>
          <p:cNvPr id="117" name="Egyenes összekötő 116">
            <a:extLst>
              <a:ext uri="{FF2B5EF4-FFF2-40B4-BE49-F238E27FC236}">
                <a16:creationId xmlns:a16="http://schemas.microsoft.com/office/drawing/2014/main" id="{BD1126B5-ECEF-42C7-9C7A-8EFD55B594CD}"/>
              </a:ext>
            </a:extLst>
          </p:cNvPr>
          <p:cNvCxnSpPr/>
          <p:nvPr/>
        </p:nvCxnSpPr>
        <p:spPr>
          <a:xfrm flipH="1">
            <a:off x="3093108" y="1312249"/>
            <a:ext cx="0" cy="5744258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18" name="Picture 6" descr="http://www.freeiconspng.com/uploads/ingredients-list-icon--icon-search-engine-10.png">
            <a:extLst>
              <a:ext uri="{FF2B5EF4-FFF2-40B4-BE49-F238E27FC236}">
                <a16:creationId xmlns:a16="http://schemas.microsoft.com/office/drawing/2014/main" id="{6E86896B-F39A-4C3C-9B92-1218C0EA5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936" y="5019119"/>
            <a:ext cx="263556" cy="26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5" descr="http://simpleicon.com/wp-content/uploads/map-8.png">
            <a:extLst>
              <a:ext uri="{FF2B5EF4-FFF2-40B4-BE49-F238E27FC236}">
                <a16:creationId xmlns:a16="http://schemas.microsoft.com/office/drawing/2014/main" id="{D0B225C0-C299-4630-AA83-4872A5416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242" y="5015565"/>
            <a:ext cx="783410" cy="78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0" name="Csoportba foglalás 119">
            <a:extLst>
              <a:ext uri="{FF2B5EF4-FFF2-40B4-BE49-F238E27FC236}">
                <a16:creationId xmlns:a16="http://schemas.microsoft.com/office/drawing/2014/main" id="{0B2CE722-C92E-4710-BEBC-9D1C4604AE44}"/>
              </a:ext>
            </a:extLst>
          </p:cNvPr>
          <p:cNvGrpSpPr/>
          <p:nvPr/>
        </p:nvGrpSpPr>
        <p:grpSpPr>
          <a:xfrm>
            <a:off x="1236120" y="2068566"/>
            <a:ext cx="1666589" cy="1105578"/>
            <a:chOff x="1112121" y="1481425"/>
            <a:chExt cx="1666589" cy="1105578"/>
          </a:xfrm>
        </p:grpSpPr>
        <p:pic>
          <p:nvPicPr>
            <p:cNvPr id="121" name="Picture 56" descr="14.emf">
              <a:extLst>
                <a:ext uri="{FF2B5EF4-FFF2-40B4-BE49-F238E27FC236}">
                  <a16:creationId xmlns:a16="http://schemas.microsoft.com/office/drawing/2014/main" id="{D2220028-A922-4C72-BE5F-2BC128A77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75000"/>
            </a:blip>
            <a:stretch>
              <a:fillRect/>
            </a:stretch>
          </p:blipFill>
          <p:spPr>
            <a:xfrm>
              <a:off x="1112121" y="2137728"/>
              <a:ext cx="510561" cy="448406"/>
            </a:xfrm>
            <a:prstGeom prst="rect">
              <a:avLst/>
            </a:prstGeom>
          </p:spPr>
        </p:pic>
        <p:pic>
          <p:nvPicPr>
            <p:cNvPr id="122" name="Picture 142" descr="64.emf">
              <a:extLst>
                <a:ext uri="{FF2B5EF4-FFF2-40B4-BE49-F238E27FC236}">
                  <a16:creationId xmlns:a16="http://schemas.microsoft.com/office/drawing/2014/main" id="{E391100B-1FA7-4588-9CE6-6D2767119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75000"/>
            </a:blip>
            <a:stretch>
              <a:fillRect/>
            </a:stretch>
          </p:blipFill>
          <p:spPr>
            <a:xfrm>
              <a:off x="2222066" y="2230556"/>
              <a:ext cx="556644" cy="356447"/>
            </a:xfrm>
            <a:prstGeom prst="rect">
              <a:avLst/>
            </a:prstGeom>
          </p:spPr>
        </p:pic>
        <p:pic>
          <p:nvPicPr>
            <p:cNvPr id="123" name="Picture 7" descr="https://maxcdn.icons8.com/Share/icon/Business/shop1600.png">
              <a:extLst>
                <a:ext uri="{FF2B5EF4-FFF2-40B4-BE49-F238E27FC236}">
                  <a16:creationId xmlns:a16="http://schemas.microsoft.com/office/drawing/2014/main" id="{3E02D1A3-1E73-49B6-903A-8B2865C845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5406" y="1481425"/>
              <a:ext cx="584296" cy="58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" name="Körbe nyíl 11">
              <a:extLst>
                <a:ext uri="{FF2B5EF4-FFF2-40B4-BE49-F238E27FC236}">
                  <a16:creationId xmlns:a16="http://schemas.microsoft.com/office/drawing/2014/main" id="{166F92DD-4393-4A89-8C89-160701AEF498}"/>
                </a:ext>
              </a:extLst>
            </p:cNvPr>
            <p:cNvSpPr/>
            <p:nvPr/>
          </p:nvSpPr>
          <p:spPr>
            <a:xfrm>
              <a:off x="1750251" y="2073599"/>
              <a:ext cx="344245" cy="33704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470662"/>
                <a:gd name="adj5" fmla="val 12500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5" name="Csoportba foglalás 124">
            <a:extLst>
              <a:ext uri="{FF2B5EF4-FFF2-40B4-BE49-F238E27FC236}">
                <a16:creationId xmlns:a16="http://schemas.microsoft.com/office/drawing/2014/main" id="{0C1E3CA6-C832-4E0D-A253-60F2D703AD5A}"/>
              </a:ext>
            </a:extLst>
          </p:cNvPr>
          <p:cNvGrpSpPr/>
          <p:nvPr/>
        </p:nvGrpSpPr>
        <p:grpSpPr>
          <a:xfrm>
            <a:off x="2034650" y="3994423"/>
            <a:ext cx="393543" cy="748481"/>
            <a:chOff x="1750251" y="3248890"/>
            <a:chExt cx="393543" cy="748481"/>
          </a:xfrm>
        </p:grpSpPr>
        <p:pic>
          <p:nvPicPr>
            <p:cNvPr id="126" name="Picture 150" descr="72.emf">
              <a:extLst>
                <a:ext uri="{FF2B5EF4-FFF2-40B4-BE49-F238E27FC236}">
                  <a16:creationId xmlns:a16="http://schemas.microsoft.com/office/drawing/2014/main" id="{BB315B79-08B5-458D-AF88-87B22369D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750251" y="3248890"/>
              <a:ext cx="393521" cy="320647"/>
            </a:xfrm>
            <a:prstGeom prst="rect">
              <a:avLst/>
            </a:prstGeom>
          </p:spPr>
        </p:pic>
        <p:pic>
          <p:nvPicPr>
            <p:cNvPr id="127" name="Picture 211" descr="133.emf">
              <a:extLst>
                <a:ext uri="{FF2B5EF4-FFF2-40B4-BE49-F238E27FC236}">
                  <a16:creationId xmlns:a16="http://schemas.microsoft.com/office/drawing/2014/main" id="{863E9EC9-F582-4D4A-920F-D821C0171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750251" y="3608747"/>
              <a:ext cx="393543" cy="388624"/>
            </a:xfrm>
            <a:prstGeom prst="rect">
              <a:avLst/>
            </a:prstGeom>
          </p:spPr>
        </p:pic>
      </p:grpSp>
      <p:sp>
        <p:nvSpPr>
          <p:cNvPr id="128" name="Szövegdoboz 127">
            <a:extLst>
              <a:ext uri="{FF2B5EF4-FFF2-40B4-BE49-F238E27FC236}">
                <a16:creationId xmlns:a16="http://schemas.microsoft.com/office/drawing/2014/main" id="{9A1C0677-2749-433C-889D-E899B10C3DCC}"/>
              </a:ext>
            </a:extLst>
          </p:cNvPr>
          <p:cNvSpPr txBox="1"/>
          <p:nvPr/>
        </p:nvSpPr>
        <p:spPr>
          <a:xfrm>
            <a:off x="226038" y="2138423"/>
            <a:ext cx="12575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cap="all" dirty="0"/>
              <a:t>Az ügyfél éli a mindennapjait</a:t>
            </a:r>
          </a:p>
        </p:txBody>
      </p:sp>
      <p:sp>
        <p:nvSpPr>
          <p:cNvPr id="129" name="Szövegdoboz 128">
            <a:extLst>
              <a:ext uri="{FF2B5EF4-FFF2-40B4-BE49-F238E27FC236}">
                <a16:creationId xmlns:a16="http://schemas.microsoft.com/office/drawing/2014/main" id="{A99EF975-05AE-4F97-9228-AB3A7B0BC2A6}"/>
              </a:ext>
            </a:extLst>
          </p:cNvPr>
          <p:cNvSpPr txBox="1"/>
          <p:nvPr/>
        </p:nvSpPr>
        <p:spPr>
          <a:xfrm>
            <a:off x="219646" y="3866606"/>
            <a:ext cx="13625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cap="all" dirty="0"/>
              <a:t>AZ alkalmazás rögzíti, hogy mikor, merre jár</a:t>
            </a:r>
          </a:p>
        </p:txBody>
      </p:sp>
      <p:sp>
        <p:nvSpPr>
          <p:cNvPr id="130" name="Szövegdoboz 129">
            <a:extLst>
              <a:ext uri="{FF2B5EF4-FFF2-40B4-BE49-F238E27FC236}">
                <a16:creationId xmlns:a16="http://schemas.microsoft.com/office/drawing/2014/main" id="{1AF52077-A560-4B7E-8B67-6FC391EF867B}"/>
              </a:ext>
            </a:extLst>
          </p:cNvPr>
          <p:cNvSpPr txBox="1"/>
          <p:nvPr/>
        </p:nvSpPr>
        <p:spPr>
          <a:xfrm>
            <a:off x="198076" y="4754377"/>
            <a:ext cx="17686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cap="all" dirty="0"/>
              <a:t>Részletes térképeken kielemezzük a lokációs </a:t>
            </a:r>
            <a:r>
              <a:rPr lang="hu-HU" sz="1100" b="1" cap="all" dirty="0" err="1"/>
              <a:t>logokat</a:t>
            </a:r>
            <a:endParaRPr lang="hu-HU" sz="1100" b="1" cap="all" dirty="0"/>
          </a:p>
        </p:txBody>
      </p:sp>
      <p:pic>
        <p:nvPicPr>
          <p:cNvPr id="131" name="Picture 44" descr="1.emf">
            <a:extLst>
              <a:ext uri="{FF2B5EF4-FFF2-40B4-BE49-F238E27FC236}">
                <a16:creationId xmlns:a16="http://schemas.microsoft.com/office/drawing/2014/main" id="{6305AADE-F345-40ED-BEE8-BA363C8CC78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15268" y="2999563"/>
            <a:ext cx="292570" cy="272687"/>
          </a:xfrm>
          <a:prstGeom prst="rect">
            <a:avLst/>
          </a:prstGeom>
        </p:spPr>
      </p:pic>
      <p:sp>
        <p:nvSpPr>
          <p:cNvPr id="132" name="Szövegdoboz 131">
            <a:extLst>
              <a:ext uri="{FF2B5EF4-FFF2-40B4-BE49-F238E27FC236}">
                <a16:creationId xmlns:a16="http://schemas.microsoft.com/office/drawing/2014/main" id="{8AC6CCBC-1A57-4F9A-8BFF-24338D9FD6D4}"/>
              </a:ext>
            </a:extLst>
          </p:cNvPr>
          <p:cNvSpPr txBox="1"/>
          <p:nvPr/>
        </p:nvSpPr>
        <p:spPr>
          <a:xfrm>
            <a:off x="225384" y="5923450"/>
            <a:ext cx="17686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cap="all" dirty="0">
                <a:solidFill>
                  <a:schemeClr val="accent2"/>
                </a:solidFill>
              </a:rPr>
              <a:t>Egyedi ügyfélprofilokat készítünk</a:t>
            </a:r>
          </a:p>
        </p:txBody>
      </p:sp>
      <p:pic>
        <p:nvPicPr>
          <p:cNvPr id="133" name="Picture 46" descr="4.emf">
            <a:extLst>
              <a:ext uri="{FF2B5EF4-FFF2-40B4-BE49-F238E27FC236}">
                <a16:creationId xmlns:a16="http://schemas.microsoft.com/office/drawing/2014/main" id="{5AC70AFE-1DAA-4601-AAA6-134CA0AA9C8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92113" y="6060754"/>
            <a:ext cx="512232" cy="462860"/>
          </a:xfrm>
          <a:prstGeom prst="rect">
            <a:avLst/>
          </a:prstGeom>
        </p:spPr>
      </p:pic>
      <p:pic>
        <p:nvPicPr>
          <p:cNvPr id="134" name="Picture 60" descr="18.emf">
            <a:extLst>
              <a:ext uri="{FF2B5EF4-FFF2-40B4-BE49-F238E27FC236}">
                <a16:creationId xmlns:a16="http://schemas.microsoft.com/office/drawing/2014/main" id="{088454A2-2F80-454A-8370-7EEC46D0C816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33484" y="6108246"/>
            <a:ext cx="410317" cy="331219"/>
          </a:xfrm>
          <a:prstGeom prst="rect">
            <a:avLst/>
          </a:prstGeom>
        </p:spPr>
      </p:pic>
      <p:sp>
        <p:nvSpPr>
          <p:cNvPr id="135" name="Téglalap 134">
            <a:extLst>
              <a:ext uri="{FF2B5EF4-FFF2-40B4-BE49-F238E27FC236}">
                <a16:creationId xmlns:a16="http://schemas.microsoft.com/office/drawing/2014/main" id="{DC82C431-2DD5-4FE2-80F1-6CC4FA461E0D}"/>
              </a:ext>
            </a:extLst>
          </p:cNvPr>
          <p:cNvSpPr/>
          <p:nvPr/>
        </p:nvSpPr>
        <p:spPr>
          <a:xfrm>
            <a:off x="362862" y="1091359"/>
            <a:ext cx="2400646" cy="529712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/>
              <a:t>„</a:t>
            </a:r>
            <a:r>
              <a:rPr lang="hu-HU" b="1" dirty="0" err="1"/>
              <a:t>Geo-fence</a:t>
            </a:r>
            <a:r>
              <a:rPr lang="hu-HU" b="1" dirty="0"/>
              <a:t>” minden pont körül</a:t>
            </a:r>
          </a:p>
        </p:txBody>
      </p:sp>
      <p:sp>
        <p:nvSpPr>
          <p:cNvPr id="136" name="Szövegdoboz 135">
            <a:extLst>
              <a:ext uri="{FF2B5EF4-FFF2-40B4-BE49-F238E27FC236}">
                <a16:creationId xmlns:a16="http://schemas.microsoft.com/office/drawing/2014/main" id="{A65BD499-198D-4B80-A4A7-E3317F051760}"/>
              </a:ext>
            </a:extLst>
          </p:cNvPr>
          <p:cNvSpPr txBox="1"/>
          <p:nvPr/>
        </p:nvSpPr>
        <p:spPr>
          <a:xfrm>
            <a:off x="4435368" y="1575671"/>
            <a:ext cx="394171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1600" dirty="0"/>
              <a:t>Otthon, munkahely, bevásárlás, szabadidő. </a:t>
            </a:r>
          </a:p>
          <a:p>
            <a:pPr marL="457200" indent="-457200">
              <a:buAutoNum type="alphaLcParenR"/>
            </a:pPr>
            <a:r>
              <a:rPr lang="hu-HU" sz="1400" dirty="0"/>
              <a:t>Tartózkodás hossza</a:t>
            </a:r>
          </a:p>
          <a:p>
            <a:pPr marL="457200" indent="-457200">
              <a:buAutoNum type="alphaLcParenR"/>
            </a:pPr>
            <a:r>
              <a:rPr lang="hu-HU" sz="1400" dirty="0"/>
              <a:t>Látogatás ideje és gyakorisága</a:t>
            </a:r>
          </a:p>
          <a:p>
            <a:pPr marL="457200" indent="-457200">
              <a:buAutoNum type="alphaLcParenR"/>
            </a:pPr>
            <a:r>
              <a:rPr lang="hu-HU" sz="1400" dirty="0"/>
              <a:t>Készülékek azonosítója a látogatás idejében</a:t>
            </a:r>
          </a:p>
          <a:p>
            <a:pPr marL="457200" indent="-457200">
              <a:buAutoNum type="alphaLcParenR"/>
            </a:pPr>
            <a:r>
              <a:rPr lang="hu-HU" sz="1400" dirty="0"/>
              <a:t>Lokációpontok szórása (épületen belül)</a:t>
            </a:r>
          </a:p>
        </p:txBody>
      </p:sp>
      <p:sp>
        <p:nvSpPr>
          <p:cNvPr id="137" name="Szövegdoboz 136">
            <a:extLst>
              <a:ext uri="{FF2B5EF4-FFF2-40B4-BE49-F238E27FC236}">
                <a16:creationId xmlns:a16="http://schemas.microsoft.com/office/drawing/2014/main" id="{D2D92E4A-DEA7-4085-A27D-D050394C75A4}"/>
              </a:ext>
            </a:extLst>
          </p:cNvPr>
          <p:cNvSpPr txBox="1"/>
          <p:nvPr/>
        </p:nvSpPr>
        <p:spPr>
          <a:xfrm>
            <a:off x="3263996" y="1198202"/>
            <a:ext cx="7385255" cy="418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Látogatott pontok:</a:t>
            </a:r>
          </a:p>
        </p:txBody>
      </p:sp>
      <p:pic>
        <p:nvPicPr>
          <p:cNvPr id="138" name="Picture 46" descr="4.emf">
            <a:extLst>
              <a:ext uri="{FF2B5EF4-FFF2-40B4-BE49-F238E27FC236}">
                <a16:creationId xmlns:a16="http://schemas.microsoft.com/office/drawing/2014/main" id="{B41F3F6A-6970-4BC9-A98A-091936AA91C7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</a:blip>
          <a:stretch>
            <a:fillRect/>
          </a:stretch>
        </p:blipFill>
        <p:spPr>
          <a:xfrm>
            <a:off x="3594034" y="1851726"/>
            <a:ext cx="512232" cy="462860"/>
          </a:xfrm>
          <a:prstGeom prst="rect">
            <a:avLst/>
          </a:prstGeom>
        </p:spPr>
      </p:pic>
      <p:sp>
        <p:nvSpPr>
          <p:cNvPr id="139" name="Szövegdoboz 138">
            <a:extLst>
              <a:ext uri="{FF2B5EF4-FFF2-40B4-BE49-F238E27FC236}">
                <a16:creationId xmlns:a16="http://schemas.microsoft.com/office/drawing/2014/main" id="{59B54E63-CFC1-4470-AE9A-15350FEAEA58}"/>
              </a:ext>
            </a:extLst>
          </p:cNvPr>
          <p:cNvSpPr txBox="1"/>
          <p:nvPr/>
        </p:nvSpPr>
        <p:spPr>
          <a:xfrm>
            <a:off x="3303325" y="2857565"/>
            <a:ext cx="5378558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hu-HU" sz="1600" dirty="0"/>
              <a:t>Látogatott pontok esetében a tartózkodás hossza és a látogatás gyakorisága a legfontosabb információk.</a:t>
            </a:r>
          </a:p>
        </p:txBody>
      </p:sp>
      <p:cxnSp>
        <p:nvCxnSpPr>
          <p:cNvPr id="140" name="Egyenes összekötő 139">
            <a:extLst>
              <a:ext uri="{FF2B5EF4-FFF2-40B4-BE49-F238E27FC236}">
                <a16:creationId xmlns:a16="http://schemas.microsoft.com/office/drawing/2014/main" id="{D4F9B993-3F84-43A2-B543-1D040B2AAF11}"/>
              </a:ext>
            </a:extLst>
          </p:cNvPr>
          <p:cNvCxnSpPr/>
          <p:nvPr/>
        </p:nvCxnSpPr>
        <p:spPr>
          <a:xfrm flipV="1">
            <a:off x="12688842" y="4320184"/>
            <a:ext cx="91200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2" name="Szövegdoboz 141">
            <a:extLst>
              <a:ext uri="{FF2B5EF4-FFF2-40B4-BE49-F238E27FC236}">
                <a16:creationId xmlns:a16="http://schemas.microsoft.com/office/drawing/2014/main" id="{D0BB6494-296F-48E0-A3A1-2E635908CEB7}"/>
              </a:ext>
            </a:extLst>
          </p:cNvPr>
          <p:cNvSpPr txBox="1"/>
          <p:nvPr/>
        </p:nvSpPr>
        <p:spPr>
          <a:xfrm>
            <a:off x="3275956" y="3971872"/>
            <a:ext cx="7385255" cy="418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Mozgásra vonatkozó információk:</a:t>
            </a:r>
          </a:p>
        </p:txBody>
      </p:sp>
      <p:sp>
        <p:nvSpPr>
          <p:cNvPr id="143" name="Szövegdoboz 142">
            <a:extLst>
              <a:ext uri="{FF2B5EF4-FFF2-40B4-BE49-F238E27FC236}">
                <a16:creationId xmlns:a16="http://schemas.microsoft.com/office/drawing/2014/main" id="{3D40EF68-3680-491B-87F6-CFC17117AA70}"/>
              </a:ext>
            </a:extLst>
          </p:cNvPr>
          <p:cNvSpPr txBox="1"/>
          <p:nvPr/>
        </p:nvSpPr>
        <p:spPr>
          <a:xfrm>
            <a:off x="4453850" y="4300803"/>
            <a:ext cx="50129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arenR"/>
            </a:pPr>
            <a:r>
              <a:rPr lang="hu-HU" sz="1400" dirty="0"/>
              <a:t>Milyen sebességgel mozog a készülék GPS alapján</a:t>
            </a:r>
          </a:p>
          <a:p>
            <a:pPr marL="457200" indent="-457200">
              <a:buAutoNum type="alphaLcParenR"/>
            </a:pPr>
            <a:r>
              <a:rPr lang="hu-HU" sz="1400" dirty="0"/>
              <a:t>Milyen sebességgel mozog a készülék szenzor alapján</a:t>
            </a:r>
          </a:p>
          <a:p>
            <a:pPr marL="457200" indent="-457200">
              <a:buAutoNum type="alphaLcParenR"/>
            </a:pPr>
            <a:r>
              <a:rPr lang="hu-HU" sz="1400" dirty="0"/>
              <a:t>Mekkora az átlagos sebesség és milyen eltérések tapasztalhatóak</a:t>
            </a:r>
          </a:p>
          <a:p>
            <a:pPr marL="457200" indent="-457200">
              <a:buAutoNum type="alphaLcParenR"/>
            </a:pPr>
            <a:r>
              <a:rPr lang="hu-HU" sz="1400" dirty="0"/>
              <a:t>Milyen útvonalon mozog a készülék</a:t>
            </a:r>
          </a:p>
        </p:txBody>
      </p:sp>
      <p:pic>
        <p:nvPicPr>
          <p:cNvPr id="144" name="Picture 6" descr="Vehicle Icon Png Car Sedan image #4257">
            <a:extLst>
              <a:ext uri="{FF2B5EF4-FFF2-40B4-BE49-F238E27FC236}">
                <a16:creationId xmlns:a16="http://schemas.microsoft.com/office/drawing/2014/main" id="{C802F1E6-CA93-406D-B584-150EFE839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603" y="4391789"/>
            <a:ext cx="746806" cy="44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Szövegdoboz 144">
            <a:extLst>
              <a:ext uri="{FF2B5EF4-FFF2-40B4-BE49-F238E27FC236}">
                <a16:creationId xmlns:a16="http://schemas.microsoft.com/office/drawing/2014/main" id="{DEA50B8C-71C6-4DF4-966F-400014B1A1B5}"/>
              </a:ext>
            </a:extLst>
          </p:cNvPr>
          <p:cNvSpPr txBox="1"/>
          <p:nvPr/>
        </p:nvSpPr>
        <p:spPr>
          <a:xfrm>
            <a:off x="3263996" y="5664620"/>
            <a:ext cx="5417880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hu-HU" sz="1600" dirty="0"/>
              <a:t>Mozgás esetében az egyes időszakok/napok közötti eltérések lehetnek a legrelevánsabbak</a:t>
            </a:r>
          </a:p>
        </p:txBody>
      </p:sp>
      <p:sp>
        <p:nvSpPr>
          <p:cNvPr id="146" name="Szövegdoboz 145">
            <a:extLst>
              <a:ext uri="{FF2B5EF4-FFF2-40B4-BE49-F238E27FC236}">
                <a16:creationId xmlns:a16="http://schemas.microsoft.com/office/drawing/2014/main" id="{F19102EF-0C5F-4365-9A08-BD033AAD7891}"/>
              </a:ext>
            </a:extLst>
          </p:cNvPr>
          <p:cNvSpPr txBox="1"/>
          <p:nvPr/>
        </p:nvSpPr>
        <p:spPr>
          <a:xfrm>
            <a:off x="3165676" y="6357599"/>
            <a:ext cx="58111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00" b="1" dirty="0">
                <a:solidFill>
                  <a:schemeClr val="bg1">
                    <a:lumMod val="50000"/>
                  </a:schemeClr>
                </a:solidFill>
              </a:rPr>
              <a:t>Folyamatosan mintázatokat keresünk a mobilok mozgásában. A mintázatok segítenek a szokások megértésében, az eltérések valamilyen különleges eseményre hívhatják fel a figyelmet.</a:t>
            </a:r>
          </a:p>
        </p:txBody>
      </p:sp>
    </p:spTree>
    <p:extLst>
      <p:ext uri="{BB962C8B-B14F-4D97-AF65-F5344CB8AC3E}">
        <p14:creationId xmlns:p14="http://schemas.microsoft.com/office/powerpoint/2010/main" val="1149790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Kép 41">
            <a:extLst>
              <a:ext uri="{FF2B5EF4-FFF2-40B4-BE49-F238E27FC236}">
                <a16:creationId xmlns:a16="http://schemas.microsoft.com/office/drawing/2014/main" id="{E0201692-AA1C-4624-B512-A48D962B45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724"/>
          <a:stretch/>
        </p:blipFill>
        <p:spPr>
          <a:xfrm>
            <a:off x="200212" y="713875"/>
            <a:ext cx="8743576" cy="6123310"/>
          </a:xfrm>
          <a:prstGeom prst="rect">
            <a:avLst/>
          </a:prstGeom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59B18C70-B446-48E2-B36A-A838B1965611}"/>
              </a:ext>
            </a:extLst>
          </p:cNvPr>
          <p:cNvSpPr/>
          <p:nvPr/>
        </p:nvSpPr>
        <p:spPr>
          <a:xfrm>
            <a:off x="82720" y="106641"/>
            <a:ext cx="91382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>
                <a:latin typeface="Arial Black" panose="020B0A04020102020204" pitchFamily="34" charset="0"/>
              </a:rPr>
              <a:t>Mire jó? – ha kampányt optimalizálnál…</a:t>
            </a:r>
          </a:p>
        </p:txBody>
      </p:sp>
      <p:pic>
        <p:nvPicPr>
          <p:cNvPr id="32" name="Kép 31">
            <a:extLst>
              <a:ext uri="{FF2B5EF4-FFF2-40B4-BE49-F238E27FC236}">
                <a16:creationId xmlns:a16="http://schemas.microsoft.com/office/drawing/2014/main" id="{5ED1AB23-A3E0-4AC0-BAE6-6DB5C96D3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00" y="1335519"/>
            <a:ext cx="2278783" cy="2615062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662BAF5E-C6AA-4591-990D-6B4807C51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141" y="4058504"/>
            <a:ext cx="2346737" cy="2666931"/>
          </a:xfrm>
          <a:prstGeom prst="rect">
            <a:avLst/>
          </a:prstGeom>
        </p:spPr>
      </p:pic>
      <p:pic>
        <p:nvPicPr>
          <p:cNvPr id="34" name="Kép 33">
            <a:extLst>
              <a:ext uri="{FF2B5EF4-FFF2-40B4-BE49-F238E27FC236}">
                <a16:creationId xmlns:a16="http://schemas.microsoft.com/office/drawing/2014/main" id="{B4EB1891-AA51-4225-B0E5-BA755397D9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6473" y="3745874"/>
            <a:ext cx="2278783" cy="2802552"/>
          </a:xfrm>
          <a:prstGeom prst="rect">
            <a:avLst/>
          </a:prstGeom>
        </p:spPr>
      </p:pic>
      <p:sp>
        <p:nvSpPr>
          <p:cNvPr id="35" name="Ellipszis 34">
            <a:extLst>
              <a:ext uri="{FF2B5EF4-FFF2-40B4-BE49-F238E27FC236}">
                <a16:creationId xmlns:a16="http://schemas.microsoft.com/office/drawing/2014/main" id="{43D6E116-6000-4CD6-B0C9-8D8FC1B32737}"/>
              </a:ext>
            </a:extLst>
          </p:cNvPr>
          <p:cNvSpPr/>
          <p:nvPr/>
        </p:nvSpPr>
        <p:spPr>
          <a:xfrm>
            <a:off x="3431125" y="3400548"/>
            <a:ext cx="457200" cy="457200"/>
          </a:xfrm>
          <a:prstGeom prst="ellipse">
            <a:avLst/>
          </a:prstGeom>
          <a:solidFill>
            <a:srgbClr val="72C7E7">
              <a:alpha val="10196"/>
            </a:srgb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6" name="Ellipszis 35">
            <a:extLst>
              <a:ext uri="{FF2B5EF4-FFF2-40B4-BE49-F238E27FC236}">
                <a16:creationId xmlns:a16="http://schemas.microsoft.com/office/drawing/2014/main" id="{B93A3B6B-FDAD-453C-A9D2-6E70C5774711}"/>
              </a:ext>
            </a:extLst>
          </p:cNvPr>
          <p:cNvSpPr/>
          <p:nvPr/>
        </p:nvSpPr>
        <p:spPr>
          <a:xfrm>
            <a:off x="3157465" y="3813012"/>
            <a:ext cx="457200" cy="457200"/>
          </a:xfrm>
          <a:prstGeom prst="ellipse">
            <a:avLst/>
          </a:prstGeom>
          <a:solidFill>
            <a:srgbClr val="72C7E7">
              <a:alpha val="10196"/>
            </a:srgb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cxnSp>
        <p:nvCxnSpPr>
          <p:cNvPr id="37" name="Egyenes összekötő 36">
            <a:extLst>
              <a:ext uri="{FF2B5EF4-FFF2-40B4-BE49-F238E27FC236}">
                <a16:creationId xmlns:a16="http://schemas.microsoft.com/office/drawing/2014/main" id="{35386424-9100-4055-9566-8C397CC90C64}"/>
              </a:ext>
            </a:extLst>
          </p:cNvPr>
          <p:cNvCxnSpPr>
            <a:stCxn id="32" idx="3"/>
            <a:endCxn id="35" idx="1"/>
          </p:cNvCxnSpPr>
          <p:nvPr/>
        </p:nvCxnSpPr>
        <p:spPr>
          <a:xfrm>
            <a:off x="2619883" y="2643050"/>
            <a:ext cx="878197" cy="8244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37">
            <a:extLst>
              <a:ext uri="{FF2B5EF4-FFF2-40B4-BE49-F238E27FC236}">
                <a16:creationId xmlns:a16="http://schemas.microsoft.com/office/drawing/2014/main" id="{3FE1590C-072B-4681-AF08-D541F1F3975C}"/>
              </a:ext>
            </a:extLst>
          </p:cNvPr>
          <p:cNvCxnSpPr>
            <a:stCxn id="33" idx="3"/>
            <a:endCxn id="36" idx="3"/>
          </p:cNvCxnSpPr>
          <p:nvPr/>
        </p:nvCxnSpPr>
        <p:spPr>
          <a:xfrm flipV="1">
            <a:off x="2663878" y="4203257"/>
            <a:ext cx="560542" cy="11887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38">
            <a:extLst>
              <a:ext uri="{FF2B5EF4-FFF2-40B4-BE49-F238E27FC236}">
                <a16:creationId xmlns:a16="http://schemas.microsoft.com/office/drawing/2014/main" id="{CA493476-FE0C-48B6-8EE9-937306F468C2}"/>
              </a:ext>
            </a:extLst>
          </p:cNvPr>
          <p:cNvCxnSpPr>
            <a:stCxn id="34" idx="1"/>
            <a:endCxn id="40" idx="5"/>
          </p:cNvCxnSpPr>
          <p:nvPr/>
        </p:nvCxnSpPr>
        <p:spPr>
          <a:xfrm flipH="1" flipV="1">
            <a:off x="5826575" y="4012174"/>
            <a:ext cx="699898" cy="11349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zis 39">
            <a:extLst>
              <a:ext uri="{FF2B5EF4-FFF2-40B4-BE49-F238E27FC236}">
                <a16:creationId xmlns:a16="http://schemas.microsoft.com/office/drawing/2014/main" id="{1719DCAE-6EF8-4475-BA37-010C9899424E}"/>
              </a:ext>
            </a:extLst>
          </p:cNvPr>
          <p:cNvSpPr/>
          <p:nvPr/>
        </p:nvSpPr>
        <p:spPr>
          <a:xfrm>
            <a:off x="5436330" y="3621929"/>
            <a:ext cx="457200" cy="457200"/>
          </a:xfrm>
          <a:prstGeom prst="ellipse">
            <a:avLst/>
          </a:prstGeom>
          <a:solidFill>
            <a:srgbClr val="72C7E7">
              <a:alpha val="10196"/>
            </a:srgb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77298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Csoportba foglalás 20">
            <a:extLst>
              <a:ext uri="{FF2B5EF4-FFF2-40B4-BE49-F238E27FC236}">
                <a16:creationId xmlns:a16="http://schemas.microsoft.com/office/drawing/2014/main" id="{A9FF3905-FEF1-489B-8F61-8A66AA4D219F}"/>
              </a:ext>
            </a:extLst>
          </p:cNvPr>
          <p:cNvGrpSpPr/>
          <p:nvPr/>
        </p:nvGrpSpPr>
        <p:grpSpPr>
          <a:xfrm>
            <a:off x="1482291" y="778762"/>
            <a:ext cx="7661709" cy="3509423"/>
            <a:chOff x="0" y="1332086"/>
            <a:chExt cx="9144000" cy="4540334"/>
          </a:xfrm>
        </p:grpSpPr>
        <p:pic>
          <p:nvPicPr>
            <p:cNvPr id="16" name="Kép 15">
              <a:extLst>
                <a:ext uri="{FF2B5EF4-FFF2-40B4-BE49-F238E27FC236}">
                  <a16:creationId xmlns:a16="http://schemas.microsoft.com/office/drawing/2014/main" id="{C8F4D4CB-5634-4B56-A551-F3D981361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32086"/>
              <a:ext cx="9144000" cy="4540334"/>
            </a:xfrm>
            <a:prstGeom prst="rect">
              <a:avLst/>
            </a:prstGeom>
          </p:spPr>
        </p:pic>
        <p:sp>
          <p:nvSpPr>
            <p:cNvPr id="17" name="Szövegdoboz 16">
              <a:extLst>
                <a:ext uri="{FF2B5EF4-FFF2-40B4-BE49-F238E27FC236}">
                  <a16:creationId xmlns:a16="http://schemas.microsoft.com/office/drawing/2014/main" id="{F5F07EF6-B879-4B4B-9F0C-03D1639B97FD}"/>
                </a:ext>
              </a:extLst>
            </p:cNvPr>
            <p:cNvSpPr txBox="1"/>
            <p:nvPr/>
          </p:nvSpPr>
          <p:spPr>
            <a:xfrm>
              <a:off x="693021" y="4434174"/>
              <a:ext cx="4312118" cy="1075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4800" b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BigData</a:t>
              </a:r>
            </a:p>
          </p:txBody>
        </p:sp>
        <p:sp>
          <p:nvSpPr>
            <p:cNvPr id="28" name="Szövegdoboz 27">
              <a:extLst>
                <a:ext uri="{FF2B5EF4-FFF2-40B4-BE49-F238E27FC236}">
                  <a16:creationId xmlns:a16="http://schemas.microsoft.com/office/drawing/2014/main" id="{796B7AB0-F5AC-4BAF-BC55-2E2A18FBC8DF}"/>
                </a:ext>
              </a:extLst>
            </p:cNvPr>
            <p:cNvSpPr txBox="1"/>
            <p:nvPr/>
          </p:nvSpPr>
          <p:spPr>
            <a:xfrm>
              <a:off x="4503044" y="4769747"/>
              <a:ext cx="4312118" cy="597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>
                  <a:solidFill>
                    <a:schemeClr val="accent2">
                      <a:lumMod val="75000"/>
                    </a:schemeClr>
                  </a:solidFill>
                  <a:latin typeface="Arial Black" panose="020B0A04020102020204" pitchFamily="34" charset="0"/>
                </a:rPr>
                <a:t>Online</a:t>
              </a:r>
            </a:p>
          </p:txBody>
        </p:sp>
        <p:sp>
          <p:nvSpPr>
            <p:cNvPr id="29" name="Szövegdoboz 28">
              <a:extLst>
                <a:ext uri="{FF2B5EF4-FFF2-40B4-BE49-F238E27FC236}">
                  <a16:creationId xmlns:a16="http://schemas.microsoft.com/office/drawing/2014/main" id="{746D194A-C325-4909-97F9-867A41DE8F21}"/>
                </a:ext>
              </a:extLst>
            </p:cNvPr>
            <p:cNvSpPr txBox="1"/>
            <p:nvPr/>
          </p:nvSpPr>
          <p:spPr>
            <a:xfrm>
              <a:off x="2204186" y="1737439"/>
              <a:ext cx="2194560" cy="278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800" b="1">
                  <a:latin typeface="Arial" panose="020B0604020202020204" pitchFamily="34" charset="0"/>
                  <a:cs typeface="Arial" panose="020B0604020202020204" pitchFamily="34" charset="0"/>
                </a:rPr>
                <a:t>Machine- Learning</a:t>
              </a:r>
            </a:p>
          </p:txBody>
        </p:sp>
        <p:sp>
          <p:nvSpPr>
            <p:cNvPr id="30" name="Szövegdoboz 29">
              <a:extLst>
                <a:ext uri="{FF2B5EF4-FFF2-40B4-BE49-F238E27FC236}">
                  <a16:creationId xmlns:a16="http://schemas.microsoft.com/office/drawing/2014/main" id="{597E41EC-DA12-46C0-AC98-8C7F3DB88851}"/>
                </a:ext>
              </a:extLst>
            </p:cNvPr>
            <p:cNvSpPr txBox="1"/>
            <p:nvPr/>
          </p:nvSpPr>
          <p:spPr>
            <a:xfrm>
              <a:off x="1289790" y="4214748"/>
              <a:ext cx="4312118" cy="298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900" b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Hadoop</a:t>
              </a:r>
            </a:p>
          </p:txBody>
        </p:sp>
      </p:grpSp>
      <p:sp>
        <p:nvSpPr>
          <p:cNvPr id="31" name="Téglalap 30">
            <a:extLst>
              <a:ext uri="{FF2B5EF4-FFF2-40B4-BE49-F238E27FC236}">
                <a16:creationId xmlns:a16="http://schemas.microsoft.com/office/drawing/2014/main" id="{A105FBF8-5A1F-4A7F-86DE-310536057FAC}"/>
              </a:ext>
            </a:extLst>
          </p:cNvPr>
          <p:cNvSpPr/>
          <p:nvPr/>
        </p:nvSpPr>
        <p:spPr>
          <a:xfrm>
            <a:off x="82720" y="106641"/>
            <a:ext cx="48333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dirty="0">
                <a:latin typeface="Arial Black" panose="020B0A04020102020204" pitchFamily="34" charset="0"/>
              </a:rPr>
              <a:t>Mikről nem lesz szó?</a:t>
            </a:r>
          </a:p>
        </p:txBody>
      </p:sp>
      <p:sp>
        <p:nvSpPr>
          <p:cNvPr id="33" name="Téglalap 32">
            <a:extLst>
              <a:ext uri="{FF2B5EF4-FFF2-40B4-BE49-F238E27FC236}">
                <a16:creationId xmlns:a16="http://schemas.microsoft.com/office/drawing/2014/main" id="{BAD7CC99-EA87-4BC9-8466-74A7CE2A2DBF}"/>
              </a:ext>
            </a:extLst>
          </p:cNvPr>
          <p:cNvSpPr/>
          <p:nvPr/>
        </p:nvSpPr>
        <p:spPr>
          <a:xfrm>
            <a:off x="82720" y="4801663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>
                <a:latin typeface="Arial Black" panose="020B0A04020102020204" pitchFamily="34" charset="0"/>
              </a:rPr>
              <a:t>Helyette:</a:t>
            </a:r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746FBA9A-789A-400A-9EDB-72685188A7B2}"/>
              </a:ext>
            </a:extLst>
          </p:cNvPr>
          <p:cNvSpPr txBox="1"/>
          <p:nvPr/>
        </p:nvSpPr>
        <p:spPr>
          <a:xfrm>
            <a:off x="5440966" y="6387507"/>
            <a:ext cx="4312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Latitude</a:t>
            </a: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B11132C0-303E-4428-8294-D75FAA8F678D}"/>
              </a:ext>
            </a:extLst>
          </p:cNvPr>
          <p:cNvSpPr/>
          <p:nvPr/>
        </p:nvSpPr>
        <p:spPr>
          <a:xfrm>
            <a:off x="6900557" y="6524021"/>
            <a:ext cx="10198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Prop-tech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églalap 36">
            <a:extLst>
              <a:ext uri="{FF2B5EF4-FFF2-40B4-BE49-F238E27FC236}">
                <a16:creationId xmlns:a16="http://schemas.microsoft.com/office/drawing/2014/main" id="{A445121C-980B-401F-B5E1-318D83106E28}"/>
              </a:ext>
            </a:extLst>
          </p:cNvPr>
          <p:cNvSpPr/>
          <p:nvPr/>
        </p:nvSpPr>
        <p:spPr>
          <a:xfrm>
            <a:off x="5953031" y="4675104"/>
            <a:ext cx="24416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Maps</a:t>
            </a:r>
          </a:p>
        </p:txBody>
      </p:sp>
      <p:sp>
        <p:nvSpPr>
          <p:cNvPr id="38" name="Téglalap 37">
            <a:extLst>
              <a:ext uri="{FF2B5EF4-FFF2-40B4-BE49-F238E27FC236}">
                <a16:creationId xmlns:a16="http://schemas.microsoft.com/office/drawing/2014/main" id="{66E79A65-FFAB-4F12-A0B6-0388511C9F37}"/>
              </a:ext>
            </a:extLst>
          </p:cNvPr>
          <p:cNvSpPr/>
          <p:nvPr/>
        </p:nvSpPr>
        <p:spPr>
          <a:xfrm>
            <a:off x="6013627" y="5808224"/>
            <a:ext cx="14318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Places</a:t>
            </a:r>
          </a:p>
        </p:txBody>
      </p:sp>
      <p:sp>
        <p:nvSpPr>
          <p:cNvPr id="39" name="Téglalap 38">
            <a:extLst>
              <a:ext uri="{FF2B5EF4-FFF2-40B4-BE49-F238E27FC236}">
                <a16:creationId xmlns:a16="http://schemas.microsoft.com/office/drawing/2014/main" id="{65BC4FCF-BED0-4AAC-8F40-D766B9F3CE8F}"/>
              </a:ext>
            </a:extLst>
          </p:cNvPr>
          <p:cNvSpPr/>
          <p:nvPr/>
        </p:nvSpPr>
        <p:spPr>
          <a:xfrm>
            <a:off x="7246032" y="5111416"/>
            <a:ext cx="14766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Cím pontosság</a:t>
            </a:r>
          </a:p>
        </p:txBody>
      </p:sp>
      <p:sp>
        <p:nvSpPr>
          <p:cNvPr id="40" name="Téglalap 39">
            <a:extLst>
              <a:ext uri="{FF2B5EF4-FFF2-40B4-BE49-F238E27FC236}">
                <a16:creationId xmlns:a16="http://schemas.microsoft.com/office/drawing/2014/main" id="{BFC232DD-FC89-4CBA-8AC5-C50690EBBDA6}"/>
              </a:ext>
            </a:extLst>
          </p:cNvPr>
          <p:cNvSpPr/>
          <p:nvPr/>
        </p:nvSpPr>
        <p:spPr>
          <a:xfrm>
            <a:off x="5962038" y="5348329"/>
            <a:ext cx="23823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Irányítószám</a:t>
            </a:r>
          </a:p>
        </p:txBody>
      </p:sp>
      <p:sp>
        <p:nvSpPr>
          <p:cNvPr id="41" name="Téglalap 40">
            <a:extLst>
              <a:ext uri="{FF2B5EF4-FFF2-40B4-BE49-F238E27FC236}">
                <a16:creationId xmlns:a16="http://schemas.microsoft.com/office/drawing/2014/main" id="{2FDCC075-E1E7-41AA-813C-0E016C4E5738}"/>
              </a:ext>
            </a:extLst>
          </p:cNvPr>
          <p:cNvSpPr/>
          <p:nvPr/>
        </p:nvSpPr>
        <p:spPr>
          <a:xfrm>
            <a:off x="5549762" y="6012033"/>
            <a:ext cx="11151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Település</a:t>
            </a:r>
          </a:p>
        </p:txBody>
      </p:sp>
      <p:sp>
        <p:nvSpPr>
          <p:cNvPr id="42" name="Téglalap 41">
            <a:extLst>
              <a:ext uri="{FF2B5EF4-FFF2-40B4-BE49-F238E27FC236}">
                <a16:creationId xmlns:a16="http://schemas.microsoft.com/office/drawing/2014/main" id="{43A04546-9374-48E5-96DE-A2E901F85B6B}"/>
              </a:ext>
            </a:extLst>
          </p:cNvPr>
          <p:cNvSpPr/>
          <p:nvPr/>
        </p:nvSpPr>
        <p:spPr>
          <a:xfrm rot="5400000">
            <a:off x="8185697" y="5494235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API</a:t>
            </a:r>
          </a:p>
        </p:txBody>
      </p:sp>
      <p:sp>
        <p:nvSpPr>
          <p:cNvPr id="43" name="Téglalap 42">
            <a:extLst>
              <a:ext uri="{FF2B5EF4-FFF2-40B4-BE49-F238E27FC236}">
                <a16:creationId xmlns:a16="http://schemas.microsoft.com/office/drawing/2014/main" id="{8C18CB41-1834-4115-A9CF-9D073F45F417}"/>
              </a:ext>
            </a:extLst>
          </p:cNvPr>
          <p:cNvSpPr/>
          <p:nvPr/>
        </p:nvSpPr>
        <p:spPr>
          <a:xfrm>
            <a:off x="7243012" y="5871549"/>
            <a:ext cx="14766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400" b="1">
                <a:solidFill>
                  <a:srgbClr val="5F2C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OSM</a:t>
            </a:r>
          </a:p>
        </p:txBody>
      </p:sp>
      <p:sp>
        <p:nvSpPr>
          <p:cNvPr id="45" name="Téglalap 44">
            <a:extLst>
              <a:ext uri="{FF2B5EF4-FFF2-40B4-BE49-F238E27FC236}">
                <a16:creationId xmlns:a16="http://schemas.microsoft.com/office/drawing/2014/main" id="{8ECF1D75-0ECA-401E-B861-94BB89AF7CAE}"/>
              </a:ext>
            </a:extLst>
          </p:cNvPr>
          <p:cNvSpPr/>
          <p:nvPr/>
        </p:nvSpPr>
        <p:spPr>
          <a:xfrm rot="16200000">
            <a:off x="5110656" y="5157097"/>
            <a:ext cx="12827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Épület</a:t>
            </a:r>
          </a:p>
        </p:txBody>
      </p:sp>
      <p:sp>
        <p:nvSpPr>
          <p:cNvPr id="46" name="Téglalap 45">
            <a:extLst>
              <a:ext uri="{FF2B5EF4-FFF2-40B4-BE49-F238E27FC236}">
                <a16:creationId xmlns:a16="http://schemas.microsoft.com/office/drawing/2014/main" id="{C1C70955-CDFB-4129-BEDC-91A5FE61EBEA}"/>
              </a:ext>
            </a:extLst>
          </p:cNvPr>
          <p:cNvSpPr/>
          <p:nvPr/>
        </p:nvSpPr>
        <p:spPr>
          <a:xfrm>
            <a:off x="5987526" y="5054344"/>
            <a:ext cx="11304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Humán mozgás</a:t>
            </a:r>
          </a:p>
        </p:txBody>
      </p:sp>
      <p:cxnSp>
        <p:nvCxnSpPr>
          <p:cNvPr id="27" name="Egyenes összekötő 26">
            <a:extLst>
              <a:ext uri="{FF2B5EF4-FFF2-40B4-BE49-F238E27FC236}">
                <a16:creationId xmlns:a16="http://schemas.microsoft.com/office/drawing/2014/main" id="{161A02FB-5D4A-4176-82FA-93DEEBB1632A}"/>
              </a:ext>
            </a:extLst>
          </p:cNvPr>
          <p:cNvCxnSpPr>
            <a:cxnSpLocks/>
          </p:cNvCxnSpPr>
          <p:nvPr/>
        </p:nvCxnSpPr>
        <p:spPr>
          <a:xfrm>
            <a:off x="259882" y="4543126"/>
            <a:ext cx="8608587" cy="0"/>
          </a:xfrm>
          <a:prstGeom prst="line">
            <a:avLst/>
          </a:prstGeom>
          <a:ln w="28575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églalap 49">
            <a:extLst>
              <a:ext uri="{FF2B5EF4-FFF2-40B4-BE49-F238E27FC236}">
                <a16:creationId xmlns:a16="http://schemas.microsoft.com/office/drawing/2014/main" id="{E67A84FC-5DF1-44A9-A358-628E7C347400}"/>
              </a:ext>
            </a:extLst>
          </p:cNvPr>
          <p:cNvSpPr/>
          <p:nvPr/>
        </p:nvSpPr>
        <p:spPr>
          <a:xfrm>
            <a:off x="6440336" y="5191817"/>
            <a:ext cx="9701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Szenzor</a:t>
            </a:r>
          </a:p>
        </p:txBody>
      </p:sp>
      <p:sp>
        <p:nvSpPr>
          <p:cNvPr id="51" name="Téglalap 50">
            <a:extLst>
              <a:ext uri="{FF2B5EF4-FFF2-40B4-BE49-F238E27FC236}">
                <a16:creationId xmlns:a16="http://schemas.microsoft.com/office/drawing/2014/main" id="{7AF1FD58-829B-459B-A4F4-56283935409D}"/>
              </a:ext>
            </a:extLst>
          </p:cNvPr>
          <p:cNvSpPr/>
          <p:nvPr/>
        </p:nvSpPr>
        <p:spPr>
          <a:xfrm>
            <a:off x="6735174" y="6028775"/>
            <a:ext cx="6415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Műhold</a:t>
            </a:r>
          </a:p>
        </p:txBody>
      </p:sp>
      <p:sp>
        <p:nvSpPr>
          <p:cNvPr id="52" name="Téglalap 51">
            <a:extLst>
              <a:ext uri="{FF2B5EF4-FFF2-40B4-BE49-F238E27FC236}">
                <a16:creationId xmlns:a16="http://schemas.microsoft.com/office/drawing/2014/main" id="{D15A27BC-3340-421A-9681-17E62DC9D8D1}"/>
              </a:ext>
            </a:extLst>
          </p:cNvPr>
          <p:cNvSpPr/>
          <p:nvPr/>
        </p:nvSpPr>
        <p:spPr>
          <a:xfrm rot="5400000">
            <a:off x="8240546" y="4811683"/>
            <a:ext cx="45397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GPS</a:t>
            </a:r>
          </a:p>
        </p:txBody>
      </p:sp>
      <p:sp>
        <p:nvSpPr>
          <p:cNvPr id="25" name="Téglalap 24">
            <a:extLst>
              <a:ext uri="{FF2B5EF4-FFF2-40B4-BE49-F238E27FC236}">
                <a16:creationId xmlns:a16="http://schemas.microsoft.com/office/drawing/2014/main" id="{CB7C42D4-5D59-4AA3-932D-A17675566821}"/>
              </a:ext>
            </a:extLst>
          </p:cNvPr>
          <p:cNvSpPr/>
          <p:nvPr/>
        </p:nvSpPr>
        <p:spPr>
          <a:xfrm rot="16200000">
            <a:off x="4384572" y="5534340"/>
            <a:ext cx="19223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Longitude</a:t>
            </a: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641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s.fixquotes.com/files/author/arthur-c-nielsen_5Q76h.jpg">
            <a:extLst>
              <a:ext uri="{FF2B5EF4-FFF2-40B4-BE49-F238E27FC236}">
                <a16:creationId xmlns:a16="http://schemas.microsoft.com/office/drawing/2014/main" id="{FCB94E00-26DC-4EB8-906C-0EC96C394D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5" r="17199"/>
          <a:stretch/>
        </p:blipFill>
        <p:spPr bwMode="auto">
          <a:xfrm>
            <a:off x="3481223" y="1858503"/>
            <a:ext cx="2205715" cy="295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mperor Francis Joseph.jpg">
            <a:extLst>
              <a:ext uri="{FF2B5EF4-FFF2-40B4-BE49-F238E27FC236}">
                <a16:creationId xmlns:a16="http://schemas.microsoft.com/office/drawing/2014/main" id="{A064E881-06FC-4FC9-973A-17196064D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1" t="9342" r="26510" b="33731"/>
          <a:stretch/>
        </p:blipFill>
        <p:spPr bwMode="auto">
          <a:xfrm>
            <a:off x="592924" y="1847672"/>
            <a:ext cx="2100807" cy="298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galileo galilei">
            <a:extLst>
              <a:ext uri="{FF2B5EF4-FFF2-40B4-BE49-F238E27FC236}">
                <a16:creationId xmlns:a16="http://schemas.microsoft.com/office/drawing/2014/main" id="{D2919DA1-4B6F-46CB-A1C7-692A1CBEE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2" t="5818" r="13047" b="5432"/>
          <a:stretch/>
        </p:blipFill>
        <p:spPr bwMode="auto">
          <a:xfrm>
            <a:off x="6375762" y="1882846"/>
            <a:ext cx="2421729" cy="302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9C226D09-46DA-459E-A6B1-F32C63F53BBA}"/>
              </a:ext>
            </a:extLst>
          </p:cNvPr>
          <p:cNvSpPr/>
          <p:nvPr/>
        </p:nvSpPr>
        <p:spPr>
          <a:xfrm>
            <a:off x="339561" y="4938817"/>
            <a:ext cx="23541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indent="-400050" algn="ctr">
              <a:buAutoNum type="romanUcPeriod"/>
            </a:pPr>
            <a:r>
              <a:rPr lang="hu-HU" dirty="0">
                <a:solidFill>
                  <a:srgbClr val="000000"/>
                </a:solidFill>
                <a:latin typeface="Arial Black" panose="020B0A04020102020204" pitchFamily="34" charset="0"/>
              </a:rPr>
              <a:t>Ferenc József</a:t>
            </a:r>
          </a:p>
          <a:p>
            <a:pPr algn="ctr"/>
            <a:r>
              <a:rPr lang="hu-HU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1850</a:t>
            </a:r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id="{6535BF2A-92E2-4ACB-9405-AF408F214BF1}"/>
              </a:ext>
            </a:extLst>
          </p:cNvPr>
          <p:cNvSpPr/>
          <p:nvPr/>
        </p:nvSpPr>
        <p:spPr>
          <a:xfrm>
            <a:off x="3148538" y="4908336"/>
            <a:ext cx="30635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Arthur Charles Nielsen</a:t>
            </a:r>
          </a:p>
          <a:p>
            <a:pPr algn="ctr"/>
            <a:r>
              <a:rPr lang="hu-HU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~</a:t>
            </a:r>
            <a:r>
              <a:rPr lang="hu-HU" dirty="0">
                <a:solidFill>
                  <a:srgbClr val="000000"/>
                </a:solidFill>
                <a:latin typeface="Arial Black" panose="020B0A04020102020204" pitchFamily="34" charset="0"/>
              </a:rPr>
              <a:t>1960</a:t>
            </a:r>
            <a:endParaRPr lang="hu-HU" b="0" i="0" dirty="0">
              <a:solidFill>
                <a:srgbClr val="00000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855678A8-CAD1-401C-8430-9EFA74C96C5D}"/>
              </a:ext>
            </a:extLst>
          </p:cNvPr>
          <p:cNvSpPr/>
          <p:nvPr/>
        </p:nvSpPr>
        <p:spPr>
          <a:xfrm>
            <a:off x="6804638" y="4969175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Galileo - 2018 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DD79865D-B1A1-407C-B8E3-C76D143EAF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665" y="5648724"/>
            <a:ext cx="1205961" cy="909168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3CF7CD09-BE58-4E1F-B530-3A11CC0B2A1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46278" y="5618920"/>
            <a:ext cx="1022119" cy="1004762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046B462C-4140-427D-99A5-F7F82D446B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8163" y="5661745"/>
            <a:ext cx="705802" cy="919111"/>
          </a:xfrm>
          <a:prstGeom prst="rect">
            <a:avLst/>
          </a:prstGeom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59B18C70-B446-48E2-B36A-A838B1965611}"/>
              </a:ext>
            </a:extLst>
          </p:cNvPr>
          <p:cNvSpPr/>
          <p:nvPr/>
        </p:nvSpPr>
        <p:spPr>
          <a:xfrm>
            <a:off x="82720" y="106641"/>
            <a:ext cx="87147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>
                <a:latin typeface="Arial Black" panose="020B0A04020102020204" pitchFamily="34" charset="0"/>
              </a:rPr>
              <a:t>Kinek, Mi és Mennyit ér ?</a:t>
            </a:r>
          </a:p>
        </p:txBody>
      </p:sp>
    </p:spTree>
    <p:extLst>
      <p:ext uri="{BB962C8B-B14F-4D97-AF65-F5344CB8AC3E}">
        <p14:creationId xmlns:p14="http://schemas.microsoft.com/office/powerpoint/2010/main" val="2462785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59B18C70-B446-48E2-B36A-A838B1965611}"/>
              </a:ext>
            </a:extLst>
          </p:cNvPr>
          <p:cNvSpPr/>
          <p:nvPr/>
        </p:nvSpPr>
        <p:spPr>
          <a:xfrm>
            <a:off x="82720" y="106641"/>
            <a:ext cx="87147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>
                <a:latin typeface="Arial Black" panose="020B0A04020102020204" pitchFamily="34" charset="0"/>
              </a:rPr>
              <a:t>Mi határozza meg az értékét egy mezőgazdasági ingatlannak?</a:t>
            </a:r>
          </a:p>
        </p:txBody>
      </p:sp>
      <p:pic>
        <p:nvPicPr>
          <p:cNvPr id="1028" name="Picture 4" descr="Image result for largest farm in usa">
            <a:extLst>
              <a:ext uri="{FF2B5EF4-FFF2-40B4-BE49-F238E27FC236}">
                <a16:creationId xmlns:a16="http://schemas.microsoft.com/office/drawing/2014/main" id="{6E2DCF42-4F70-43F0-8006-F062430F8D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1" b="13347"/>
          <a:stretch/>
        </p:blipFill>
        <p:spPr bwMode="auto">
          <a:xfrm>
            <a:off x="1748893" y="3917476"/>
            <a:ext cx="2560320" cy="14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mart Agriculture Farming using Sensors">
            <a:extLst>
              <a:ext uri="{FF2B5EF4-FFF2-40B4-BE49-F238E27FC236}">
                <a16:creationId xmlns:a16="http://schemas.microsoft.com/office/drawing/2014/main" id="{3E4715EE-DDE4-4EF0-80C6-B48C9B1B5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94" y="1598446"/>
            <a:ext cx="3712344" cy="2115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églalap 14">
            <a:extLst>
              <a:ext uri="{FF2B5EF4-FFF2-40B4-BE49-F238E27FC236}">
                <a16:creationId xmlns:a16="http://schemas.microsoft.com/office/drawing/2014/main" id="{0090E907-318D-4420-8B82-91B809961484}"/>
              </a:ext>
            </a:extLst>
          </p:cNvPr>
          <p:cNvSpPr/>
          <p:nvPr/>
        </p:nvSpPr>
        <p:spPr>
          <a:xfrm>
            <a:off x="4953590" y="1697272"/>
            <a:ext cx="17762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4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Napsütés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DA4EC786-0032-42A1-8143-8270350F5D72}"/>
              </a:ext>
            </a:extLst>
          </p:cNvPr>
          <p:cNvSpPr/>
          <p:nvPr/>
        </p:nvSpPr>
        <p:spPr>
          <a:xfrm>
            <a:off x="3344779" y="211621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dirty="0">
                <a:solidFill>
                  <a:srgbClr val="000000"/>
                </a:solidFill>
                <a:latin typeface="Arial Black" panose="020B0A04020102020204" pitchFamily="34" charset="0"/>
              </a:rPr>
              <a:t>Csapadék</a:t>
            </a:r>
          </a:p>
          <a:p>
            <a:pPr algn="ctr"/>
            <a:endParaRPr lang="hu-HU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71844077-F15F-4C7B-9AB6-A9A04FDD2D75}"/>
              </a:ext>
            </a:extLst>
          </p:cNvPr>
          <p:cNvSpPr/>
          <p:nvPr/>
        </p:nvSpPr>
        <p:spPr>
          <a:xfrm>
            <a:off x="5544153" y="298600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1400" dirty="0">
                <a:solidFill>
                  <a:srgbClr val="000000"/>
                </a:solidFill>
                <a:latin typeface="Arial Black" panose="020B0A04020102020204" pitchFamily="34" charset="0"/>
              </a:rPr>
              <a:t>Páratartalom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607D4560-45FA-4AE0-8A5C-2FFE4B0DB53D}"/>
              </a:ext>
            </a:extLst>
          </p:cNvPr>
          <p:cNvSpPr/>
          <p:nvPr/>
        </p:nvSpPr>
        <p:spPr>
          <a:xfrm>
            <a:off x="5544153" y="201240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Levegő hőmérséklet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62318EDA-58AD-4EDE-8588-14025108BEBC}"/>
              </a:ext>
            </a:extLst>
          </p:cNvPr>
          <p:cNvSpPr/>
          <p:nvPr/>
        </p:nvSpPr>
        <p:spPr>
          <a:xfrm>
            <a:off x="4637873" y="240777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dirty="0">
                <a:solidFill>
                  <a:srgbClr val="000000"/>
                </a:solidFill>
                <a:latin typeface="Arial Black" panose="020B0A04020102020204" pitchFamily="34" charset="0"/>
              </a:rPr>
              <a:t>Levélnedvesség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8B26FF14-8C83-4721-9567-290C03EB8B3F}"/>
              </a:ext>
            </a:extLst>
          </p:cNvPr>
          <p:cNvSpPr/>
          <p:nvPr/>
        </p:nvSpPr>
        <p:spPr>
          <a:xfrm>
            <a:off x="4024263" y="315564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Talajnedvesség</a:t>
            </a: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2BA6B83B-23C4-43FA-B082-7308B924188A}"/>
              </a:ext>
            </a:extLst>
          </p:cNvPr>
          <p:cNvSpPr/>
          <p:nvPr/>
        </p:nvSpPr>
        <p:spPr>
          <a:xfrm>
            <a:off x="4793382" y="386395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2000" dirty="0">
                <a:solidFill>
                  <a:srgbClr val="000000"/>
                </a:solidFill>
                <a:latin typeface="Arial Black" panose="020B0A04020102020204" pitchFamily="34" charset="0"/>
              </a:rPr>
              <a:t>Szélsebesség és irány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B47E223D-3C53-456A-B6E5-66539AC57000}"/>
              </a:ext>
            </a:extLst>
          </p:cNvPr>
          <p:cNvSpPr/>
          <p:nvPr/>
        </p:nvSpPr>
        <p:spPr>
          <a:xfrm>
            <a:off x="4119615" y="4171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Talaj hőmérséklet</a:t>
            </a: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38B84F96-FB2F-4731-A5D6-2626326F85BA}"/>
              </a:ext>
            </a:extLst>
          </p:cNvPr>
          <p:cNvSpPr/>
          <p:nvPr/>
        </p:nvSpPr>
        <p:spPr>
          <a:xfrm>
            <a:off x="4637873" y="268417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Kártevő, spóra, pollen számok</a:t>
            </a: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BE8676CC-049E-4948-9E7A-79D16750183C}"/>
              </a:ext>
            </a:extLst>
          </p:cNvPr>
          <p:cNvSpPr/>
          <p:nvPr/>
        </p:nvSpPr>
        <p:spPr>
          <a:xfrm>
            <a:off x="6115756" y="3548144"/>
            <a:ext cx="3094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dirty="0">
                <a:solidFill>
                  <a:srgbClr val="000000"/>
                </a:solidFill>
                <a:latin typeface="Arial Black" panose="020B0A04020102020204" pitchFamily="34" charset="0"/>
              </a:rPr>
              <a:t>Ásványianyag-tartalom</a:t>
            </a:r>
            <a:endParaRPr lang="hu-HU" dirty="0"/>
          </a:p>
        </p:txBody>
      </p:sp>
      <p:sp>
        <p:nvSpPr>
          <p:cNvPr id="20" name="Nyíl: lefelé mutató 19">
            <a:extLst>
              <a:ext uri="{FF2B5EF4-FFF2-40B4-BE49-F238E27FC236}">
                <a16:creationId xmlns:a16="http://schemas.microsoft.com/office/drawing/2014/main" id="{DAB767DE-7D24-4796-A44A-16D89DD57794}"/>
              </a:ext>
            </a:extLst>
          </p:cNvPr>
          <p:cNvSpPr/>
          <p:nvPr/>
        </p:nvSpPr>
        <p:spPr>
          <a:xfrm>
            <a:off x="6579771" y="4697129"/>
            <a:ext cx="706554" cy="73152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Téglalap 25">
            <a:extLst>
              <a:ext uri="{FF2B5EF4-FFF2-40B4-BE49-F238E27FC236}">
                <a16:creationId xmlns:a16="http://schemas.microsoft.com/office/drawing/2014/main" id="{0613067F-CB0E-40F8-A513-E3AA4C1C728D}"/>
              </a:ext>
            </a:extLst>
          </p:cNvPr>
          <p:cNvSpPr/>
          <p:nvPr/>
        </p:nvSpPr>
        <p:spPr>
          <a:xfrm>
            <a:off x="2924269" y="5972344"/>
            <a:ext cx="2619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0" i="0" dirty="0">
                <a:solidFill>
                  <a:schemeClr val="bg2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Mit tudsz termelni?</a:t>
            </a:r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1C675F69-B12A-476E-BE20-1EA471ACEC17}"/>
              </a:ext>
            </a:extLst>
          </p:cNvPr>
          <p:cNvSpPr/>
          <p:nvPr/>
        </p:nvSpPr>
        <p:spPr>
          <a:xfrm>
            <a:off x="4518652" y="5634540"/>
            <a:ext cx="4691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Mekkora haszonnal tudod termelni?</a:t>
            </a:r>
          </a:p>
        </p:txBody>
      </p:sp>
      <p:sp>
        <p:nvSpPr>
          <p:cNvPr id="28" name="Téglalap 27">
            <a:extLst>
              <a:ext uri="{FF2B5EF4-FFF2-40B4-BE49-F238E27FC236}">
                <a16:creationId xmlns:a16="http://schemas.microsoft.com/office/drawing/2014/main" id="{C5748AAA-A889-4194-B5CD-A53A15BE7F95}"/>
              </a:ext>
            </a:extLst>
          </p:cNvPr>
          <p:cNvSpPr/>
          <p:nvPr/>
        </p:nvSpPr>
        <p:spPr>
          <a:xfrm>
            <a:off x="4562869" y="6257944"/>
            <a:ext cx="3210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Hol érdemes belevágni?</a:t>
            </a:r>
          </a:p>
        </p:txBody>
      </p:sp>
      <p:sp>
        <p:nvSpPr>
          <p:cNvPr id="29" name="Téglalap 28">
            <a:extLst>
              <a:ext uri="{FF2B5EF4-FFF2-40B4-BE49-F238E27FC236}">
                <a16:creationId xmlns:a16="http://schemas.microsoft.com/office/drawing/2014/main" id="{0B78E5A3-0360-4777-808C-682D45090871}"/>
              </a:ext>
            </a:extLst>
          </p:cNvPr>
          <p:cNvSpPr/>
          <p:nvPr/>
        </p:nvSpPr>
        <p:spPr>
          <a:xfrm>
            <a:off x="5476779" y="5951669"/>
            <a:ext cx="3575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0" i="0" dirty="0">
                <a:solidFill>
                  <a:schemeClr val="bg2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Milyen költségeid lesznek?</a:t>
            </a:r>
          </a:p>
        </p:txBody>
      </p:sp>
      <p:cxnSp>
        <p:nvCxnSpPr>
          <p:cNvPr id="22" name="Egyenes összekötő 21">
            <a:extLst>
              <a:ext uri="{FF2B5EF4-FFF2-40B4-BE49-F238E27FC236}">
                <a16:creationId xmlns:a16="http://schemas.microsoft.com/office/drawing/2014/main" id="{29A1D159-8DDF-45CE-9A47-02F1D3EDD057}"/>
              </a:ext>
            </a:extLst>
          </p:cNvPr>
          <p:cNvCxnSpPr/>
          <p:nvPr/>
        </p:nvCxnSpPr>
        <p:spPr>
          <a:xfrm>
            <a:off x="683394" y="5486401"/>
            <a:ext cx="7844589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Kép 22">
            <a:extLst>
              <a:ext uri="{FF2B5EF4-FFF2-40B4-BE49-F238E27FC236}">
                <a16:creationId xmlns:a16="http://schemas.microsoft.com/office/drawing/2014/main" id="{F5B1A245-0038-404E-BEEB-4B21C6FA9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589" y="5647926"/>
            <a:ext cx="904169" cy="1023787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7C193562-3B74-4C45-B688-ACD83DD13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847" y="4178250"/>
            <a:ext cx="1205961" cy="90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7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  <p:bldP spid="7" grpId="0"/>
      <p:bldP spid="8" grpId="0"/>
      <p:bldP spid="10" grpId="0"/>
      <p:bldP spid="12" grpId="0"/>
      <p:bldP spid="13" grpId="0"/>
      <p:bldP spid="14" grpId="0"/>
      <p:bldP spid="16" grpId="0"/>
      <p:bldP spid="17" grpId="0"/>
      <p:bldP spid="20" grpId="0" animBg="1"/>
      <p:bldP spid="26" grpId="0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59B18C70-B446-48E2-B36A-A838B1965611}"/>
              </a:ext>
            </a:extLst>
          </p:cNvPr>
          <p:cNvSpPr/>
          <p:nvPr/>
        </p:nvSpPr>
        <p:spPr>
          <a:xfrm>
            <a:off x="82720" y="106641"/>
            <a:ext cx="87147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>
                <a:latin typeface="Arial Black" panose="020B0A04020102020204" pitchFamily="34" charset="0"/>
              </a:rPr>
              <a:t>Mi határozza meg az értékét egy kereskedelmi ingatlannak?</a:t>
            </a: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0090E907-318D-4420-8B82-91B809961484}"/>
              </a:ext>
            </a:extLst>
          </p:cNvPr>
          <p:cNvSpPr/>
          <p:nvPr/>
        </p:nvSpPr>
        <p:spPr>
          <a:xfrm>
            <a:off x="4395738" y="1574275"/>
            <a:ext cx="33269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4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Gyalogos forgalom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DA4EC786-0032-42A1-8143-8270350F5D72}"/>
              </a:ext>
            </a:extLst>
          </p:cNvPr>
          <p:cNvSpPr/>
          <p:nvPr/>
        </p:nvSpPr>
        <p:spPr>
          <a:xfrm>
            <a:off x="4793381" y="2116211"/>
            <a:ext cx="18961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>
                <a:solidFill>
                  <a:srgbClr val="000000"/>
                </a:solidFill>
                <a:latin typeface="Arial Black" panose="020B0A04020102020204" pitchFamily="34" charset="0"/>
              </a:rPr>
              <a:t>Affinitás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71844077-F15F-4C7B-9AB6-A9A04FDD2D75}"/>
              </a:ext>
            </a:extLst>
          </p:cNvPr>
          <p:cNvSpPr/>
          <p:nvPr/>
        </p:nvSpPr>
        <p:spPr>
          <a:xfrm>
            <a:off x="5544153" y="298600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1400" dirty="0">
                <a:solidFill>
                  <a:srgbClr val="000000"/>
                </a:solidFill>
                <a:latin typeface="Arial Black" panose="020B0A04020102020204" pitchFamily="34" charset="0"/>
              </a:rPr>
              <a:t>Kosár összetétel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607D4560-45FA-4AE0-8A5C-2FFE4B0DB53D}"/>
              </a:ext>
            </a:extLst>
          </p:cNvPr>
          <p:cNvSpPr/>
          <p:nvPr/>
        </p:nvSpPr>
        <p:spPr>
          <a:xfrm>
            <a:off x="5544153" y="201240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Vásárlóerő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62318EDA-58AD-4EDE-8588-14025108BEBC}"/>
              </a:ext>
            </a:extLst>
          </p:cNvPr>
          <p:cNvSpPr/>
          <p:nvPr/>
        </p:nvSpPr>
        <p:spPr>
          <a:xfrm>
            <a:off x="4637873" y="240777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dirty="0">
                <a:solidFill>
                  <a:srgbClr val="000000"/>
                </a:solidFill>
                <a:latin typeface="Arial Black" panose="020B0A04020102020204" pitchFamily="34" charset="0"/>
              </a:rPr>
              <a:t>Autós forgalom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8B26FF14-8C83-4721-9567-290C03EB8B3F}"/>
              </a:ext>
            </a:extLst>
          </p:cNvPr>
          <p:cNvSpPr/>
          <p:nvPr/>
        </p:nvSpPr>
        <p:spPr>
          <a:xfrm>
            <a:off x="4024263" y="315564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Tranzakciószám</a:t>
            </a: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2BA6B83B-23C4-43FA-B082-7308B924188A}"/>
              </a:ext>
            </a:extLst>
          </p:cNvPr>
          <p:cNvSpPr/>
          <p:nvPr/>
        </p:nvSpPr>
        <p:spPr>
          <a:xfrm>
            <a:off x="4793382" y="386395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2000" dirty="0">
                <a:solidFill>
                  <a:srgbClr val="000000"/>
                </a:solidFill>
                <a:latin typeface="Arial Black" panose="020B0A04020102020204" pitchFamily="34" charset="0"/>
              </a:rPr>
              <a:t>Versenytársak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B47E223D-3C53-456A-B6E5-66539AC57000}"/>
              </a:ext>
            </a:extLst>
          </p:cNvPr>
          <p:cNvSpPr/>
          <p:nvPr/>
        </p:nvSpPr>
        <p:spPr>
          <a:xfrm>
            <a:off x="4466124" y="4171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Vonzáskörzet és csomópontok</a:t>
            </a: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38B84F96-FB2F-4731-A5D6-2626326F85BA}"/>
              </a:ext>
            </a:extLst>
          </p:cNvPr>
          <p:cNvSpPr/>
          <p:nvPr/>
        </p:nvSpPr>
        <p:spPr>
          <a:xfrm>
            <a:off x="4021855" y="268417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Kosárméret</a:t>
            </a: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BE8676CC-049E-4948-9E7A-79D16750183C}"/>
              </a:ext>
            </a:extLst>
          </p:cNvPr>
          <p:cNvSpPr/>
          <p:nvPr/>
        </p:nvSpPr>
        <p:spPr>
          <a:xfrm>
            <a:off x="6843841" y="3548144"/>
            <a:ext cx="1637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dirty="0">
                <a:solidFill>
                  <a:srgbClr val="000000"/>
                </a:solidFill>
                <a:latin typeface="Arial Black" panose="020B0A04020102020204" pitchFamily="34" charset="0"/>
              </a:rPr>
              <a:t>Demográfia</a:t>
            </a:r>
            <a:endParaRPr lang="hu-HU" dirty="0"/>
          </a:p>
        </p:txBody>
      </p:sp>
      <p:sp>
        <p:nvSpPr>
          <p:cNvPr id="20" name="Nyíl: lefelé mutató 19">
            <a:extLst>
              <a:ext uri="{FF2B5EF4-FFF2-40B4-BE49-F238E27FC236}">
                <a16:creationId xmlns:a16="http://schemas.microsoft.com/office/drawing/2014/main" id="{DAB767DE-7D24-4796-A44A-16D89DD57794}"/>
              </a:ext>
            </a:extLst>
          </p:cNvPr>
          <p:cNvSpPr/>
          <p:nvPr/>
        </p:nvSpPr>
        <p:spPr>
          <a:xfrm>
            <a:off x="6579771" y="4697129"/>
            <a:ext cx="706554" cy="73152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Téglalap 25">
            <a:extLst>
              <a:ext uri="{FF2B5EF4-FFF2-40B4-BE49-F238E27FC236}">
                <a16:creationId xmlns:a16="http://schemas.microsoft.com/office/drawing/2014/main" id="{0613067F-CB0E-40F8-A513-E3AA4C1C728D}"/>
              </a:ext>
            </a:extLst>
          </p:cNvPr>
          <p:cNvSpPr/>
          <p:nvPr/>
        </p:nvSpPr>
        <p:spPr>
          <a:xfrm>
            <a:off x="2791735" y="5668621"/>
            <a:ext cx="2518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0" i="0" dirty="0">
                <a:solidFill>
                  <a:schemeClr val="bg2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Mire van kereslet?</a:t>
            </a:r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1C675F69-B12A-476E-BE20-1EA471ACEC17}"/>
              </a:ext>
            </a:extLst>
          </p:cNvPr>
          <p:cNvSpPr/>
          <p:nvPr/>
        </p:nvSpPr>
        <p:spPr>
          <a:xfrm>
            <a:off x="5362666" y="5585995"/>
            <a:ext cx="2962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Mennyi vásárlód lesz?</a:t>
            </a:r>
          </a:p>
        </p:txBody>
      </p:sp>
      <p:sp>
        <p:nvSpPr>
          <p:cNvPr id="28" name="Téglalap 27">
            <a:extLst>
              <a:ext uri="{FF2B5EF4-FFF2-40B4-BE49-F238E27FC236}">
                <a16:creationId xmlns:a16="http://schemas.microsoft.com/office/drawing/2014/main" id="{C5748AAA-A889-4194-B5CD-A53A15BE7F95}"/>
              </a:ext>
            </a:extLst>
          </p:cNvPr>
          <p:cNvSpPr/>
          <p:nvPr/>
        </p:nvSpPr>
        <p:spPr>
          <a:xfrm>
            <a:off x="2791936" y="6213811"/>
            <a:ext cx="2706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Mekkora a verseny?</a:t>
            </a:r>
          </a:p>
        </p:txBody>
      </p:sp>
      <p:sp>
        <p:nvSpPr>
          <p:cNvPr id="29" name="Téglalap 28">
            <a:extLst>
              <a:ext uri="{FF2B5EF4-FFF2-40B4-BE49-F238E27FC236}">
                <a16:creationId xmlns:a16="http://schemas.microsoft.com/office/drawing/2014/main" id="{0B78E5A3-0360-4777-808C-682D45090871}"/>
              </a:ext>
            </a:extLst>
          </p:cNvPr>
          <p:cNvSpPr/>
          <p:nvPr/>
        </p:nvSpPr>
        <p:spPr>
          <a:xfrm>
            <a:off x="4996903" y="5936706"/>
            <a:ext cx="4147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0" i="0" dirty="0">
                <a:solidFill>
                  <a:schemeClr val="bg2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Mekkora a lokális piac mérete?</a:t>
            </a:r>
          </a:p>
        </p:txBody>
      </p:sp>
      <p:cxnSp>
        <p:nvCxnSpPr>
          <p:cNvPr id="22" name="Egyenes összekötő 21">
            <a:extLst>
              <a:ext uri="{FF2B5EF4-FFF2-40B4-BE49-F238E27FC236}">
                <a16:creationId xmlns:a16="http://schemas.microsoft.com/office/drawing/2014/main" id="{29A1D159-8DDF-45CE-9A47-02F1D3EDD057}"/>
              </a:ext>
            </a:extLst>
          </p:cNvPr>
          <p:cNvCxnSpPr/>
          <p:nvPr/>
        </p:nvCxnSpPr>
        <p:spPr>
          <a:xfrm>
            <a:off x="683394" y="5486401"/>
            <a:ext cx="7844589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Kép 22">
            <a:extLst>
              <a:ext uri="{FF2B5EF4-FFF2-40B4-BE49-F238E27FC236}">
                <a16:creationId xmlns:a16="http://schemas.microsoft.com/office/drawing/2014/main" id="{F5B1A245-0038-404E-BEEB-4B21C6FA9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89" y="5647926"/>
            <a:ext cx="904169" cy="1023787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D0FA34C3-7746-4FA1-B9FC-35717B8CD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32" y="1089177"/>
            <a:ext cx="4055652" cy="22813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10579EAD-7686-469E-A226-CC66F7993E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266" b="23725"/>
          <a:stretch/>
        </p:blipFill>
        <p:spPr>
          <a:xfrm>
            <a:off x="1247673" y="3130605"/>
            <a:ext cx="3358015" cy="17206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églalap 23">
            <a:extLst>
              <a:ext uri="{FF2B5EF4-FFF2-40B4-BE49-F238E27FC236}">
                <a16:creationId xmlns:a16="http://schemas.microsoft.com/office/drawing/2014/main" id="{62F4D3C7-31E2-4EF7-9F63-FDCEBEFF7345}"/>
              </a:ext>
            </a:extLst>
          </p:cNvPr>
          <p:cNvSpPr/>
          <p:nvPr/>
        </p:nvSpPr>
        <p:spPr>
          <a:xfrm>
            <a:off x="4318523" y="6498014"/>
            <a:ext cx="4111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Mennyi az (el)várható bevétel?</a:t>
            </a:r>
          </a:p>
        </p:txBody>
      </p:sp>
      <p:sp>
        <p:nvSpPr>
          <p:cNvPr id="25" name="Téglalap 24">
            <a:extLst>
              <a:ext uri="{FF2B5EF4-FFF2-40B4-BE49-F238E27FC236}">
                <a16:creationId xmlns:a16="http://schemas.microsoft.com/office/drawing/2014/main" id="{799DD846-7316-4740-8D25-12D6A351C710}"/>
              </a:ext>
            </a:extLst>
          </p:cNvPr>
          <p:cNvSpPr/>
          <p:nvPr/>
        </p:nvSpPr>
        <p:spPr>
          <a:xfrm>
            <a:off x="5457372" y="6200946"/>
            <a:ext cx="3603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Honnan jönnek a vásárlók?</a:t>
            </a:r>
          </a:p>
        </p:txBody>
      </p:sp>
      <p:pic>
        <p:nvPicPr>
          <p:cNvPr id="31" name="Kép 30">
            <a:extLst>
              <a:ext uri="{FF2B5EF4-FFF2-40B4-BE49-F238E27FC236}">
                <a16:creationId xmlns:a16="http://schemas.microsoft.com/office/drawing/2014/main" id="{D0619ACC-2DE9-4930-9BA6-6FC3C89C260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76" y="4194748"/>
            <a:ext cx="1022119" cy="10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7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  <p:bldP spid="7" grpId="0"/>
      <p:bldP spid="8" grpId="0"/>
      <p:bldP spid="10" grpId="0"/>
      <p:bldP spid="12" grpId="0"/>
      <p:bldP spid="13" grpId="0"/>
      <p:bldP spid="14" grpId="0"/>
      <p:bldP spid="16" grpId="0"/>
      <p:bldP spid="17" grpId="0"/>
      <p:bldP spid="20" grpId="0" animBg="1"/>
      <p:bldP spid="26" grpId="0"/>
      <p:bldP spid="27" grpId="0"/>
      <p:bldP spid="28" grpId="0"/>
      <p:bldP spid="29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59B18C70-B446-48E2-B36A-A838B1965611}"/>
              </a:ext>
            </a:extLst>
          </p:cNvPr>
          <p:cNvSpPr/>
          <p:nvPr/>
        </p:nvSpPr>
        <p:spPr>
          <a:xfrm>
            <a:off x="82720" y="106641"/>
            <a:ext cx="87147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>
                <a:latin typeface="Arial Black" panose="020B0A04020102020204" pitchFamily="34" charset="0"/>
              </a:rPr>
              <a:t>Milyen adatokra támaszkodunk a kereskedelem kapcsán?</a:t>
            </a:r>
          </a:p>
        </p:txBody>
      </p:sp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F668722B-73AD-479B-9E05-0089205A02AA}"/>
              </a:ext>
            </a:extLst>
          </p:cNvPr>
          <p:cNvGrpSpPr/>
          <p:nvPr/>
        </p:nvGrpSpPr>
        <p:grpSpPr>
          <a:xfrm>
            <a:off x="1482291" y="1493810"/>
            <a:ext cx="5876632" cy="4172552"/>
            <a:chOff x="1814771" y="3819231"/>
            <a:chExt cx="4572000" cy="3038769"/>
          </a:xfrm>
        </p:grpSpPr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62318EDA-58AD-4EDE-8588-14025108BEBC}"/>
                </a:ext>
              </a:extLst>
            </p:cNvPr>
            <p:cNvSpPr/>
            <p:nvPr/>
          </p:nvSpPr>
          <p:spPr>
            <a:xfrm>
              <a:off x="1814771" y="3819231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hu-HU" dirty="0">
                  <a:solidFill>
                    <a:srgbClr val="000000"/>
                  </a:solidFill>
                  <a:latin typeface="Arial Black" panose="020B0A04020102020204" pitchFamily="34" charset="0"/>
                </a:rPr>
                <a:t>Reklám költések - 2017</a:t>
              </a:r>
            </a:p>
          </p:txBody>
        </p:sp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FFE0BB6E-F913-4EA4-BBF4-AA117F888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23510" y="4253483"/>
              <a:ext cx="4154522" cy="2604517"/>
            </a:xfrm>
            <a:prstGeom prst="rect">
              <a:avLst/>
            </a:prstGeom>
          </p:spPr>
        </p:pic>
      </p:grpSp>
      <p:grpSp>
        <p:nvGrpSpPr>
          <p:cNvPr id="19" name="Csoportba foglalás 18">
            <a:extLst>
              <a:ext uri="{FF2B5EF4-FFF2-40B4-BE49-F238E27FC236}">
                <a16:creationId xmlns:a16="http://schemas.microsoft.com/office/drawing/2014/main" id="{CDECD08A-67EB-428A-88A2-38161F953409}"/>
              </a:ext>
            </a:extLst>
          </p:cNvPr>
          <p:cNvGrpSpPr/>
          <p:nvPr/>
        </p:nvGrpSpPr>
        <p:grpSpPr>
          <a:xfrm>
            <a:off x="615442" y="1493810"/>
            <a:ext cx="7945415" cy="3842652"/>
            <a:chOff x="-2981305" y="2979540"/>
            <a:chExt cx="7945415" cy="3842652"/>
          </a:xfrm>
        </p:grpSpPr>
        <p:grpSp>
          <p:nvGrpSpPr>
            <p:cNvPr id="18" name="Csoportba foglalás 17">
              <a:extLst>
                <a:ext uri="{FF2B5EF4-FFF2-40B4-BE49-F238E27FC236}">
                  <a16:creationId xmlns:a16="http://schemas.microsoft.com/office/drawing/2014/main" id="{E0D23574-A216-43BF-92BF-C243F4E6B177}"/>
                </a:ext>
              </a:extLst>
            </p:cNvPr>
            <p:cNvGrpSpPr/>
            <p:nvPr/>
          </p:nvGrpSpPr>
          <p:grpSpPr>
            <a:xfrm>
              <a:off x="-2981305" y="3429000"/>
              <a:ext cx="7945415" cy="3393192"/>
              <a:chOff x="82720" y="1493810"/>
              <a:chExt cx="8911849" cy="3785934"/>
            </a:xfrm>
          </p:grpSpPr>
          <p:pic>
            <p:nvPicPr>
              <p:cNvPr id="5" name="Kép 4">
                <a:extLst>
                  <a:ext uri="{FF2B5EF4-FFF2-40B4-BE49-F238E27FC236}">
                    <a16:creationId xmlns:a16="http://schemas.microsoft.com/office/drawing/2014/main" id="{FE04B4CC-E71F-4FF8-BD07-C804079316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b="41683"/>
              <a:stretch/>
            </p:blipFill>
            <p:spPr>
              <a:xfrm>
                <a:off x="82720" y="1493810"/>
                <a:ext cx="8874951" cy="2433297"/>
              </a:xfrm>
              <a:prstGeom prst="rect">
                <a:avLst/>
              </a:prstGeom>
            </p:spPr>
          </p:pic>
          <p:pic>
            <p:nvPicPr>
              <p:cNvPr id="30" name="Kép 29">
                <a:extLst>
                  <a:ext uri="{FF2B5EF4-FFF2-40B4-BE49-F238E27FC236}">
                    <a16:creationId xmlns:a16="http://schemas.microsoft.com/office/drawing/2014/main" id="{83B5A992-CCFB-4B1C-A0E8-97047C4F39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t="65968"/>
              <a:stretch/>
            </p:blipFill>
            <p:spPr>
              <a:xfrm>
                <a:off x="119618" y="3859727"/>
                <a:ext cx="8874951" cy="1420017"/>
              </a:xfrm>
              <a:prstGeom prst="rect">
                <a:avLst/>
              </a:prstGeom>
            </p:spPr>
          </p:pic>
        </p:grpSp>
        <p:sp>
          <p:nvSpPr>
            <p:cNvPr id="32" name="Téglalap 31">
              <a:extLst>
                <a:ext uri="{FF2B5EF4-FFF2-40B4-BE49-F238E27FC236}">
                  <a16:creationId xmlns:a16="http://schemas.microsoft.com/office/drawing/2014/main" id="{FED29941-353E-4CD0-A465-AB2AFA2786A5}"/>
                </a:ext>
              </a:extLst>
            </p:cNvPr>
            <p:cNvSpPr/>
            <p:nvPr/>
          </p:nvSpPr>
          <p:spPr>
            <a:xfrm>
              <a:off x="-1857675" y="2979540"/>
              <a:ext cx="5876632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hu-HU" dirty="0">
                  <a:solidFill>
                    <a:srgbClr val="000000"/>
                  </a:solidFill>
                  <a:latin typeface="Arial Black" panose="020B0A04020102020204" pitchFamily="34" charset="0"/>
                </a:rPr>
                <a:t>Média fogyasztás - 2017</a:t>
              </a:r>
            </a:p>
          </p:txBody>
        </p:sp>
      </p:grpSp>
      <p:grpSp>
        <p:nvGrpSpPr>
          <p:cNvPr id="37" name="Csoportba foglalás 36">
            <a:extLst>
              <a:ext uri="{FF2B5EF4-FFF2-40B4-BE49-F238E27FC236}">
                <a16:creationId xmlns:a16="http://schemas.microsoft.com/office/drawing/2014/main" id="{5C9A7024-9724-43A4-B5FC-8AB8C54C3C60}"/>
              </a:ext>
            </a:extLst>
          </p:cNvPr>
          <p:cNvGrpSpPr/>
          <p:nvPr/>
        </p:nvGrpSpPr>
        <p:grpSpPr>
          <a:xfrm>
            <a:off x="390613" y="1173121"/>
            <a:ext cx="8428143" cy="5409398"/>
            <a:chOff x="1449394" y="1173121"/>
            <a:chExt cx="8428143" cy="5409398"/>
          </a:xfrm>
        </p:grpSpPr>
        <p:pic>
          <p:nvPicPr>
            <p:cNvPr id="34" name="Kép 33">
              <a:extLst>
                <a:ext uri="{FF2B5EF4-FFF2-40B4-BE49-F238E27FC236}">
                  <a16:creationId xmlns:a16="http://schemas.microsoft.com/office/drawing/2014/main" id="{2DD12517-D0D9-4EAA-AFF9-CCA079DAF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7" t="13747" r="39010" b="12653"/>
            <a:stretch/>
          </p:blipFill>
          <p:spPr>
            <a:xfrm>
              <a:off x="1449394" y="1330634"/>
              <a:ext cx="5340026" cy="5095177"/>
            </a:xfrm>
            <a:prstGeom prst="rect">
              <a:avLst/>
            </a:prstGeom>
          </p:spPr>
        </p:pic>
        <p:pic>
          <p:nvPicPr>
            <p:cNvPr id="36" name="Kép 35">
              <a:extLst>
                <a:ext uri="{FF2B5EF4-FFF2-40B4-BE49-F238E27FC236}">
                  <a16:creationId xmlns:a16="http://schemas.microsoft.com/office/drawing/2014/main" id="{FBC04BD3-0876-4654-A035-4DD7C43B70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16" t="9263" b="11860"/>
            <a:stretch/>
          </p:blipFill>
          <p:spPr>
            <a:xfrm>
              <a:off x="6789420" y="1173121"/>
              <a:ext cx="3088117" cy="5409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514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59B18C70-B446-48E2-B36A-A838B1965611}"/>
              </a:ext>
            </a:extLst>
          </p:cNvPr>
          <p:cNvSpPr/>
          <p:nvPr/>
        </p:nvSpPr>
        <p:spPr>
          <a:xfrm>
            <a:off x="82720" y="106641"/>
            <a:ext cx="87147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>
                <a:latin typeface="Arial Black" panose="020B0A04020102020204" pitchFamily="34" charset="0"/>
              </a:rPr>
              <a:t>Mi határozza meg az értékét egy lakó ingatlannak?</a:t>
            </a: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0090E907-318D-4420-8B82-91B809961484}"/>
              </a:ext>
            </a:extLst>
          </p:cNvPr>
          <p:cNvSpPr/>
          <p:nvPr/>
        </p:nvSpPr>
        <p:spPr>
          <a:xfrm>
            <a:off x="5025591" y="1574275"/>
            <a:ext cx="2067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4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Élethelyzet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DA4EC786-0032-42A1-8143-8270350F5D72}"/>
              </a:ext>
            </a:extLst>
          </p:cNvPr>
          <p:cNvSpPr/>
          <p:nvPr/>
        </p:nvSpPr>
        <p:spPr>
          <a:xfrm>
            <a:off x="4793381" y="2116211"/>
            <a:ext cx="18961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>
                <a:solidFill>
                  <a:srgbClr val="000000"/>
                </a:solidFill>
                <a:latin typeface="Arial Black" panose="020B0A04020102020204" pitchFamily="34" charset="0"/>
              </a:rPr>
              <a:t>Jövedelem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71844077-F15F-4C7B-9AB6-A9A04FDD2D75}"/>
              </a:ext>
            </a:extLst>
          </p:cNvPr>
          <p:cNvSpPr/>
          <p:nvPr/>
        </p:nvSpPr>
        <p:spPr>
          <a:xfrm>
            <a:off x="5544153" y="304375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1400" dirty="0">
                <a:solidFill>
                  <a:srgbClr val="000000"/>
                </a:solidFill>
                <a:latin typeface="Arial Black" panose="020B0A04020102020204" pitchFamily="34" charset="0"/>
              </a:rPr>
              <a:t>Preferenciák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607D4560-45FA-4AE0-8A5C-2FFE4B0DB53D}"/>
              </a:ext>
            </a:extLst>
          </p:cNvPr>
          <p:cNvSpPr/>
          <p:nvPr/>
        </p:nvSpPr>
        <p:spPr>
          <a:xfrm>
            <a:off x="5457372" y="212685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Demográfia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62318EDA-58AD-4EDE-8588-14025108BEBC}"/>
              </a:ext>
            </a:extLst>
          </p:cNvPr>
          <p:cNvSpPr/>
          <p:nvPr/>
        </p:nvSpPr>
        <p:spPr>
          <a:xfrm>
            <a:off x="4637873" y="240777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dirty="0">
                <a:solidFill>
                  <a:srgbClr val="000000"/>
                </a:solidFill>
                <a:latin typeface="Arial Black" panose="020B0A04020102020204" pitchFamily="34" charset="0"/>
              </a:rPr>
              <a:t>Vagyon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8B26FF14-8C83-4721-9567-290C03EB8B3F}"/>
              </a:ext>
            </a:extLst>
          </p:cNvPr>
          <p:cNvSpPr/>
          <p:nvPr/>
        </p:nvSpPr>
        <p:spPr>
          <a:xfrm>
            <a:off x="4024263" y="330965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Szükségletek</a:t>
            </a: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2BA6B83B-23C4-43FA-B082-7308B924188A}"/>
              </a:ext>
            </a:extLst>
          </p:cNvPr>
          <p:cNvSpPr/>
          <p:nvPr/>
        </p:nvSpPr>
        <p:spPr>
          <a:xfrm>
            <a:off x="5236144" y="362434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2000" dirty="0">
                <a:solidFill>
                  <a:srgbClr val="000000"/>
                </a:solidFill>
                <a:latin typeface="Arial Black" panose="020B0A04020102020204" pitchFamily="34" charset="0"/>
              </a:rPr>
              <a:t>Elérhetőség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B47E223D-3C53-456A-B6E5-66539AC57000}"/>
              </a:ext>
            </a:extLst>
          </p:cNvPr>
          <p:cNvSpPr/>
          <p:nvPr/>
        </p:nvSpPr>
        <p:spPr>
          <a:xfrm>
            <a:off x="5306241" y="3984388"/>
            <a:ext cx="29137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Szolgáltatások</a:t>
            </a: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38B84F96-FB2F-4731-A5D6-2626326F85BA}"/>
              </a:ext>
            </a:extLst>
          </p:cNvPr>
          <p:cNvSpPr/>
          <p:nvPr/>
        </p:nvSpPr>
        <p:spPr>
          <a:xfrm>
            <a:off x="4021855" y="269380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Családösszetétel</a:t>
            </a:r>
          </a:p>
        </p:txBody>
      </p:sp>
      <p:sp>
        <p:nvSpPr>
          <p:cNvPr id="20" name="Nyíl: lefelé mutató 19">
            <a:extLst>
              <a:ext uri="{FF2B5EF4-FFF2-40B4-BE49-F238E27FC236}">
                <a16:creationId xmlns:a16="http://schemas.microsoft.com/office/drawing/2014/main" id="{DAB767DE-7D24-4796-A44A-16D89DD57794}"/>
              </a:ext>
            </a:extLst>
          </p:cNvPr>
          <p:cNvSpPr/>
          <p:nvPr/>
        </p:nvSpPr>
        <p:spPr>
          <a:xfrm>
            <a:off x="6579771" y="4697129"/>
            <a:ext cx="706554" cy="73152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Téglalap 25">
            <a:extLst>
              <a:ext uri="{FF2B5EF4-FFF2-40B4-BE49-F238E27FC236}">
                <a16:creationId xmlns:a16="http://schemas.microsoft.com/office/drawing/2014/main" id="{0613067F-CB0E-40F8-A513-E3AA4C1C728D}"/>
              </a:ext>
            </a:extLst>
          </p:cNvPr>
          <p:cNvSpPr/>
          <p:nvPr/>
        </p:nvSpPr>
        <p:spPr>
          <a:xfrm>
            <a:off x="3300414" y="5896210"/>
            <a:ext cx="3514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0" i="0" dirty="0">
                <a:solidFill>
                  <a:schemeClr val="bg2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Milyen az ideális ingatlan?</a:t>
            </a:r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1C675F69-B12A-476E-BE20-1EA471ACEC17}"/>
              </a:ext>
            </a:extLst>
          </p:cNvPr>
          <p:cNvSpPr/>
          <p:nvPr/>
        </p:nvSpPr>
        <p:spPr>
          <a:xfrm>
            <a:off x="6046187" y="5585995"/>
            <a:ext cx="1595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Hol jó élni?</a:t>
            </a:r>
          </a:p>
        </p:txBody>
      </p:sp>
      <p:sp>
        <p:nvSpPr>
          <p:cNvPr id="29" name="Téglalap 28">
            <a:extLst>
              <a:ext uri="{FF2B5EF4-FFF2-40B4-BE49-F238E27FC236}">
                <a16:creationId xmlns:a16="http://schemas.microsoft.com/office/drawing/2014/main" id="{0B78E5A3-0360-4777-808C-682D45090871}"/>
              </a:ext>
            </a:extLst>
          </p:cNvPr>
          <p:cNvSpPr/>
          <p:nvPr/>
        </p:nvSpPr>
        <p:spPr>
          <a:xfrm>
            <a:off x="3349744" y="6323295"/>
            <a:ext cx="5616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0" i="0" dirty="0">
                <a:solidFill>
                  <a:schemeClr val="bg2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Milyen kompromisszumokat kell megkötni?</a:t>
            </a:r>
          </a:p>
        </p:txBody>
      </p:sp>
      <p:cxnSp>
        <p:nvCxnSpPr>
          <p:cNvPr id="22" name="Egyenes összekötő 21">
            <a:extLst>
              <a:ext uri="{FF2B5EF4-FFF2-40B4-BE49-F238E27FC236}">
                <a16:creationId xmlns:a16="http://schemas.microsoft.com/office/drawing/2014/main" id="{29A1D159-8DDF-45CE-9A47-02F1D3EDD057}"/>
              </a:ext>
            </a:extLst>
          </p:cNvPr>
          <p:cNvCxnSpPr/>
          <p:nvPr/>
        </p:nvCxnSpPr>
        <p:spPr>
          <a:xfrm>
            <a:off x="683394" y="5486401"/>
            <a:ext cx="7844589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Kép 22">
            <a:extLst>
              <a:ext uri="{FF2B5EF4-FFF2-40B4-BE49-F238E27FC236}">
                <a16:creationId xmlns:a16="http://schemas.microsoft.com/office/drawing/2014/main" id="{F5B1A245-0038-404E-BEEB-4B21C6FA9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89" y="5647926"/>
            <a:ext cx="904169" cy="1023787"/>
          </a:xfrm>
          <a:prstGeom prst="rect">
            <a:avLst/>
          </a:prstGeom>
        </p:spPr>
      </p:pic>
      <p:pic>
        <p:nvPicPr>
          <p:cNvPr id="2050" name="Picture 2" descr="Image result for home">
            <a:extLst>
              <a:ext uri="{FF2B5EF4-FFF2-40B4-BE49-F238E27FC236}">
                <a16:creationId xmlns:a16="http://schemas.microsoft.com/office/drawing/2014/main" id="{F656B67D-2B50-40EF-9E80-CB3CC7B3A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48" y="2793214"/>
            <a:ext cx="2450884" cy="137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Kép 29">
            <a:extLst>
              <a:ext uri="{FF2B5EF4-FFF2-40B4-BE49-F238E27FC236}">
                <a16:creationId xmlns:a16="http://schemas.microsoft.com/office/drawing/2014/main" id="{517BABA8-FA02-4059-832C-57FC0769A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056" y="3252725"/>
            <a:ext cx="705802" cy="919111"/>
          </a:xfrm>
          <a:prstGeom prst="rect">
            <a:avLst/>
          </a:prstGeom>
        </p:spPr>
      </p:pic>
      <p:pic>
        <p:nvPicPr>
          <p:cNvPr id="2052" name="Picture 4" descr="Image result for school icon">
            <a:extLst>
              <a:ext uri="{FF2B5EF4-FFF2-40B4-BE49-F238E27FC236}">
                <a16:creationId xmlns:a16="http://schemas.microsoft.com/office/drawing/2014/main" id="{B885C48D-112B-41A3-A4ED-23B86F7CC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4" y="1583461"/>
            <a:ext cx="1309074" cy="99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C16B3114-DE89-49A5-A773-69B71EEE23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2360" y="1456040"/>
            <a:ext cx="1089459" cy="104238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9F3C5A97-A445-406A-BD43-FFCE407A7A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0414" y="1442343"/>
            <a:ext cx="1084346" cy="1072298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6DCF203C-FBC4-46BD-BD5C-E74696E0FD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0457" y="4301078"/>
            <a:ext cx="1135822" cy="1074974"/>
          </a:xfrm>
          <a:prstGeom prst="rect">
            <a:avLst/>
          </a:prstGeom>
        </p:spPr>
      </p:pic>
      <p:pic>
        <p:nvPicPr>
          <p:cNvPr id="32" name="Kép 31">
            <a:extLst>
              <a:ext uri="{FF2B5EF4-FFF2-40B4-BE49-F238E27FC236}">
                <a16:creationId xmlns:a16="http://schemas.microsoft.com/office/drawing/2014/main" id="{17572415-02BD-4408-8628-B73BAACCB22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2460" y="4352397"/>
            <a:ext cx="1022119" cy="10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5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  <p:bldP spid="7" grpId="0"/>
      <p:bldP spid="8" grpId="0"/>
      <p:bldP spid="10" grpId="0"/>
      <p:bldP spid="12" grpId="0"/>
      <p:bldP spid="13" grpId="0"/>
      <p:bldP spid="14" grpId="0"/>
      <p:bldP spid="16" grpId="0"/>
      <p:bldP spid="20" grpId="0" animBg="1"/>
      <p:bldP spid="26" grpId="0"/>
      <p:bldP spid="27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59B18C70-B446-48E2-B36A-A838B1965611}"/>
              </a:ext>
            </a:extLst>
          </p:cNvPr>
          <p:cNvSpPr/>
          <p:nvPr/>
        </p:nvSpPr>
        <p:spPr>
          <a:xfrm>
            <a:off x="82720" y="106641"/>
            <a:ext cx="87147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>
                <a:latin typeface="Arial Black" panose="020B0A04020102020204" pitchFamily="34" charset="0"/>
              </a:rPr>
              <a:t>Milyen adatok állnak rendelkezésre ezek becsléséhez?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BB42120A-F545-4DC4-9D95-5ED6C3570867}"/>
              </a:ext>
            </a:extLst>
          </p:cNvPr>
          <p:cNvGrpSpPr/>
          <p:nvPr/>
        </p:nvGrpSpPr>
        <p:grpSpPr>
          <a:xfrm>
            <a:off x="250741" y="2925862"/>
            <a:ext cx="8738771" cy="2286002"/>
            <a:chOff x="250741" y="4340778"/>
            <a:chExt cx="8738771" cy="2286002"/>
          </a:xfrm>
        </p:grpSpPr>
        <p:pic>
          <p:nvPicPr>
            <p:cNvPr id="4102" name="Picture 6" descr="Image result for facebook places">
              <a:extLst>
                <a:ext uri="{FF2B5EF4-FFF2-40B4-BE49-F238E27FC236}">
                  <a16:creationId xmlns:a16="http://schemas.microsoft.com/office/drawing/2014/main" id="{DE28E34B-530A-4396-BF47-F87864EDFE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41" y="4340780"/>
              <a:ext cx="200025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Image result for google maps api">
              <a:extLst>
                <a:ext uri="{FF2B5EF4-FFF2-40B4-BE49-F238E27FC236}">
                  <a16:creationId xmlns:a16="http://schemas.microsoft.com/office/drawing/2014/main" id="{FE4485F6-8D5C-4173-92F6-B6C520C553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5428" y="4340778"/>
              <a:ext cx="4357291" cy="228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Image result for osm api">
              <a:extLst>
                <a:ext uri="{FF2B5EF4-FFF2-40B4-BE49-F238E27FC236}">
                  <a16:creationId xmlns:a16="http://schemas.microsoft.com/office/drawing/2014/main" id="{0527ADA5-A510-46C7-A8D5-67086F76F8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4025" y="4677878"/>
              <a:ext cx="1861987" cy="1861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9" descr="https://raw.githubusercontent.com/sigon426/RepoList/gh-pages/blog/blog_images/osm-logo.png">
              <a:extLst>
                <a:ext uri="{FF2B5EF4-FFF2-40B4-BE49-F238E27FC236}">
                  <a16:creationId xmlns:a16="http://schemas.microsoft.com/office/drawing/2014/main" id="{91786FA1-61F5-40D6-8059-1F6BE23AD8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82135" r="-7756" b="-3509"/>
            <a:stretch/>
          </p:blipFill>
          <p:spPr bwMode="auto">
            <a:xfrm>
              <a:off x="7210279" y="4379492"/>
              <a:ext cx="1779233" cy="288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D7046BC9-8797-46CF-86D6-93B45F9599B1}"/>
              </a:ext>
            </a:extLst>
          </p:cNvPr>
          <p:cNvGrpSpPr/>
          <p:nvPr/>
        </p:nvGrpSpPr>
        <p:grpSpPr>
          <a:xfrm>
            <a:off x="279131" y="780331"/>
            <a:ext cx="8618217" cy="2056019"/>
            <a:chOff x="279131" y="780331"/>
            <a:chExt cx="8618217" cy="2056019"/>
          </a:xfrm>
        </p:grpSpPr>
        <p:pic>
          <p:nvPicPr>
            <p:cNvPr id="31" name="Picture 9" descr="https://raw.githubusercontent.com/sigon426/RepoList/gh-pages/blog/blog_images/osm-logo.png">
              <a:extLst>
                <a:ext uri="{FF2B5EF4-FFF2-40B4-BE49-F238E27FC236}">
                  <a16:creationId xmlns:a16="http://schemas.microsoft.com/office/drawing/2014/main" id="{D2E0B1BC-FC75-42AA-B200-4751BBE3C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06105">
              <a:off x="2068274" y="1225471"/>
              <a:ext cx="1290817" cy="1056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1" descr="http://www.reviewtrackers.com/wp-content/uploads/foursquare-logo.png">
              <a:extLst>
                <a:ext uri="{FF2B5EF4-FFF2-40B4-BE49-F238E27FC236}">
                  <a16:creationId xmlns:a16="http://schemas.microsoft.com/office/drawing/2014/main" id="{A00EA532-1108-4884-A095-4CECBABAB0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51711">
              <a:off x="2752797" y="2190450"/>
              <a:ext cx="1901818" cy="64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Image result for google icon">
              <a:extLst>
                <a:ext uri="{FF2B5EF4-FFF2-40B4-BE49-F238E27FC236}">
                  <a16:creationId xmlns:a16="http://schemas.microsoft.com/office/drawing/2014/main" id="{9EF032A2-2FEE-430C-A470-BC05561B4A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131" y="780331"/>
              <a:ext cx="1498333" cy="1498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Image result for facebook logo">
              <a:extLst>
                <a:ext uri="{FF2B5EF4-FFF2-40B4-BE49-F238E27FC236}">
                  <a16:creationId xmlns:a16="http://schemas.microsoft.com/office/drawing/2014/main" id="{08FD5A1F-3545-4CF8-8AB3-954A374E7A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3645" r="4103" b="14419"/>
            <a:stretch/>
          </p:blipFill>
          <p:spPr bwMode="auto">
            <a:xfrm>
              <a:off x="285326" y="2049523"/>
              <a:ext cx="1799924" cy="507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https://www.ksh.hu/docs/szolgaltatasok/sajtoszoba/sajto_2013/kshlogo_100.png">
              <a:extLst>
                <a:ext uri="{FF2B5EF4-FFF2-40B4-BE49-F238E27FC236}">
                  <a16:creationId xmlns:a16="http://schemas.microsoft.com/office/drawing/2014/main" id="{3047C743-0D2B-4AFC-A573-70ACF365B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9009">
              <a:off x="4229368" y="1266460"/>
              <a:ext cx="1608133" cy="661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http://nav.gov.hu/data/cms179621/NAV_rovid_logo_RGB2.jpg">
              <a:extLst>
                <a:ext uri="{FF2B5EF4-FFF2-40B4-BE49-F238E27FC236}">
                  <a16:creationId xmlns:a16="http://schemas.microsoft.com/office/drawing/2014/main" id="{FEC5DDD0-D8FA-431A-BC37-5FC381BD97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67067">
              <a:off x="6091807" y="1683943"/>
              <a:ext cx="1120355" cy="517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0" descr="http://www.mkoe.hu/optenlogo_webre1.gif">
              <a:extLst>
                <a:ext uri="{FF2B5EF4-FFF2-40B4-BE49-F238E27FC236}">
                  <a16:creationId xmlns:a16="http://schemas.microsoft.com/office/drawing/2014/main" id="{022659CE-FD49-43AB-A858-5707ADD120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60705">
              <a:off x="7481206" y="1110186"/>
              <a:ext cx="1349001" cy="540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8" descr="http://kozige.hu/sites/default/files/field/image/kekkh_logo_rgb-2.png">
              <a:extLst>
                <a:ext uri="{FF2B5EF4-FFF2-40B4-BE49-F238E27FC236}">
                  <a16:creationId xmlns:a16="http://schemas.microsoft.com/office/drawing/2014/main" id="{04D543DE-D83B-44EB-B967-BC503C5FA7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58866">
              <a:off x="6813845" y="2309695"/>
              <a:ext cx="1174858" cy="412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9" descr="http://viadat.kozut.hu/gfx/mk__kismeretu_logo.jpg">
              <a:extLst>
                <a:ext uri="{FF2B5EF4-FFF2-40B4-BE49-F238E27FC236}">
                  <a16:creationId xmlns:a16="http://schemas.microsoft.com/office/drawing/2014/main" id="{96D881EB-77E0-431F-84F1-834232D0A1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9530" y="2363203"/>
              <a:ext cx="804945" cy="436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3" descr="https://upload.wikimedia.org/wikipedia/en/thumb/b/bc/Logo_for_waze.svg/1280px-Logo_for_waze.svg.png">
              <a:extLst>
                <a:ext uri="{FF2B5EF4-FFF2-40B4-BE49-F238E27FC236}">
                  <a16:creationId xmlns:a16="http://schemas.microsoft.com/office/drawing/2014/main" id="{9C678038-AB74-47F4-9D95-A457F4ADB0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62356">
              <a:off x="3433400" y="1313436"/>
              <a:ext cx="925494" cy="256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8" name="Picture 12" descr="Image result for oktatÃ¡si hivatal logo">
              <a:extLst>
                <a:ext uri="{FF2B5EF4-FFF2-40B4-BE49-F238E27FC236}">
                  <a16:creationId xmlns:a16="http://schemas.microsoft.com/office/drawing/2014/main" id="{D688FD57-43FF-4546-B067-AD9306B13D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696" y="1087620"/>
              <a:ext cx="1352369" cy="501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0" name="Picture 14" descr="Image result for kormÃ¡nyhivatal logo">
              <a:extLst>
                <a:ext uri="{FF2B5EF4-FFF2-40B4-BE49-F238E27FC236}">
                  <a16:creationId xmlns:a16="http://schemas.microsoft.com/office/drawing/2014/main" id="{C0A8B058-A1DE-4555-B52A-9E8CD3D0D2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7687" y="1795963"/>
              <a:ext cx="779661" cy="779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églalap 8">
            <a:extLst>
              <a:ext uri="{FF2B5EF4-FFF2-40B4-BE49-F238E27FC236}">
                <a16:creationId xmlns:a16="http://schemas.microsoft.com/office/drawing/2014/main" id="{68046FBB-275A-4F18-A462-01D545097B99}"/>
              </a:ext>
            </a:extLst>
          </p:cNvPr>
          <p:cNvSpPr/>
          <p:nvPr/>
        </p:nvSpPr>
        <p:spPr>
          <a:xfrm>
            <a:off x="340997" y="5716047"/>
            <a:ext cx="8541213" cy="660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/>
              <a:t>Egységes térképet készítünk, amelyen az adatforrások </a:t>
            </a:r>
            <a:r>
              <a:rPr lang="hu-HU" b="1" dirty="0" err="1"/>
              <a:t>rétegenként</a:t>
            </a:r>
            <a:r>
              <a:rPr lang="hu-HU" b="1" dirty="0"/>
              <a:t> szerepelnek. A rétegek közötti kapcsolatot a lokáció és az azonosság valószínűsége határozza meg.</a:t>
            </a:r>
          </a:p>
        </p:txBody>
      </p:sp>
    </p:spTree>
    <p:extLst>
      <p:ext uri="{BB962C8B-B14F-4D97-AF65-F5344CB8AC3E}">
        <p14:creationId xmlns:p14="http://schemas.microsoft.com/office/powerpoint/2010/main" val="85150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59B18C70-B446-48E2-B36A-A838B1965611}"/>
              </a:ext>
            </a:extLst>
          </p:cNvPr>
          <p:cNvSpPr/>
          <p:nvPr/>
        </p:nvSpPr>
        <p:spPr>
          <a:xfrm>
            <a:off x="82720" y="106641"/>
            <a:ext cx="87147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>
                <a:latin typeface="Arial Black" panose="020B0A04020102020204" pitchFamily="34" charset="0"/>
              </a:rPr>
              <a:t>Mire jó? - ha üzletet nyitnál….</a:t>
            </a:r>
          </a:p>
        </p:txBody>
      </p:sp>
      <p:cxnSp>
        <p:nvCxnSpPr>
          <p:cNvPr id="140" name="Egyenes összekötő 139">
            <a:extLst>
              <a:ext uri="{FF2B5EF4-FFF2-40B4-BE49-F238E27FC236}">
                <a16:creationId xmlns:a16="http://schemas.microsoft.com/office/drawing/2014/main" id="{D4F9B993-3F84-43A2-B543-1D040B2AAF11}"/>
              </a:ext>
            </a:extLst>
          </p:cNvPr>
          <p:cNvCxnSpPr/>
          <p:nvPr/>
        </p:nvCxnSpPr>
        <p:spPr>
          <a:xfrm flipV="1">
            <a:off x="12688842" y="4320184"/>
            <a:ext cx="91200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" name="Kép 2">
            <a:extLst>
              <a:ext uri="{FF2B5EF4-FFF2-40B4-BE49-F238E27FC236}">
                <a16:creationId xmlns:a16="http://schemas.microsoft.com/office/drawing/2014/main" id="{1ACD7EAA-62EF-4CEF-9C3E-509D83531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38" y="825909"/>
            <a:ext cx="8850124" cy="4978195"/>
          </a:xfrm>
          <a:prstGeom prst="rect">
            <a:avLst/>
          </a:prstGeom>
        </p:spPr>
      </p:pic>
      <p:sp>
        <p:nvSpPr>
          <p:cNvPr id="147" name="Téglalap 146">
            <a:extLst>
              <a:ext uri="{FF2B5EF4-FFF2-40B4-BE49-F238E27FC236}">
                <a16:creationId xmlns:a16="http://schemas.microsoft.com/office/drawing/2014/main" id="{98401436-899C-41E7-944C-66EAD150D7DB}"/>
              </a:ext>
            </a:extLst>
          </p:cNvPr>
          <p:cNvSpPr/>
          <p:nvPr/>
        </p:nvSpPr>
        <p:spPr>
          <a:xfrm>
            <a:off x="340997" y="5912694"/>
            <a:ext cx="8541213" cy="660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/>
              <a:t>Értékesítési potenciálok becslése, üzlet lokációk értékelése, piacelemzés, üzleti terv készítés/validáció…</a:t>
            </a:r>
          </a:p>
        </p:txBody>
      </p:sp>
    </p:spTree>
    <p:extLst>
      <p:ext uri="{BB962C8B-B14F-4D97-AF65-F5344CB8AC3E}">
        <p14:creationId xmlns:p14="http://schemas.microsoft.com/office/powerpoint/2010/main" val="278934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9251</TotalTime>
  <Words>424</Words>
  <Application>Microsoft Office PowerPoint</Application>
  <PresentationFormat>Diavetítés a képernyőre (4:3 oldalarány)</PresentationFormat>
  <Paragraphs>112</Paragraphs>
  <Slides>11</Slides>
  <Notes>11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Hegedűs Tamás</dc:creator>
  <cp:lastModifiedBy>Tamas Hegedus</cp:lastModifiedBy>
  <cp:revision>76</cp:revision>
  <dcterms:created xsi:type="dcterms:W3CDTF">2016-10-23T16:36:35Z</dcterms:created>
  <dcterms:modified xsi:type="dcterms:W3CDTF">2018-11-19T09:31:54Z</dcterms:modified>
</cp:coreProperties>
</file>