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614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9D903-9B28-4C7D-8422-2B0F8CC52A44}" type="datetimeFigureOut">
              <a:rPr lang="hu-HU" smtClean="0"/>
              <a:t>2018. 11. 20.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5DC19-2A47-4E30-8334-865F7DED937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0373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9D903-9B28-4C7D-8422-2B0F8CC52A44}" type="datetimeFigureOut">
              <a:rPr lang="hu-HU" smtClean="0"/>
              <a:t>2018. 11. 20.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5DC19-2A47-4E30-8334-865F7DED937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7144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9D903-9B28-4C7D-8422-2B0F8CC52A44}" type="datetimeFigureOut">
              <a:rPr lang="hu-HU" smtClean="0"/>
              <a:t>2018. 11. 20.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5DC19-2A47-4E30-8334-865F7DED937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6520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9D903-9B28-4C7D-8422-2B0F8CC52A44}" type="datetimeFigureOut">
              <a:rPr lang="hu-HU" smtClean="0"/>
              <a:t>2018. 11. 20.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5DC19-2A47-4E30-8334-865F7DED937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0036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9D903-9B28-4C7D-8422-2B0F8CC52A44}" type="datetimeFigureOut">
              <a:rPr lang="hu-HU" smtClean="0"/>
              <a:t>2018. 11. 20.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5DC19-2A47-4E30-8334-865F7DED937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2450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9D903-9B28-4C7D-8422-2B0F8CC52A44}" type="datetimeFigureOut">
              <a:rPr lang="hu-HU" smtClean="0"/>
              <a:t>2018. 11. 20.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5DC19-2A47-4E30-8334-865F7DED937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4258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9D903-9B28-4C7D-8422-2B0F8CC52A44}" type="datetimeFigureOut">
              <a:rPr lang="hu-HU" smtClean="0"/>
              <a:t>2018. 11. 20.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5DC19-2A47-4E30-8334-865F7DED937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5857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9D903-9B28-4C7D-8422-2B0F8CC52A44}" type="datetimeFigureOut">
              <a:rPr lang="hu-HU" smtClean="0"/>
              <a:t>2018. 11. 20.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5DC19-2A47-4E30-8334-865F7DED937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7232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9D903-9B28-4C7D-8422-2B0F8CC52A44}" type="datetimeFigureOut">
              <a:rPr lang="hu-HU" smtClean="0"/>
              <a:t>2018. 11. 20.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5DC19-2A47-4E30-8334-865F7DED937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7162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9D903-9B28-4C7D-8422-2B0F8CC52A44}" type="datetimeFigureOut">
              <a:rPr lang="hu-HU" smtClean="0"/>
              <a:t>2018. 11. 20.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5DC19-2A47-4E30-8334-865F7DED937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6213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9D903-9B28-4C7D-8422-2B0F8CC52A44}" type="datetimeFigureOut">
              <a:rPr lang="hu-HU" smtClean="0"/>
              <a:t>2018. 11. 20.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5DC19-2A47-4E30-8334-865F7DED937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60209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9D903-9B28-4C7D-8422-2B0F8CC52A44}" type="datetimeFigureOut">
              <a:rPr lang="hu-HU" smtClean="0"/>
              <a:t>2018. 11. 20.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5DC19-2A47-4E30-8334-865F7DED937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8148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ím 3"/>
          <p:cNvSpPr txBox="1">
            <a:spLocks/>
          </p:cNvSpPr>
          <p:nvPr/>
        </p:nvSpPr>
        <p:spPr bwMode="auto">
          <a:xfrm>
            <a:off x="395289" y="620688"/>
            <a:ext cx="7021214" cy="87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buNone/>
            </a:pPr>
            <a:r>
              <a:rPr lang="hu-HU" dirty="0">
                <a:solidFill>
                  <a:schemeClr val="bg1"/>
                </a:solidFill>
              </a:rPr>
              <a:t>Nyílt forráskódú szoftverek alkalmazása a </a:t>
            </a:r>
            <a:r>
              <a:rPr lang="hu-HU" dirty="0" err="1">
                <a:solidFill>
                  <a:schemeClr val="bg1"/>
                </a:solidFill>
              </a:rPr>
              <a:t>smart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home</a:t>
            </a:r>
            <a:r>
              <a:rPr lang="hu-HU" dirty="0">
                <a:solidFill>
                  <a:schemeClr val="bg1"/>
                </a:solidFill>
              </a:rPr>
              <a:t> technológiában</a:t>
            </a:r>
          </a:p>
        </p:txBody>
      </p:sp>
      <p:sp>
        <p:nvSpPr>
          <p:cNvPr id="6" name="Cím 3"/>
          <p:cNvSpPr txBox="1">
            <a:spLocks/>
          </p:cNvSpPr>
          <p:nvPr/>
        </p:nvSpPr>
        <p:spPr bwMode="auto">
          <a:xfrm>
            <a:off x="4283968" y="4509120"/>
            <a:ext cx="4285231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lnSpc>
                <a:spcPct val="150000"/>
              </a:lnSpc>
            </a:pPr>
            <a:r>
              <a:rPr lang="hu-HU" sz="2400" dirty="0" smtClean="0">
                <a:solidFill>
                  <a:schemeClr val="bg1"/>
                </a:solidFill>
              </a:rPr>
              <a:t>Rónai Balázs és Burányi Róbert</a:t>
            </a:r>
          </a:p>
          <a:p>
            <a:pPr lvl="0">
              <a:lnSpc>
                <a:spcPct val="150000"/>
              </a:lnSpc>
            </a:pPr>
            <a:r>
              <a:rPr lang="hu-HU" sz="2400" dirty="0" smtClean="0">
                <a:solidFill>
                  <a:schemeClr val="bg1"/>
                </a:solidFill>
              </a:rPr>
              <a:t>OOTT Kft</a:t>
            </a:r>
            <a:r>
              <a:rPr lang="hu-HU" sz="1800" dirty="0" smtClean="0">
                <a:solidFill>
                  <a:schemeClr val="bg1"/>
                </a:solidFill>
              </a:rPr>
              <a:t>.</a:t>
            </a:r>
            <a:endParaRPr lang="hu-HU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72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ím 3"/>
          <p:cNvSpPr txBox="1">
            <a:spLocks/>
          </p:cNvSpPr>
          <p:nvPr/>
        </p:nvSpPr>
        <p:spPr bwMode="auto">
          <a:xfrm>
            <a:off x="420428" y="620688"/>
            <a:ext cx="8184020" cy="87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None/>
            </a:pPr>
            <a:r>
              <a:rPr lang="hu-HU" dirty="0" smtClean="0">
                <a:solidFill>
                  <a:schemeClr val="bg1"/>
                </a:solidFill>
              </a:rPr>
              <a:t>HOGY JÖTT AZ OKOS OTTHON ÖTLETE? MIÉRT LETT BELŐLE DIY, ÉS NEM PEDIG KÉSZ TERMÉK?</a:t>
            </a:r>
          </a:p>
          <a:p>
            <a:pPr lvl="0">
              <a:buNone/>
            </a:pP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7" name="Cím 3"/>
          <p:cNvSpPr txBox="1">
            <a:spLocks/>
          </p:cNvSpPr>
          <p:nvPr/>
        </p:nvSpPr>
        <p:spPr bwMode="auto">
          <a:xfrm>
            <a:off x="395289" y="2132856"/>
            <a:ext cx="8209159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lnSpc>
                <a:spcPct val="150000"/>
              </a:lnSpc>
            </a:pPr>
            <a:r>
              <a:rPr lang="hu-HU" sz="1800" dirty="0" smtClean="0">
                <a:solidFill>
                  <a:schemeClr val="bg1"/>
                </a:solidFill>
              </a:rPr>
              <a:t> piacon </a:t>
            </a:r>
            <a:r>
              <a:rPr lang="hu-HU" sz="1800" dirty="0">
                <a:solidFill>
                  <a:schemeClr val="bg1"/>
                </a:solidFill>
              </a:rPr>
              <a:t>elérhető kész termékek korlátozott kompatibilitása </a:t>
            </a:r>
          </a:p>
          <a:p>
            <a:pPr lvl="0">
              <a:lnSpc>
                <a:spcPct val="150000"/>
              </a:lnSpc>
            </a:pPr>
            <a:r>
              <a:rPr lang="hu-HU" sz="1800" dirty="0" smtClean="0">
                <a:solidFill>
                  <a:schemeClr val="bg1"/>
                </a:solidFill>
              </a:rPr>
              <a:t> fejlesztési </a:t>
            </a:r>
            <a:r>
              <a:rPr lang="hu-HU" sz="1800" dirty="0">
                <a:solidFill>
                  <a:schemeClr val="bg1"/>
                </a:solidFill>
              </a:rPr>
              <a:t>lehetőségek</a:t>
            </a:r>
          </a:p>
          <a:p>
            <a:pPr lvl="0">
              <a:lnSpc>
                <a:spcPct val="150000"/>
              </a:lnSpc>
            </a:pPr>
            <a:r>
              <a:rPr lang="hu-HU" sz="1800" dirty="0" smtClean="0">
                <a:solidFill>
                  <a:schemeClr val="bg1"/>
                </a:solidFill>
              </a:rPr>
              <a:t> új </a:t>
            </a:r>
            <a:r>
              <a:rPr lang="hu-HU" sz="1800" dirty="0">
                <a:solidFill>
                  <a:schemeClr val="bg1"/>
                </a:solidFill>
              </a:rPr>
              <a:t>eszközök integrálása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3435">
            <a:off x="3121108" y="3541517"/>
            <a:ext cx="5915010" cy="3329931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142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ím 3"/>
          <p:cNvSpPr txBox="1">
            <a:spLocks/>
          </p:cNvSpPr>
          <p:nvPr/>
        </p:nvSpPr>
        <p:spPr bwMode="auto">
          <a:xfrm>
            <a:off x="420428" y="620688"/>
            <a:ext cx="8184020" cy="87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buNone/>
            </a:pPr>
            <a:r>
              <a:rPr lang="hu-HU" dirty="0" smtClean="0">
                <a:solidFill>
                  <a:schemeClr val="bg1"/>
                </a:solidFill>
              </a:rPr>
              <a:t>HA MÁR DIY, OPEN SOURCE ÉS MŰKÖDIK, AKKOR MIÉRT NE LEHETNE BELŐLE TERMÉK?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7" name="Cím 3"/>
          <p:cNvSpPr txBox="1">
            <a:spLocks/>
          </p:cNvSpPr>
          <p:nvPr/>
        </p:nvSpPr>
        <p:spPr bwMode="auto">
          <a:xfrm>
            <a:off x="395289" y="2492896"/>
            <a:ext cx="8569199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lnSpc>
                <a:spcPct val="150000"/>
              </a:lnSpc>
            </a:pPr>
            <a:r>
              <a:rPr lang="hu-HU" sz="1800" dirty="0" smtClean="0">
                <a:solidFill>
                  <a:schemeClr val="bg1"/>
                </a:solidFill>
              </a:rPr>
              <a:t> teljesen </a:t>
            </a:r>
            <a:r>
              <a:rPr lang="hu-HU" sz="1800" dirty="0">
                <a:solidFill>
                  <a:schemeClr val="bg1"/>
                </a:solidFill>
              </a:rPr>
              <a:t>új termék fejlesztése (hardware és software), pénz, idő, </a:t>
            </a:r>
            <a:r>
              <a:rPr lang="hu-HU" sz="1800" dirty="0" smtClean="0">
                <a:solidFill>
                  <a:schemeClr val="bg1"/>
                </a:solidFill>
              </a:rPr>
              <a:t>tudás</a:t>
            </a:r>
            <a:endParaRPr lang="hu-HU" sz="1800" dirty="0">
              <a:solidFill>
                <a:schemeClr val="bg1"/>
              </a:solidFill>
            </a:endParaRPr>
          </a:p>
          <a:p>
            <a:pPr lvl="0">
              <a:lnSpc>
                <a:spcPct val="150000"/>
              </a:lnSpc>
            </a:pPr>
            <a:r>
              <a:rPr lang="hu-HU" sz="1800" dirty="0" smtClean="0">
                <a:solidFill>
                  <a:schemeClr val="bg1"/>
                </a:solidFill>
              </a:rPr>
              <a:t> piackutatás</a:t>
            </a:r>
            <a:r>
              <a:rPr lang="hu-HU" sz="1800" dirty="0">
                <a:solidFill>
                  <a:schemeClr val="bg1"/>
                </a:solidFill>
              </a:rPr>
              <a:t>, dinamikusan fejlődő piac</a:t>
            </a:r>
          </a:p>
          <a:p>
            <a:pPr lvl="0">
              <a:lnSpc>
                <a:spcPct val="150000"/>
              </a:lnSpc>
            </a:pPr>
            <a:r>
              <a:rPr lang="hu-HU" sz="1800" dirty="0" smtClean="0">
                <a:solidFill>
                  <a:schemeClr val="bg1"/>
                </a:solidFill>
              </a:rPr>
              <a:t> ha </a:t>
            </a:r>
            <a:r>
              <a:rPr lang="hu-HU" sz="1800" dirty="0">
                <a:solidFill>
                  <a:schemeClr val="bg1"/>
                </a:solidFill>
              </a:rPr>
              <a:t>már létezik egy működő termék, mit tudunk mi hozzáadni, hogy piacképes legyen?</a:t>
            </a:r>
          </a:p>
        </p:txBody>
      </p:sp>
    </p:spTree>
    <p:extLst>
      <p:ext uri="{BB962C8B-B14F-4D97-AF65-F5344CB8AC3E}">
        <p14:creationId xmlns:p14="http://schemas.microsoft.com/office/powerpoint/2010/main" val="153963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ím 3"/>
          <p:cNvSpPr txBox="1">
            <a:spLocks/>
          </p:cNvSpPr>
          <p:nvPr/>
        </p:nvSpPr>
        <p:spPr bwMode="auto">
          <a:xfrm>
            <a:off x="420428" y="620688"/>
            <a:ext cx="8184020" cy="87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buNone/>
            </a:pPr>
            <a:r>
              <a:rPr lang="hu-HU" dirty="0">
                <a:solidFill>
                  <a:schemeClr val="bg1"/>
                </a:solidFill>
              </a:rPr>
              <a:t>OOTT</a:t>
            </a:r>
          </a:p>
        </p:txBody>
      </p:sp>
      <p:sp>
        <p:nvSpPr>
          <p:cNvPr id="7" name="Cím 3"/>
          <p:cNvSpPr txBox="1">
            <a:spLocks/>
          </p:cNvSpPr>
          <p:nvPr/>
        </p:nvSpPr>
        <p:spPr bwMode="auto">
          <a:xfrm>
            <a:off x="395290" y="1628800"/>
            <a:ext cx="4968798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/>
            <a:r>
              <a:rPr lang="hu-HU" sz="1800" dirty="0" smtClean="0">
                <a:solidFill>
                  <a:schemeClr val="bg1"/>
                </a:solidFill>
              </a:rPr>
              <a:t> be </a:t>
            </a:r>
            <a:r>
              <a:rPr lang="hu-HU" sz="1800" dirty="0">
                <a:solidFill>
                  <a:schemeClr val="bg1"/>
                </a:solidFill>
              </a:rPr>
              <a:t>kell csomagolni az elektronikát és a </a:t>
            </a:r>
            <a:r>
              <a:rPr lang="hu-HU" sz="1800" dirty="0" smtClean="0">
                <a:solidFill>
                  <a:schemeClr val="bg1"/>
                </a:solidFill>
              </a:rPr>
              <a:t>terméket</a:t>
            </a:r>
          </a:p>
          <a:p>
            <a:pPr lvl="0"/>
            <a:endParaRPr lang="hu-HU" sz="1800" dirty="0">
              <a:solidFill>
                <a:schemeClr val="bg1"/>
              </a:solidFill>
            </a:endParaRPr>
          </a:p>
          <a:p>
            <a:pPr lvl="0"/>
            <a:r>
              <a:rPr lang="hu-HU" sz="1800" dirty="0" smtClean="0">
                <a:solidFill>
                  <a:schemeClr val="bg1"/>
                </a:solidFill>
              </a:rPr>
              <a:t> a </a:t>
            </a:r>
            <a:r>
              <a:rPr lang="hu-HU" sz="1800" dirty="0">
                <a:solidFill>
                  <a:schemeClr val="bg1"/>
                </a:solidFill>
              </a:rPr>
              <a:t>DIY jelleg eltüntetése (SUDO, IP-cím a kezeléshez, dinamikus DNS a távoli eléréshez, </a:t>
            </a:r>
            <a:r>
              <a:rPr lang="hu-HU" sz="1800" dirty="0" smtClean="0">
                <a:solidFill>
                  <a:schemeClr val="bg1"/>
                </a:solidFill>
              </a:rPr>
              <a:t/>
            </a:r>
            <a:br>
              <a:rPr lang="hu-HU" sz="1800" dirty="0" smtClean="0">
                <a:solidFill>
                  <a:schemeClr val="bg1"/>
                </a:solidFill>
              </a:rPr>
            </a:br>
            <a:r>
              <a:rPr lang="hu-HU" sz="1800" dirty="0" err="1" smtClean="0">
                <a:solidFill>
                  <a:schemeClr val="bg1"/>
                </a:solidFill>
              </a:rPr>
              <a:t>open</a:t>
            </a:r>
            <a:r>
              <a:rPr lang="hu-HU" sz="1800" dirty="0" smtClean="0">
                <a:solidFill>
                  <a:schemeClr val="bg1"/>
                </a:solidFill>
              </a:rPr>
              <a:t> </a:t>
            </a:r>
            <a:r>
              <a:rPr lang="hu-HU" sz="1800" dirty="0" err="1">
                <a:solidFill>
                  <a:schemeClr val="bg1"/>
                </a:solidFill>
              </a:rPr>
              <a:t>source</a:t>
            </a:r>
            <a:r>
              <a:rPr lang="hu-HU" sz="1800" dirty="0">
                <a:solidFill>
                  <a:schemeClr val="bg1"/>
                </a:solidFill>
              </a:rPr>
              <a:t> termék hibáinak software-es körülbástyázása) </a:t>
            </a:r>
            <a:endParaRPr lang="hu-HU" sz="1800" dirty="0" smtClean="0">
              <a:solidFill>
                <a:schemeClr val="bg1"/>
              </a:solidFill>
            </a:endParaRPr>
          </a:p>
          <a:p>
            <a:pPr lvl="0"/>
            <a:endParaRPr lang="hu-HU" sz="1800" dirty="0">
              <a:solidFill>
                <a:schemeClr val="bg1"/>
              </a:solidFill>
            </a:endParaRPr>
          </a:p>
          <a:p>
            <a:pPr lvl="0"/>
            <a:r>
              <a:rPr lang="hu-HU" sz="1800" dirty="0" smtClean="0">
                <a:solidFill>
                  <a:schemeClr val="bg1"/>
                </a:solidFill>
              </a:rPr>
              <a:t> valami </a:t>
            </a:r>
            <a:r>
              <a:rPr lang="hu-HU" sz="1800" dirty="0">
                <a:solidFill>
                  <a:schemeClr val="bg1"/>
                </a:solidFill>
              </a:rPr>
              <a:t>plusz a meglevő termékekhez képest (mentés a felhőbe, </a:t>
            </a:r>
            <a:r>
              <a:rPr lang="hu-HU" sz="1800" dirty="0" err="1">
                <a:solidFill>
                  <a:schemeClr val="bg1"/>
                </a:solidFill>
              </a:rPr>
              <a:t>zwave</a:t>
            </a:r>
            <a:r>
              <a:rPr lang="hu-HU" sz="1800" dirty="0">
                <a:solidFill>
                  <a:schemeClr val="bg1"/>
                </a:solidFill>
              </a:rPr>
              <a:t> backup, nagy mértékű kompatibilitás, felhasználó-kezelés)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5495">
            <a:off x="5516787" y="1952257"/>
            <a:ext cx="3532629" cy="4710593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856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ím 3"/>
          <p:cNvSpPr txBox="1">
            <a:spLocks/>
          </p:cNvSpPr>
          <p:nvPr/>
        </p:nvSpPr>
        <p:spPr bwMode="auto">
          <a:xfrm>
            <a:off x="420428" y="620688"/>
            <a:ext cx="8184020" cy="87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buNone/>
            </a:pPr>
            <a:r>
              <a:rPr lang="hu-HU" dirty="0" smtClean="0">
                <a:solidFill>
                  <a:schemeClr val="bg1"/>
                </a:solidFill>
              </a:rPr>
              <a:t>„MEG LESZ EZ 3 HÓNAP ALATT”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7" name="Cím 3"/>
          <p:cNvSpPr txBox="1">
            <a:spLocks/>
          </p:cNvSpPr>
          <p:nvPr/>
        </p:nvSpPr>
        <p:spPr bwMode="auto">
          <a:xfrm>
            <a:off x="395289" y="1916832"/>
            <a:ext cx="4968799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/>
            <a:r>
              <a:rPr lang="hu-HU" sz="1800" dirty="0" smtClean="0">
                <a:solidFill>
                  <a:schemeClr val="bg1"/>
                </a:solidFill>
              </a:rPr>
              <a:t> befektető keresése</a:t>
            </a:r>
          </a:p>
          <a:p>
            <a:pPr lvl="0"/>
            <a:endParaRPr lang="hu-HU" sz="1800" dirty="0">
              <a:solidFill>
                <a:schemeClr val="bg1"/>
              </a:solidFill>
            </a:endParaRPr>
          </a:p>
          <a:p>
            <a:pPr lvl="0"/>
            <a:r>
              <a:rPr lang="hu-HU" sz="1800" dirty="0" smtClean="0">
                <a:solidFill>
                  <a:schemeClr val="bg1"/>
                </a:solidFill>
              </a:rPr>
              <a:t> eszköz </a:t>
            </a:r>
            <a:r>
              <a:rPr lang="hu-HU" sz="1800" dirty="0">
                <a:solidFill>
                  <a:schemeClr val="bg1"/>
                </a:solidFill>
              </a:rPr>
              <a:t>dobozának tervezése és gyártási technológia </a:t>
            </a:r>
            <a:r>
              <a:rPr lang="hu-HU" sz="1800" dirty="0" smtClean="0">
                <a:solidFill>
                  <a:schemeClr val="bg1"/>
                </a:solidFill>
              </a:rPr>
              <a:t>kiválasztása</a:t>
            </a:r>
          </a:p>
          <a:p>
            <a:pPr lvl="0"/>
            <a:endParaRPr lang="hu-HU" sz="1800" dirty="0">
              <a:solidFill>
                <a:schemeClr val="bg1"/>
              </a:solidFill>
            </a:endParaRPr>
          </a:p>
          <a:p>
            <a:pPr lvl="0"/>
            <a:r>
              <a:rPr lang="hu-HU" sz="1800" dirty="0" smtClean="0">
                <a:solidFill>
                  <a:schemeClr val="bg1"/>
                </a:solidFill>
              </a:rPr>
              <a:t> CE </a:t>
            </a:r>
            <a:r>
              <a:rPr lang="hu-HU" sz="1800" dirty="0">
                <a:solidFill>
                  <a:schemeClr val="bg1"/>
                </a:solidFill>
              </a:rPr>
              <a:t>bevizsgálás és </a:t>
            </a:r>
            <a:r>
              <a:rPr lang="hu-HU" sz="1800" dirty="0" smtClean="0">
                <a:solidFill>
                  <a:schemeClr val="bg1"/>
                </a:solidFill>
              </a:rPr>
              <a:t>tanúsítvány</a:t>
            </a:r>
          </a:p>
          <a:p>
            <a:pPr lvl="0"/>
            <a:endParaRPr lang="hu-HU" sz="1800" dirty="0">
              <a:solidFill>
                <a:schemeClr val="bg1"/>
              </a:solidFill>
            </a:endParaRPr>
          </a:p>
          <a:p>
            <a:pPr lvl="0"/>
            <a:r>
              <a:rPr lang="hu-HU" sz="1800" dirty="0" smtClean="0">
                <a:solidFill>
                  <a:schemeClr val="bg1"/>
                </a:solidFill>
              </a:rPr>
              <a:t> soha </a:t>
            </a:r>
            <a:r>
              <a:rPr lang="hu-HU" sz="1800" dirty="0">
                <a:solidFill>
                  <a:schemeClr val="bg1"/>
                </a:solidFill>
              </a:rPr>
              <a:t>véget nem érő „mi lenne, ha még ezt is megcsinálnánk” - minden fejlesztő rémálma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8540">
            <a:off x="5458649" y="2054064"/>
            <a:ext cx="3481274" cy="4641699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857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ím 3"/>
          <p:cNvSpPr txBox="1">
            <a:spLocks/>
          </p:cNvSpPr>
          <p:nvPr/>
        </p:nvSpPr>
        <p:spPr bwMode="auto">
          <a:xfrm>
            <a:off x="420428" y="620688"/>
            <a:ext cx="8184020" cy="87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buNone/>
            </a:pPr>
            <a:r>
              <a:rPr lang="hu-HU" dirty="0" smtClean="0">
                <a:solidFill>
                  <a:schemeClr val="bg1"/>
                </a:solidFill>
              </a:rPr>
              <a:t>FEJLESZTÉSI </a:t>
            </a:r>
          </a:p>
          <a:p>
            <a:pPr lvl="0">
              <a:lnSpc>
                <a:spcPts val="3000"/>
              </a:lnSpc>
              <a:buNone/>
            </a:pPr>
            <a:r>
              <a:rPr lang="hu-HU" dirty="0" smtClean="0">
                <a:solidFill>
                  <a:schemeClr val="bg1"/>
                </a:solidFill>
              </a:rPr>
              <a:t>TECHNOLÓGIÁK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4839">
            <a:off x="4033444" y="1225400"/>
            <a:ext cx="4107957" cy="5477276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Cím 3"/>
          <p:cNvSpPr txBox="1">
            <a:spLocks/>
          </p:cNvSpPr>
          <p:nvPr/>
        </p:nvSpPr>
        <p:spPr bwMode="auto">
          <a:xfrm>
            <a:off x="395289" y="1988840"/>
            <a:ext cx="3024583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None/>
            </a:pPr>
            <a:r>
              <a:rPr lang="hu-HU" sz="1800" dirty="0" err="1" smtClean="0">
                <a:solidFill>
                  <a:schemeClr val="bg1"/>
                </a:solidFill>
              </a:rPr>
              <a:t>Domoticz</a:t>
            </a:r>
            <a:r>
              <a:rPr lang="hu-HU" sz="1800" dirty="0" smtClean="0">
                <a:solidFill>
                  <a:schemeClr val="bg1"/>
                </a:solidFill>
              </a:rPr>
              <a:t>, </a:t>
            </a:r>
            <a:r>
              <a:rPr lang="hu-HU" sz="1800" dirty="0" err="1" smtClean="0">
                <a:solidFill>
                  <a:schemeClr val="bg1"/>
                </a:solidFill>
              </a:rPr>
              <a:t>Raspberry</a:t>
            </a:r>
            <a:r>
              <a:rPr lang="hu-HU" sz="1800" dirty="0" smtClean="0">
                <a:solidFill>
                  <a:schemeClr val="bg1"/>
                </a:solidFill>
              </a:rPr>
              <a:t>, </a:t>
            </a:r>
            <a:r>
              <a:rPr lang="hu-HU" sz="1800" dirty="0" err="1" smtClean="0">
                <a:solidFill>
                  <a:schemeClr val="bg1"/>
                </a:solidFill>
              </a:rPr>
              <a:t>Razberry</a:t>
            </a:r>
            <a:r>
              <a:rPr lang="hu-HU" sz="1800" dirty="0" smtClean="0">
                <a:solidFill>
                  <a:schemeClr val="bg1"/>
                </a:solidFill>
              </a:rPr>
              <a:t>, </a:t>
            </a:r>
            <a:r>
              <a:rPr lang="hu-HU" sz="1800" dirty="0" err="1" smtClean="0">
                <a:solidFill>
                  <a:schemeClr val="bg1"/>
                </a:solidFill>
              </a:rPr>
              <a:t>Rfxcom</a:t>
            </a:r>
            <a:r>
              <a:rPr lang="hu-HU" sz="1800" dirty="0" smtClean="0">
                <a:solidFill>
                  <a:schemeClr val="bg1"/>
                </a:solidFill>
              </a:rPr>
              <a:t>, </a:t>
            </a:r>
            <a:r>
              <a:rPr lang="hu-HU" sz="1800" dirty="0" err="1" smtClean="0">
                <a:solidFill>
                  <a:schemeClr val="bg1"/>
                </a:solidFill>
              </a:rPr>
              <a:t>Stretch</a:t>
            </a:r>
            <a:r>
              <a:rPr lang="hu-HU" sz="1800" dirty="0" smtClean="0">
                <a:solidFill>
                  <a:schemeClr val="bg1"/>
                </a:solidFill>
              </a:rPr>
              <a:t>, Bocs, </a:t>
            </a:r>
            <a:r>
              <a:rPr lang="hu-HU" sz="1800" dirty="0">
                <a:solidFill>
                  <a:schemeClr val="bg1"/>
                </a:solidFill>
              </a:rPr>
              <a:t>Python, </a:t>
            </a:r>
            <a:r>
              <a:rPr lang="hu-HU" sz="1800" dirty="0" err="1">
                <a:solidFill>
                  <a:schemeClr val="bg1"/>
                </a:solidFill>
              </a:rPr>
              <a:t>Bash</a:t>
            </a:r>
            <a:r>
              <a:rPr lang="hu-HU" sz="1800" dirty="0">
                <a:solidFill>
                  <a:schemeClr val="bg1"/>
                </a:solidFill>
              </a:rPr>
              <a:t>, PHP, </a:t>
            </a:r>
            <a:r>
              <a:rPr lang="hu-HU" sz="1800" dirty="0" err="1">
                <a:solidFill>
                  <a:schemeClr val="bg1"/>
                </a:solidFill>
              </a:rPr>
              <a:t>MySQL</a:t>
            </a:r>
            <a:r>
              <a:rPr lang="hu-HU" sz="1800" dirty="0">
                <a:solidFill>
                  <a:schemeClr val="bg1"/>
                </a:solidFill>
              </a:rPr>
              <a:t>, Yii2, VPN, </a:t>
            </a:r>
            <a:r>
              <a:rPr lang="hu-HU" sz="1800" dirty="0" err="1">
                <a:solidFill>
                  <a:schemeClr val="bg1"/>
                </a:solidFill>
              </a:rPr>
              <a:t>Debian</a:t>
            </a:r>
            <a:endParaRPr lang="hu-HU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1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ím 3"/>
          <p:cNvSpPr txBox="1">
            <a:spLocks/>
          </p:cNvSpPr>
          <p:nvPr/>
        </p:nvSpPr>
        <p:spPr bwMode="auto">
          <a:xfrm>
            <a:off x="420428" y="620688"/>
            <a:ext cx="8184020" cy="87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buNone/>
            </a:pPr>
            <a:r>
              <a:rPr lang="hu-HU" dirty="0" smtClean="0">
                <a:solidFill>
                  <a:schemeClr val="bg1"/>
                </a:solidFill>
              </a:rPr>
              <a:t>HOL TARTUNK?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7" name="Cím 3"/>
          <p:cNvSpPr txBox="1">
            <a:spLocks/>
          </p:cNvSpPr>
          <p:nvPr/>
        </p:nvSpPr>
        <p:spPr bwMode="auto">
          <a:xfrm>
            <a:off x="395289" y="1641451"/>
            <a:ext cx="6264943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lnSpc>
                <a:spcPct val="150000"/>
              </a:lnSpc>
            </a:pPr>
            <a:r>
              <a:rPr lang="hu-HU" sz="1800" dirty="0" smtClean="0">
                <a:solidFill>
                  <a:schemeClr val="bg1"/>
                </a:solidFill>
              </a:rPr>
              <a:t> erős </a:t>
            </a:r>
            <a:r>
              <a:rPr lang="hu-HU" sz="1800" dirty="0">
                <a:solidFill>
                  <a:schemeClr val="bg1"/>
                </a:solidFill>
              </a:rPr>
              <a:t>béta, V2 tervezés és </a:t>
            </a:r>
            <a:r>
              <a:rPr lang="hu-HU" sz="1800" dirty="0" smtClean="0">
                <a:solidFill>
                  <a:schemeClr val="bg1"/>
                </a:solidFill>
              </a:rPr>
              <a:t>ötletezés</a:t>
            </a:r>
            <a:endParaRPr lang="hu-HU" sz="1800" dirty="0">
              <a:solidFill>
                <a:schemeClr val="bg1"/>
              </a:solidFill>
            </a:endParaRPr>
          </a:p>
          <a:p>
            <a:pPr lvl="0">
              <a:lnSpc>
                <a:spcPct val="150000"/>
              </a:lnSpc>
            </a:pPr>
            <a:r>
              <a:rPr lang="hu-HU" sz="1800" dirty="0" smtClean="0">
                <a:solidFill>
                  <a:schemeClr val="bg1"/>
                </a:solidFill>
              </a:rPr>
              <a:t> első megrendelés</a:t>
            </a:r>
            <a:endParaRPr lang="hu-HU" sz="1800" dirty="0">
              <a:solidFill>
                <a:schemeClr val="bg1"/>
              </a:solidFill>
            </a:endParaRPr>
          </a:p>
          <a:p>
            <a:pPr lvl="0">
              <a:lnSpc>
                <a:spcPct val="150000"/>
              </a:lnSpc>
            </a:pPr>
            <a:r>
              <a:rPr lang="hu-HU" sz="1800" dirty="0" smtClean="0">
                <a:solidFill>
                  <a:schemeClr val="bg1"/>
                </a:solidFill>
              </a:rPr>
              <a:t> 3 </a:t>
            </a:r>
            <a:r>
              <a:rPr lang="hu-HU" sz="1800" dirty="0">
                <a:solidFill>
                  <a:schemeClr val="bg1"/>
                </a:solidFill>
              </a:rPr>
              <a:t>éves </a:t>
            </a:r>
            <a:r>
              <a:rPr lang="hu-HU" sz="1800" dirty="0" smtClean="0">
                <a:solidFill>
                  <a:schemeClr val="bg1"/>
                </a:solidFill>
              </a:rPr>
              <a:t>megtérülés</a:t>
            </a:r>
          </a:p>
          <a:p>
            <a:pPr lvl="0">
              <a:lnSpc>
                <a:spcPct val="150000"/>
              </a:lnSpc>
            </a:pPr>
            <a:r>
              <a:rPr lang="hu-HU" sz="1800" dirty="0" smtClean="0">
                <a:solidFill>
                  <a:schemeClr val="bg1"/>
                </a:solidFill>
              </a:rPr>
              <a:t> 5 </a:t>
            </a:r>
            <a:r>
              <a:rPr lang="hu-HU" sz="1800" dirty="0">
                <a:solidFill>
                  <a:schemeClr val="bg1"/>
                </a:solidFill>
              </a:rPr>
              <a:t>év múlva éves 500M forgalom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5956">
            <a:off x="4697760" y="764704"/>
            <a:ext cx="4211959" cy="2808250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4538">
            <a:off x="1989413" y="3802162"/>
            <a:ext cx="5759624" cy="2744844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04417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4"/>
            <a:ext cx="8352928" cy="3967531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53547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ím 3"/>
          <p:cNvSpPr txBox="1">
            <a:spLocks/>
          </p:cNvSpPr>
          <p:nvPr/>
        </p:nvSpPr>
        <p:spPr bwMode="auto">
          <a:xfrm>
            <a:off x="420428" y="620688"/>
            <a:ext cx="8184020" cy="87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buNone/>
            </a:pPr>
            <a:r>
              <a:rPr lang="hu-HU" dirty="0">
                <a:solidFill>
                  <a:schemeClr val="bg1"/>
                </a:solidFill>
              </a:rPr>
              <a:t>KÖSZÖNÖM!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3619500" cy="1143000"/>
          </a:xfrm>
          <a:prstGeom prst="rect">
            <a:avLst/>
          </a:prstGeom>
        </p:spPr>
      </p:pic>
      <p:pic>
        <p:nvPicPr>
          <p:cNvPr id="1026" name="Picture 2" descr="https://scontent-vie1-1.xx.fbcdn.net/v/t1.15752-9/46452322_322620665186821_765430676148191232_n.jpg?_nc_cat=106&amp;_nc_ht=scontent-vie1-1.xx&amp;oh=bc69f7ae8591626f2127159a15be6fc0&amp;oe=5C6C167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28" y="2780928"/>
            <a:ext cx="3840425" cy="216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71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227</Words>
  <Application>Microsoft Office PowerPoint</Application>
  <PresentationFormat>Diavetítés a képernyőre (4:3 oldalarány)</PresentationFormat>
  <Paragraphs>34</Paragraphs>
  <Slides>9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0" baseType="lpstr"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Zsédely Teri</dc:creator>
  <cp:lastModifiedBy>Burányi Róbert</cp:lastModifiedBy>
  <cp:revision>34</cp:revision>
  <dcterms:created xsi:type="dcterms:W3CDTF">2018-11-14T11:14:00Z</dcterms:created>
  <dcterms:modified xsi:type="dcterms:W3CDTF">2018-11-20T05:42:21Z</dcterms:modified>
</cp:coreProperties>
</file>