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958" r:id="rId1"/>
  </p:sldMasterIdLst>
  <p:notesMasterIdLst>
    <p:notesMasterId r:id="rId15"/>
  </p:notesMasterIdLst>
  <p:sldIdLst>
    <p:sldId id="290" r:id="rId2"/>
    <p:sldId id="330" r:id="rId3"/>
    <p:sldId id="357" r:id="rId4"/>
    <p:sldId id="545" r:id="rId5"/>
    <p:sldId id="542" r:id="rId6"/>
    <p:sldId id="358" r:id="rId7"/>
    <p:sldId id="536" r:id="rId8"/>
    <p:sldId id="543" r:id="rId9"/>
    <p:sldId id="359" r:id="rId10"/>
    <p:sldId id="544" r:id="rId11"/>
    <p:sldId id="364" r:id="rId12"/>
    <p:sldId id="363" r:id="rId13"/>
    <p:sldId id="537" r:id="rId1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160">
          <p15:clr>
            <a:srgbClr val="A4A3A4"/>
          </p15:clr>
        </p15:guide>
        <p15:guide id="2" orient="horz" pos="213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067"/>
    <p:restoredTop sz="84630"/>
  </p:normalViewPr>
  <p:slideViewPr>
    <p:cSldViewPr snapToGrid="0" snapToObjects="1" showGuides="1">
      <p:cViewPr varScale="1">
        <p:scale>
          <a:sx n="103" d="100"/>
          <a:sy n="103" d="100"/>
        </p:scale>
        <p:origin x="200" y="392"/>
      </p:cViewPr>
      <p:guideLst>
        <p:guide pos="2160"/>
        <p:guide orient="horz" pos="213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E052A-56B7-824F-AC19-FC2EA6B760DA}" type="datetimeFigureOut">
              <a:rPr lang="en-US" smtClean="0"/>
              <a:t>11/20/18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ABFDC-0522-F846-99FB-BDC4AFB75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190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1990A0-AC65-4980-BF02-6ACC1434AAE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5162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EABFDC-0522-F846-99FB-BDC4AFB750C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6679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EABFDC-0522-F846-99FB-BDC4AFB750C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8542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4800" y="457200"/>
            <a:ext cx="6400800" cy="3602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7E6FD-771F-B742-869F-B9E53C994BC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512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EABFDC-0522-F846-99FB-BDC4AFB750C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6696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EABFDC-0522-F846-99FB-BDC4AFB750C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0101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EABFDC-0522-F846-99FB-BDC4AFB750C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3781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EABFDC-0522-F846-99FB-BDC4AFB750C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0220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019657-3392-484C-B79D-8943BEEA71B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0976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019657-3392-484C-B79D-8943BEEA71B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9051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EABFDC-0522-F846-99FB-BDC4AFB750C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846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light-title-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B102488-5F21-43D9-8708-963BDC34D90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" y="0"/>
            <a:ext cx="12099174" cy="6858000"/>
          </a:xfrm>
          <a:prstGeom prst="rect">
            <a:avLst/>
          </a:prstGeom>
        </p:spPr>
      </p:pic>
      <p:sp>
        <p:nvSpPr>
          <p:cNvPr id="3072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040032"/>
            <a:ext cx="11277600" cy="506668"/>
          </a:xfrm>
        </p:spPr>
        <p:txBody>
          <a:bodyPr anchor="b" anchorCtr="0"/>
          <a:lstStyle>
            <a:lvl1pPr marL="0" indent="0" algn="l">
              <a:tabLst>
                <a:tab pos="3078163" algn="l"/>
              </a:tabLst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203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57200" y="3546700"/>
            <a:ext cx="11277600" cy="353943"/>
          </a:xfrm>
          <a:ln>
            <a:noFill/>
          </a:ln>
        </p:spPr>
        <p:txBody>
          <a:bodyPr wrap="square" lIns="91440" tIns="91440" rIns="91440" bIns="91440" anchor="t" anchorCtr="0">
            <a:noAutofit/>
          </a:bodyPr>
          <a:lstStyle>
            <a:lvl1pPr marL="0" indent="0" algn="l">
              <a:buFont typeface="Symbol" pitchFamily="18" charset="2"/>
              <a:buNone/>
              <a:tabLst>
                <a:tab pos="11085236" algn="r"/>
              </a:tabLst>
              <a:defRPr sz="1400" b="0" cap="all" spc="3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ENTER PRESENTER | DD MONTH 2017</a:t>
            </a:r>
          </a:p>
        </p:txBody>
      </p:sp>
      <p:sp>
        <p:nvSpPr>
          <p:cNvPr id="7" name="Rectangle 6"/>
          <p:cNvSpPr/>
          <p:nvPr/>
        </p:nvSpPr>
        <p:spPr>
          <a:xfrm>
            <a:off x="-1" y="0"/>
            <a:ext cx="9144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624" y="475018"/>
            <a:ext cx="1244979" cy="6224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624" y="475018"/>
            <a:ext cx="1244979" cy="622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138678"/>
      </p:ext>
    </p:extLst>
  </p:cSld>
  <p:clrMapOvr>
    <a:masterClrMapping/>
  </p:clrMapOvr>
  <p:transition spd="med">
    <p:wip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57200" y="457199"/>
            <a:ext cx="11277600" cy="594359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1500" dist="571500" dir="27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Silicon Labs Confidential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A7BD92-6AE5-CF43-B276-274952F2BF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70BEBF-6D4E-5941-A6E3-774F36326B9A}"/>
              </a:ext>
            </a:extLst>
          </p:cNvPr>
          <p:cNvSpPr/>
          <p:nvPr/>
        </p:nvSpPr>
        <p:spPr>
          <a:xfrm>
            <a:off x="457200" y="457199"/>
            <a:ext cx="11277600" cy="594359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1500" dist="571500" dir="27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A48EAF8-5BE2-F24B-8A82-506782826616}"/>
              </a:ext>
            </a:extLst>
          </p:cNvPr>
          <p:cNvSpPr/>
          <p:nvPr/>
        </p:nvSpPr>
        <p:spPr>
          <a:xfrm>
            <a:off x="457200" y="457199"/>
            <a:ext cx="11277600" cy="594359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1500" dist="571500" dir="27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3891F74-1260-1D47-833A-05B8ECCC3882}"/>
              </a:ext>
            </a:extLst>
          </p:cNvPr>
          <p:cNvSpPr/>
          <p:nvPr/>
        </p:nvSpPr>
        <p:spPr>
          <a:xfrm>
            <a:off x="457200" y="457199"/>
            <a:ext cx="11277600" cy="594359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1500" dist="571500" dir="27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114217"/>
      </p:ext>
    </p:extLst>
  </p:cSld>
  <p:clrMapOvr>
    <a:masterClrMapping/>
  </p:clrMapOvr>
  <p:transition spd="med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ight-divi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B102488-5F21-43D9-8708-963BDC34D90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" y="0"/>
            <a:ext cx="12099174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1" y="0"/>
            <a:ext cx="9144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57200" y="3546700"/>
            <a:ext cx="11277600" cy="389337"/>
          </a:xfrm>
          <a:ln>
            <a:noFill/>
          </a:ln>
        </p:spPr>
        <p:txBody>
          <a:bodyPr wrap="square" lIns="91440" tIns="91440" rIns="91440" bIns="91440" anchor="t" anchorCtr="0">
            <a:spAutoFit/>
          </a:bodyPr>
          <a:lstStyle>
            <a:lvl1pPr marL="0" indent="0" algn="l">
              <a:buFont typeface="Symbol" pitchFamily="18" charset="2"/>
              <a:buNone/>
              <a:tabLst>
                <a:tab pos="11085236" algn="r"/>
              </a:tabLst>
              <a:defRPr sz="1400" b="0" cap="all" spc="3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ENTER PRESENTER | DD MONTH 2017</a:t>
            </a:r>
          </a:p>
        </p:txBody>
      </p:sp>
      <p:sp>
        <p:nvSpPr>
          <p:cNvPr id="25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457200" y="3008313"/>
            <a:ext cx="11277600" cy="538162"/>
          </a:xfrm>
        </p:spPr>
        <p:txBody>
          <a:bodyPr anchor="b">
            <a:sp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3078163" algn="l"/>
              </a:tabLst>
              <a:defRPr lang="en-US" sz="3200" b="0" kern="1200" spc="-50" baseline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9266CD8-AC45-784C-8E35-F765EC4D05C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" y="0"/>
            <a:ext cx="12099174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D9EF3CA-2BB9-8142-96F6-4CE2B52E1DB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" y="0"/>
            <a:ext cx="12099174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E7D3AC9-6FAA-7A43-9C03-76E90A3335A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" y="0"/>
            <a:ext cx="120991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859905"/>
      </p:ext>
    </p:extLst>
  </p:cSld>
  <p:clrMapOvr>
    <a:masterClrMapping/>
  </p:clrMapOvr>
  <p:transition spd="med">
    <p:wip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-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457200" y="457200"/>
            <a:ext cx="11277600" cy="5943600"/>
          </a:xfrm>
          <a:solidFill>
            <a:schemeClr val="tx1"/>
          </a:solidFill>
        </p:spPr>
        <p:txBody>
          <a:bodyPr lIns="274320" tIns="1097280" bIns="0" anchor="t" anchorCtr="0"/>
          <a:lstStyle>
            <a:lvl1pPr marL="0" indent="0" algn="ctr">
              <a:buFontTx/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" y="0"/>
            <a:ext cx="9144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457200" y="2830377"/>
            <a:ext cx="5638800" cy="1197251"/>
          </a:xfrm>
          <a:solidFill>
            <a:schemeClr val="bg1"/>
          </a:solidFill>
          <a:ln>
            <a:noFill/>
          </a:ln>
        </p:spPr>
        <p:txBody>
          <a:bodyPr wrap="square" lIns="274320" tIns="274320" rIns="274320" bIns="274320" anchor="ctr">
            <a:sp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FontTx/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0" indent="0">
              <a:spcBef>
                <a:spcPts val="600"/>
              </a:spcBef>
              <a:buNone/>
              <a:defRPr sz="1600">
                <a:solidFill>
                  <a:schemeClr val="tx1"/>
                </a:solidFill>
              </a:defRPr>
            </a:lvl2pPr>
            <a:lvl3pPr marL="182880" indent="0">
              <a:spcBef>
                <a:spcPts val="600"/>
              </a:spcBef>
              <a:buNone/>
              <a:defRPr sz="1800">
                <a:solidFill>
                  <a:schemeClr val="tx2"/>
                </a:solidFill>
              </a:defRPr>
            </a:lvl3pPr>
            <a:lvl4pPr marL="365760" indent="0">
              <a:spcBef>
                <a:spcPts val="600"/>
              </a:spcBef>
              <a:buNone/>
              <a:defRPr sz="1600">
                <a:solidFill>
                  <a:schemeClr val="tx2"/>
                </a:solidFill>
              </a:defRPr>
            </a:lvl4pPr>
            <a:lvl5pPr marL="731520">
              <a:spcBef>
                <a:spcPts val="900"/>
              </a:spcBef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Silicon Labs Confidential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29A7BD92-6AE5-CF43-B276-274952F2BF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069333"/>
      </p:ext>
    </p:extLst>
  </p:cSld>
  <p:clrMapOvr>
    <a:masterClrMapping/>
  </p:clrMapOvr>
  <p:transition spd="med">
    <p:wip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457200" y="457200"/>
            <a:ext cx="11277600" cy="5943600"/>
          </a:xfrm>
          <a:solidFill>
            <a:schemeClr val="tx1"/>
          </a:solidFill>
        </p:spPr>
        <p:txBody>
          <a:bodyPr lIns="274320" tIns="1097280" bIns="0" anchor="t" anchorCtr="0"/>
          <a:lstStyle>
            <a:lvl1pPr marL="0" indent="0" algn="ctr">
              <a:buFontTx/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Rectangle 6"/>
          <p:cNvSpPr/>
          <p:nvPr/>
        </p:nvSpPr>
        <p:spPr>
          <a:xfrm>
            <a:off x="-1" y="0"/>
            <a:ext cx="9144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Silicon Labs Confidential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29A7BD92-6AE5-CF43-B276-274952F2BF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843602"/>
      </p:ext>
    </p:extLst>
  </p:cSld>
  <p:clrMapOvr>
    <a:masterClrMapping/>
  </p:clrMapOvr>
  <p:transition spd="med">
    <p:wip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le-dual-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50980" y="914400"/>
            <a:ext cx="3419592" cy="54904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1500" dist="571500" dir="27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650980" y="1270855"/>
            <a:ext cx="3419592" cy="3474719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2650980" y="914400"/>
            <a:ext cx="3419592" cy="356455"/>
          </a:xfrm>
          <a:solidFill>
            <a:schemeClr val="accent1"/>
          </a:solidFill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200" cap="all" spc="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Rectangle 31"/>
          <p:cNvSpPr/>
          <p:nvPr/>
        </p:nvSpPr>
        <p:spPr>
          <a:xfrm>
            <a:off x="2650980" y="1371600"/>
            <a:ext cx="3429000" cy="32206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12"/>
          </p:nvPr>
        </p:nvSpPr>
        <p:spPr>
          <a:xfrm>
            <a:off x="2650980" y="4745574"/>
            <a:ext cx="3419592" cy="1654820"/>
          </a:xfrm>
        </p:spPr>
        <p:txBody>
          <a:bodyPr tIns="91440" bIns="91440" anchor="ctr" anchorCtr="0">
            <a:noAutofit/>
          </a:bodyPr>
          <a:lstStyle>
            <a:lvl1pPr marL="0" indent="0" algn="ctr">
              <a:spcBef>
                <a:spcPts val="300"/>
              </a:spcBef>
              <a:buFontTx/>
              <a:buNone/>
              <a:defRPr sz="1600">
                <a:solidFill>
                  <a:schemeClr val="tx1"/>
                </a:solidFill>
              </a:defRPr>
            </a:lvl1pPr>
            <a:lvl2pPr marL="0" indent="0" algn="ctr">
              <a:spcBef>
                <a:spcPts val="600"/>
              </a:spcBef>
              <a:buFontTx/>
              <a:buNone/>
              <a:defRPr sz="1400">
                <a:solidFill>
                  <a:schemeClr val="tx1"/>
                </a:solidFill>
              </a:defRPr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1" name="Rectangle 40"/>
          <p:cNvSpPr/>
          <p:nvPr/>
        </p:nvSpPr>
        <p:spPr>
          <a:xfrm>
            <a:off x="6127488" y="914400"/>
            <a:ext cx="3419591" cy="54904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1500" dist="571500" dir="27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27487" y="1270855"/>
            <a:ext cx="3419593" cy="3474719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6127486" y="914400"/>
            <a:ext cx="3419594" cy="356455"/>
          </a:xfrm>
          <a:solidFill>
            <a:schemeClr val="accent1"/>
          </a:solidFill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200" cap="all" spc="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18080" y="1371600"/>
            <a:ext cx="3429000" cy="32206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Text Placeholder 33"/>
          <p:cNvSpPr>
            <a:spLocks noGrp="1"/>
          </p:cNvSpPr>
          <p:nvPr>
            <p:ph type="body" sz="quarter" idx="14"/>
          </p:nvPr>
        </p:nvSpPr>
        <p:spPr>
          <a:xfrm>
            <a:off x="6127487" y="4745574"/>
            <a:ext cx="3419592" cy="1654820"/>
          </a:xfrm>
        </p:spPr>
        <p:txBody>
          <a:bodyPr tIns="91440" bIns="91440" anchor="ctr" anchorCtr="0">
            <a:noAutofit/>
          </a:bodyPr>
          <a:lstStyle>
            <a:lvl1pPr marL="0" indent="0" algn="ctr">
              <a:spcBef>
                <a:spcPts val="300"/>
              </a:spcBef>
              <a:buFontTx/>
              <a:buNone/>
              <a:defRPr sz="1600">
                <a:solidFill>
                  <a:schemeClr val="tx1"/>
                </a:solidFill>
              </a:defRPr>
            </a:lvl1pPr>
            <a:lvl2pPr marL="0" indent="0" algn="ctr">
              <a:spcBef>
                <a:spcPts val="600"/>
              </a:spcBef>
              <a:buFontTx/>
              <a:buNone/>
              <a:defRPr sz="1400">
                <a:solidFill>
                  <a:schemeClr val="tx1"/>
                </a:solidFill>
              </a:defRPr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1" name="Content Placeholder 60"/>
          <p:cNvSpPr>
            <a:spLocks noGrp="1"/>
          </p:cNvSpPr>
          <p:nvPr>
            <p:ph sz="quarter" idx="17" hasCustomPrompt="1"/>
          </p:nvPr>
        </p:nvSpPr>
        <p:spPr>
          <a:xfrm>
            <a:off x="2650980" y="1270855"/>
            <a:ext cx="3419592" cy="3474719"/>
          </a:xfrm>
        </p:spPr>
        <p:txBody>
          <a:bodyPr tIns="457200" anchor="t" anchorCtr="0">
            <a:noAutofit/>
          </a:bodyPr>
          <a:lstStyle>
            <a:lvl1pPr marL="0" indent="0" algn="ctr">
              <a:buFontTx/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62" name="Content Placeholder 60"/>
          <p:cNvSpPr>
            <a:spLocks noGrp="1"/>
          </p:cNvSpPr>
          <p:nvPr>
            <p:ph sz="quarter" idx="18" hasCustomPrompt="1"/>
          </p:nvPr>
        </p:nvSpPr>
        <p:spPr>
          <a:xfrm>
            <a:off x="6127486" y="1270855"/>
            <a:ext cx="3419594" cy="3474719"/>
          </a:xfrm>
        </p:spPr>
        <p:txBody>
          <a:bodyPr tIns="457200" anchor="t" anchorCtr="0">
            <a:noAutofit/>
          </a:bodyPr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anose="05000000000000000000" pitchFamily="2" charset="2"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Silicon Labs Confidential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29A7BD92-6AE5-CF43-B276-274952F2BF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627528"/>
      </p:ext>
    </p:extLst>
  </p:cSld>
  <p:clrMapOvr>
    <a:masterClrMapping/>
  </p:clrMapOvr>
  <p:transition spd="med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le-triple-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8972" y="914400"/>
            <a:ext cx="3419856" cy="54904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1500" dist="571500" dir="27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918972" y="1271262"/>
            <a:ext cx="3419856" cy="347431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918972" y="914806"/>
            <a:ext cx="3419856" cy="356455"/>
          </a:xfrm>
          <a:solidFill>
            <a:schemeClr val="accent1"/>
          </a:solidFill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200" cap="all" spc="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Rectangle 31"/>
          <p:cNvSpPr/>
          <p:nvPr/>
        </p:nvSpPr>
        <p:spPr>
          <a:xfrm>
            <a:off x="914400" y="1371600"/>
            <a:ext cx="3429000" cy="3373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12"/>
          </p:nvPr>
        </p:nvSpPr>
        <p:spPr>
          <a:xfrm>
            <a:off x="918972" y="5301672"/>
            <a:ext cx="3419856" cy="1098722"/>
          </a:xfrm>
        </p:spPr>
        <p:txBody>
          <a:bodyPr tIns="182880" bIns="91440" anchor="t" anchorCtr="0">
            <a:noAutofit/>
          </a:bodyPr>
          <a:lstStyle>
            <a:lvl1pPr marL="0" indent="0" algn="ctr">
              <a:spcBef>
                <a:spcPts val="30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1pPr>
            <a:lvl2pPr marL="0" indent="0" algn="ctr">
              <a:spcBef>
                <a:spcPts val="600"/>
              </a:spcBef>
              <a:buFontTx/>
              <a:buNone/>
              <a:defRPr sz="1400">
                <a:solidFill>
                  <a:schemeClr val="tx1"/>
                </a:solidFill>
              </a:defRPr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1" name="Rectangle 40"/>
          <p:cNvSpPr/>
          <p:nvPr/>
        </p:nvSpPr>
        <p:spPr>
          <a:xfrm>
            <a:off x="4386072" y="914400"/>
            <a:ext cx="3419856" cy="54904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1500" dist="571500" dir="27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384675" y="1271262"/>
            <a:ext cx="3421252" cy="347431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4386072" y="914806"/>
            <a:ext cx="3419856" cy="356455"/>
          </a:xfrm>
          <a:solidFill>
            <a:schemeClr val="accent1"/>
          </a:solidFill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200" cap="all" spc="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4" name="Rectangle 43"/>
          <p:cNvSpPr/>
          <p:nvPr/>
        </p:nvSpPr>
        <p:spPr>
          <a:xfrm>
            <a:off x="4381500" y="1371600"/>
            <a:ext cx="3429000" cy="3373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Text Placeholder 33"/>
          <p:cNvSpPr>
            <a:spLocks noGrp="1"/>
          </p:cNvSpPr>
          <p:nvPr>
            <p:ph type="body" sz="quarter" idx="14"/>
          </p:nvPr>
        </p:nvSpPr>
        <p:spPr>
          <a:xfrm>
            <a:off x="4386072" y="5301672"/>
            <a:ext cx="3419856" cy="1098722"/>
          </a:xfrm>
        </p:spPr>
        <p:txBody>
          <a:bodyPr tIns="182880" bIns="91440" anchor="t" anchorCtr="0">
            <a:noAutofit/>
          </a:bodyPr>
          <a:lstStyle>
            <a:lvl1pPr marL="0" indent="0" algn="ctr">
              <a:spcBef>
                <a:spcPts val="30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1pPr>
            <a:lvl2pPr marL="0" indent="0" algn="ctr">
              <a:spcBef>
                <a:spcPts val="600"/>
              </a:spcBef>
              <a:buFontTx/>
              <a:buNone/>
              <a:defRPr sz="1400">
                <a:solidFill>
                  <a:schemeClr val="tx1"/>
                </a:solidFill>
              </a:defRPr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1" name="Rectangle 50"/>
          <p:cNvSpPr/>
          <p:nvPr/>
        </p:nvSpPr>
        <p:spPr>
          <a:xfrm>
            <a:off x="7855076" y="914806"/>
            <a:ext cx="3419856" cy="54855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1500" dist="571500" dir="27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7855076" y="1271262"/>
            <a:ext cx="3419856" cy="347431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Text Placeholder 30"/>
          <p:cNvSpPr>
            <a:spLocks noGrp="1"/>
          </p:cNvSpPr>
          <p:nvPr>
            <p:ph type="body" sz="quarter" idx="15"/>
          </p:nvPr>
        </p:nvSpPr>
        <p:spPr>
          <a:xfrm>
            <a:off x="7855076" y="914806"/>
            <a:ext cx="3419856" cy="356455"/>
          </a:xfrm>
          <a:solidFill>
            <a:schemeClr val="accent1"/>
          </a:solidFill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200" cap="all" spc="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4" name="Rectangle 53"/>
          <p:cNvSpPr/>
          <p:nvPr/>
        </p:nvSpPr>
        <p:spPr>
          <a:xfrm>
            <a:off x="7850504" y="1371600"/>
            <a:ext cx="3429000" cy="3373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Text Placeholder 33"/>
          <p:cNvSpPr>
            <a:spLocks noGrp="1"/>
          </p:cNvSpPr>
          <p:nvPr>
            <p:ph type="body" sz="quarter" idx="16"/>
          </p:nvPr>
        </p:nvSpPr>
        <p:spPr>
          <a:xfrm>
            <a:off x="7855076" y="5301672"/>
            <a:ext cx="3419856" cy="1098722"/>
          </a:xfrm>
        </p:spPr>
        <p:txBody>
          <a:bodyPr tIns="182880" bIns="91440" anchor="t" anchorCtr="0">
            <a:noAutofit/>
          </a:bodyPr>
          <a:lstStyle>
            <a:lvl1pPr marL="0" indent="0" algn="ctr">
              <a:spcBef>
                <a:spcPts val="300"/>
              </a:spcBef>
              <a:buFontTx/>
              <a:buNone/>
              <a:defRPr sz="1600">
                <a:solidFill>
                  <a:schemeClr val="tx1"/>
                </a:solidFill>
              </a:defRPr>
            </a:lvl1pPr>
            <a:lvl2pPr marL="0" indent="0" algn="ctr">
              <a:spcBef>
                <a:spcPts val="600"/>
              </a:spcBef>
              <a:buFontTx/>
              <a:buNone/>
              <a:defRPr sz="1400">
                <a:solidFill>
                  <a:schemeClr val="tx1"/>
                </a:solidFill>
              </a:defRPr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1" name="Content Placeholder 60"/>
          <p:cNvSpPr>
            <a:spLocks noGrp="1"/>
          </p:cNvSpPr>
          <p:nvPr>
            <p:ph sz="quarter" idx="17" hasCustomPrompt="1"/>
          </p:nvPr>
        </p:nvSpPr>
        <p:spPr>
          <a:xfrm>
            <a:off x="918972" y="1271262"/>
            <a:ext cx="3419856" cy="3474314"/>
          </a:xfrm>
        </p:spPr>
        <p:txBody>
          <a:bodyPr tIns="365760" anchor="t" anchorCtr="0">
            <a:noAutofit/>
          </a:bodyPr>
          <a:lstStyle>
            <a:lvl1pPr marL="0" indent="0" algn="ctr">
              <a:buFontTx/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62" name="Content Placeholder 60"/>
          <p:cNvSpPr>
            <a:spLocks noGrp="1"/>
          </p:cNvSpPr>
          <p:nvPr>
            <p:ph sz="quarter" idx="18" hasCustomPrompt="1"/>
          </p:nvPr>
        </p:nvSpPr>
        <p:spPr>
          <a:xfrm>
            <a:off x="4381500" y="1271262"/>
            <a:ext cx="3424427" cy="3474314"/>
          </a:xfrm>
        </p:spPr>
        <p:txBody>
          <a:bodyPr tIns="365760" anchor="t" anchorCtr="0">
            <a:noAutofit/>
          </a:bodyPr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dirty="0"/>
              <a:t>Click to Add Content</a:t>
            </a:r>
          </a:p>
        </p:txBody>
      </p:sp>
      <p:sp>
        <p:nvSpPr>
          <p:cNvPr id="63" name="Content Placeholder 60"/>
          <p:cNvSpPr>
            <a:spLocks noGrp="1"/>
          </p:cNvSpPr>
          <p:nvPr>
            <p:ph sz="quarter" idx="19" hasCustomPrompt="1"/>
          </p:nvPr>
        </p:nvSpPr>
        <p:spPr>
          <a:xfrm>
            <a:off x="7855076" y="1271262"/>
            <a:ext cx="3419856" cy="3474314"/>
          </a:xfrm>
        </p:spPr>
        <p:txBody>
          <a:bodyPr tIns="365760" anchor="t" anchorCtr="0">
            <a:noAutofit/>
          </a:bodyPr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dirty="0"/>
              <a:t>Click to Add Content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Silicon Labs Confidential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29A7BD92-6AE5-CF43-B276-274952F2BF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647921"/>
      </p:ext>
    </p:extLst>
  </p:cSld>
  <p:clrMapOvr>
    <a:masterClrMapping/>
  </p:clrMapOvr>
  <p:transition spd="med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le-quad-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914400"/>
            <a:ext cx="2771606" cy="5486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1500" dist="571500" dir="27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57200" y="1270854"/>
            <a:ext cx="2771606" cy="347472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57200" y="914400"/>
            <a:ext cx="2771606" cy="356455"/>
          </a:xfrm>
          <a:solidFill>
            <a:schemeClr val="accent1"/>
          </a:solidFill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200" cap="all" spc="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12"/>
          </p:nvPr>
        </p:nvSpPr>
        <p:spPr>
          <a:xfrm>
            <a:off x="457200" y="4745574"/>
            <a:ext cx="2771606" cy="1655226"/>
          </a:xfrm>
        </p:spPr>
        <p:txBody>
          <a:bodyPr tIns="91440" bIns="91440" anchor="ctr" anchorCtr="0">
            <a:noAutofit/>
          </a:bodyPr>
          <a:lstStyle>
            <a:lvl1pPr marL="0" indent="0" algn="ctr">
              <a:spcBef>
                <a:spcPts val="300"/>
              </a:spcBef>
              <a:buFontTx/>
              <a:buNone/>
              <a:defRPr sz="1600">
                <a:solidFill>
                  <a:schemeClr val="tx1"/>
                </a:solidFill>
              </a:defRPr>
            </a:lvl1pPr>
            <a:lvl2pPr marL="0" indent="0" algn="ctr">
              <a:spcBef>
                <a:spcPts val="600"/>
              </a:spcBef>
              <a:buFontTx/>
              <a:buNone/>
              <a:defRPr sz="1400">
                <a:solidFill>
                  <a:schemeClr val="tx1"/>
                </a:solidFill>
              </a:defRPr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1" name="Content Placeholder 60"/>
          <p:cNvSpPr>
            <a:spLocks noGrp="1"/>
          </p:cNvSpPr>
          <p:nvPr>
            <p:ph sz="quarter" idx="17" hasCustomPrompt="1"/>
          </p:nvPr>
        </p:nvSpPr>
        <p:spPr>
          <a:xfrm>
            <a:off x="457200" y="1270854"/>
            <a:ext cx="2771606" cy="3474722"/>
          </a:xfrm>
        </p:spPr>
        <p:txBody>
          <a:bodyPr tIns="365760" anchor="t" anchorCtr="0">
            <a:noAutofit/>
          </a:bodyPr>
          <a:lstStyle>
            <a:lvl1pPr marL="0" indent="0" algn="ctr">
              <a:buFontTx/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8" name="Rectangle 67"/>
          <p:cNvSpPr/>
          <p:nvPr/>
        </p:nvSpPr>
        <p:spPr>
          <a:xfrm>
            <a:off x="3285723" y="914400"/>
            <a:ext cx="2779776" cy="5486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1500" dist="571500" dir="27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3285723" y="1270854"/>
            <a:ext cx="2779776" cy="347472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 Placeholder 30"/>
          <p:cNvSpPr>
            <a:spLocks noGrp="1"/>
          </p:cNvSpPr>
          <p:nvPr>
            <p:ph type="body" sz="quarter" idx="24"/>
          </p:nvPr>
        </p:nvSpPr>
        <p:spPr>
          <a:xfrm>
            <a:off x="3285723" y="914400"/>
            <a:ext cx="2779776" cy="356455"/>
          </a:xfrm>
          <a:solidFill>
            <a:schemeClr val="accent1"/>
          </a:solidFill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200" cap="all" spc="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1" name="Text Placeholder 33"/>
          <p:cNvSpPr>
            <a:spLocks noGrp="1"/>
          </p:cNvSpPr>
          <p:nvPr>
            <p:ph type="body" sz="quarter" idx="25"/>
          </p:nvPr>
        </p:nvSpPr>
        <p:spPr>
          <a:xfrm>
            <a:off x="3285723" y="4745574"/>
            <a:ext cx="2779776" cy="1655226"/>
          </a:xfrm>
        </p:spPr>
        <p:txBody>
          <a:bodyPr tIns="91440" bIns="91440" anchor="ctr" anchorCtr="0">
            <a:noAutofit/>
          </a:bodyPr>
          <a:lstStyle>
            <a:lvl1pPr marL="0" indent="0" algn="ctr">
              <a:spcBef>
                <a:spcPts val="300"/>
              </a:spcBef>
              <a:buFontTx/>
              <a:buNone/>
              <a:defRPr sz="1600">
                <a:solidFill>
                  <a:schemeClr val="tx1"/>
                </a:solidFill>
              </a:defRPr>
            </a:lvl1pPr>
            <a:lvl2pPr marL="0" indent="0" algn="ctr">
              <a:spcBef>
                <a:spcPts val="600"/>
              </a:spcBef>
              <a:buFontTx/>
              <a:buNone/>
              <a:defRPr sz="1400">
                <a:solidFill>
                  <a:schemeClr val="tx1"/>
                </a:solidFill>
              </a:defRPr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2" name="Content Placeholder 60"/>
          <p:cNvSpPr>
            <a:spLocks noGrp="1"/>
          </p:cNvSpPr>
          <p:nvPr>
            <p:ph sz="quarter" idx="26" hasCustomPrompt="1"/>
          </p:nvPr>
        </p:nvSpPr>
        <p:spPr>
          <a:xfrm>
            <a:off x="3285723" y="1270853"/>
            <a:ext cx="2779776" cy="3474721"/>
          </a:xfrm>
        </p:spPr>
        <p:txBody>
          <a:bodyPr tIns="365760" anchor="t" anchorCtr="0">
            <a:noAutofit/>
          </a:bodyPr>
          <a:lstStyle>
            <a:lvl1pPr marL="0" indent="0" algn="ctr">
              <a:buFontTx/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60" name="Rectangle 59"/>
          <p:cNvSpPr/>
          <p:nvPr/>
        </p:nvSpPr>
        <p:spPr>
          <a:xfrm>
            <a:off x="6122416" y="914400"/>
            <a:ext cx="2777734" cy="5486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1500" dist="571500" dir="27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6122416" y="1270854"/>
            <a:ext cx="2777734" cy="347472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 Placeholder 30"/>
          <p:cNvSpPr>
            <a:spLocks noGrp="1"/>
          </p:cNvSpPr>
          <p:nvPr>
            <p:ph type="body" sz="quarter" idx="21"/>
          </p:nvPr>
        </p:nvSpPr>
        <p:spPr>
          <a:xfrm>
            <a:off x="6122416" y="914400"/>
            <a:ext cx="2777734" cy="356455"/>
          </a:xfrm>
          <a:solidFill>
            <a:schemeClr val="accent1"/>
          </a:solidFill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200" cap="all" spc="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6" name="Text Placeholder 33"/>
          <p:cNvSpPr>
            <a:spLocks noGrp="1"/>
          </p:cNvSpPr>
          <p:nvPr>
            <p:ph type="body" sz="quarter" idx="22"/>
          </p:nvPr>
        </p:nvSpPr>
        <p:spPr>
          <a:xfrm>
            <a:off x="6122416" y="4745574"/>
            <a:ext cx="2777734" cy="1655226"/>
          </a:xfrm>
        </p:spPr>
        <p:txBody>
          <a:bodyPr tIns="91440" bIns="91440" anchor="ctr" anchorCtr="0">
            <a:noAutofit/>
          </a:bodyPr>
          <a:lstStyle>
            <a:lvl1pPr marL="0" indent="0" algn="ctr">
              <a:spcBef>
                <a:spcPts val="300"/>
              </a:spcBef>
              <a:buFontTx/>
              <a:buNone/>
              <a:defRPr sz="1600">
                <a:solidFill>
                  <a:schemeClr val="tx1"/>
                </a:solidFill>
              </a:defRPr>
            </a:lvl1pPr>
            <a:lvl2pPr marL="0" indent="0" algn="ctr">
              <a:spcBef>
                <a:spcPts val="600"/>
              </a:spcBef>
              <a:buFontTx/>
              <a:buNone/>
              <a:defRPr sz="1400">
                <a:solidFill>
                  <a:schemeClr val="tx1"/>
                </a:solidFill>
              </a:defRPr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marL="0" marR="0" lvl="0" indent="0" algn="ctr" defTabSz="914377" rtl="0" eaLnBrk="1" fontAlgn="base" latinLnBrk="0" hangingPunct="1">
              <a:lnSpc>
                <a:spcPct val="95000"/>
              </a:lnSpc>
              <a:spcBef>
                <a:spcPts val="3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lang="en-US"/>
              <a:t>Edit Master text styles</a:t>
            </a:r>
          </a:p>
          <a:p>
            <a:pPr marL="0" marR="0" lvl="1" indent="0" algn="ctr" defTabSz="914377" rtl="0" eaLnBrk="1" fontAlgn="base" latinLnBrk="0" hangingPunct="1">
              <a:lnSpc>
                <a:spcPct val="95000"/>
              </a:lnSpc>
              <a:spcBef>
                <a:spcPts val="3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lang="en-US"/>
              <a:t>Second level</a:t>
            </a:r>
          </a:p>
        </p:txBody>
      </p:sp>
      <p:sp>
        <p:nvSpPr>
          <p:cNvPr id="67" name="Content Placeholder 60"/>
          <p:cNvSpPr>
            <a:spLocks noGrp="1"/>
          </p:cNvSpPr>
          <p:nvPr>
            <p:ph sz="quarter" idx="23" hasCustomPrompt="1"/>
          </p:nvPr>
        </p:nvSpPr>
        <p:spPr>
          <a:xfrm>
            <a:off x="6122416" y="1270854"/>
            <a:ext cx="2777734" cy="3474721"/>
          </a:xfrm>
        </p:spPr>
        <p:txBody>
          <a:bodyPr tIns="365760" anchor="t" anchorCtr="0">
            <a:noAutofit/>
          </a:bodyPr>
          <a:lstStyle>
            <a:lvl1pPr marL="0" indent="0" algn="ctr">
              <a:buFontTx/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50" name="Rectangle 49"/>
          <p:cNvSpPr/>
          <p:nvPr/>
        </p:nvSpPr>
        <p:spPr>
          <a:xfrm>
            <a:off x="8955024" y="914400"/>
            <a:ext cx="2779776" cy="5486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1500" dist="571500" dir="27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8955024" y="1270854"/>
            <a:ext cx="2779776" cy="347472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 Placeholder 30"/>
          <p:cNvSpPr>
            <a:spLocks noGrp="1"/>
          </p:cNvSpPr>
          <p:nvPr>
            <p:ph type="body" sz="quarter" idx="18"/>
          </p:nvPr>
        </p:nvSpPr>
        <p:spPr>
          <a:xfrm>
            <a:off x="8955024" y="914400"/>
            <a:ext cx="2779776" cy="356455"/>
          </a:xfrm>
          <a:solidFill>
            <a:schemeClr val="accent1"/>
          </a:solidFill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200" cap="all" spc="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8" name="Text Placeholder 33"/>
          <p:cNvSpPr>
            <a:spLocks noGrp="1"/>
          </p:cNvSpPr>
          <p:nvPr>
            <p:ph type="body" sz="quarter" idx="19"/>
          </p:nvPr>
        </p:nvSpPr>
        <p:spPr>
          <a:xfrm>
            <a:off x="8955024" y="4745574"/>
            <a:ext cx="2779776" cy="1655226"/>
          </a:xfrm>
        </p:spPr>
        <p:txBody>
          <a:bodyPr tIns="91440" bIns="91440" anchor="ctr" anchorCtr="0">
            <a:noAutofit/>
          </a:bodyPr>
          <a:lstStyle>
            <a:lvl1pPr marL="0" indent="0" algn="ctr">
              <a:spcBef>
                <a:spcPts val="300"/>
              </a:spcBef>
              <a:buFontTx/>
              <a:buNone/>
              <a:defRPr sz="1600">
                <a:solidFill>
                  <a:schemeClr val="tx1"/>
                </a:solidFill>
              </a:defRPr>
            </a:lvl1pPr>
            <a:lvl2pPr marL="0" indent="0" algn="ctr">
              <a:spcBef>
                <a:spcPts val="600"/>
              </a:spcBef>
              <a:buFontTx/>
              <a:buNone/>
              <a:defRPr sz="1400">
                <a:solidFill>
                  <a:schemeClr val="tx1"/>
                </a:solidFill>
              </a:defRPr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9" name="Content Placeholder 60"/>
          <p:cNvSpPr>
            <a:spLocks noGrp="1"/>
          </p:cNvSpPr>
          <p:nvPr>
            <p:ph sz="quarter" idx="20" hasCustomPrompt="1"/>
          </p:nvPr>
        </p:nvSpPr>
        <p:spPr>
          <a:xfrm>
            <a:off x="8955024" y="1270853"/>
            <a:ext cx="2779776" cy="3474721"/>
          </a:xfrm>
        </p:spPr>
        <p:txBody>
          <a:bodyPr tIns="365760" anchor="t" anchorCtr="0">
            <a:noAutofit/>
          </a:bodyPr>
          <a:lstStyle>
            <a:lvl1pPr marL="0" indent="0" algn="ctr">
              <a:buFontTx/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en-US"/>
              <a:t>Silicon Labs Confidential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29A7BD92-6AE5-CF43-B276-274952F2BF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107768"/>
      </p:ext>
    </p:extLst>
  </p:cSld>
  <p:clrMapOvr>
    <a:masterClrMapping/>
  </p:clrMapOvr>
  <p:transition spd="med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le-six-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8972" y="914399"/>
            <a:ext cx="3419856" cy="27157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1500" dist="571500" dir="27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918972" y="1271262"/>
            <a:ext cx="3419856" cy="1499531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918972" y="914806"/>
            <a:ext cx="3419856" cy="356455"/>
          </a:xfrm>
          <a:solidFill>
            <a:schemeClr val="accent1"/>
          </a:solidFill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200" cap="all" spc="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Rectangle 31"/>
          <p:cNvSpPr/>
          <p:nvPr/>
        </p:nvSpPr>
        <p:spPr>
          <a:xfrm>
            <a:off x="914400" y="1371600"/>
            <a:ext cx="3429000" cy="3373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12"/>
          </p:nvPr>
        </p:nvSpPr>
        <p:spPr>
          <a:xfrm>
            <a:off x="918972" y="2770794"/>
            <a:ext cx="3419856" cy="859374"/>
          </a:xfrm>
        </p:spPr>
        <p:txBody>
          <a:bodyPr tIns="182880" bIns="91440" anchor="t" anchorCtr="0">
            <a:noAutofit/>
          </a:bodyPr>
          <a:lstStyle>
            <a:lvl1pPr marL="0" indent="0" algn="ctr">
              <a:spcBef>
                <a:spcPts val="30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1pPr>
            <a:lvl2pPr marL="0" indent="0" algn="ctr">
              <a:spcBef>
                <a:spcPts val="600"/>
              </a:spcBef>
              <a:buFontTx/>
              <a:buNone/>
              <a:defRPr sz="1400">
                <a:solidFill>
                  <a:schemeClr val="tx1"/>
                </a:solidFill>
              </a:defRPr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1" name="Rectangle 40"/>
          <p:cNvSpPr/>
          <p:nvPr/>
        </p:nvSpPr>
        <p:spPr>
          <a:xfrm>
            <a:off x="4386072" y="914399"/>
            <a:ext cx="3419856" cy="27157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1500" dist="571500" dir="27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384675" y="1271262"/>
            <a:ext cx="3421252" cy="1499531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4386072" y="914806"/>
            <a:ext cx="3419856" cy="356455"/>
          </a:xfrm>
          <a:solidFill>
            <a:schemeClr val="accent1"/>
          </a:solidFill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200" cap="all" spc="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Text Placeholder 33"/>
          <p:cNvSpPr>
            <a:spLocks noGrp="1"/>
          </p:cNvSpPr>
          <p:nvPr>
            <p:ph type="body" sz="quarter" idx="14"/>
          </p:nvPr>
        </p:nvSpPr>
        <p:spPr>
          <a:xfrm>
            <a:off x="4386072" y="2770794"/>
            <a:ext cx="3419856" cy="859374"/>
          </a:xfrm>
        </p:spPr>
        <p:txBody>
          <a:bodyPr tIns="182880" bIns="91440" anchor="t" anchorCtr="0">
            <a:noAutofit/>
          </a:bodyPr>
          <a:lstStyle>
            <a:lvl1pPr marL="0" indent="0" algn="ctr">
              <a:spcBef>
                <a:spcPts val="30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1pPr>
            <a:lvl2pPr marL="0" indent="0" algn="ctr">
              <a:spcBef>
                <a:spcPts val="600"/>
              </a:spcBef>
              <a:buFontTx/>
              <a:buNone/>
              <a:defRPr sz="1400">
                <a:solidFill>
                  <a:schemeClr val="tx1"/>
                </a:solidFill>
              </a:defRPr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1" name="Rectangle 50"/>
          <p:cNvSpPr/>
          <p:nvPr/>
        </p:nvSpPr>
        <p:spPr>
          <a:xfrm>
            <a:off x="7855076" y="914805"/>
            <a:ext cx="3419856" cy="27157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1500" dist="571500" dir="27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7855076" y="1271262"/>
            <a:ext cx="3419856" cy="1499531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Text Placeholder 30"/>
          <p:cNvSpPr>
            <a:spLocks noGrp="1"/>
          </p:cNvSpPr>
          <p:nvPr>
            <p:ph type="body" sz="quarter" idx="15"/>
          </p:nvPr>
        </p:nvSpPr>
        <p:spPr>
          <a:xfrm>
            <a:off x="7855076" y="914806"/>
            <a:ext cx="3419856" cy="356455"/>
          </a:xfrm>
          <a:solidFill>
            <a:schemeClr val="accent1"/>
          </a:solidFill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200" cap="all" spc="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4" name="Rectangle 53"/>
          <p:cNvSpPr/>
          <p:nvPr/>
        </p:nvSpPr>
        <p:spPr>
          <a:xfrm>
            <a:off x="7850504" y="1371600"/>
            <a:ext cx="3429000" cy="3373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Text Placeholder 33"/>
          <p:cNvSpPr>
            <a:spLocks noGrp="1"/>
          </p:cNvSpPr>
          <p:nvPr>
            <p:ph type="body" sz="quarter" idx="16"/>
          </p:nvPr>
        </p:nvSpPr>
        <p:spPr>
          <a:xfrm>
            <a:off x="7855076" y="2770794"/>
            <a:ext cx="3419856" cy="859374"/>
          </a:xfrm>
        </p:spPr>
        <p:txBody>
          <a:bodyPr tIns="182880" bIns="91440" anchor="t" anchorCtr="0">
            <a:noAutofit/>
          </a:bodyPr>
          <a:lstStyle>
            <a:lvl1pPr marL="0" indent="0" algn="ctr">
              <a:spcBef>
                <a:spcPts val="300"/>
              </a:spcBef>
              <a:buFontTx/>
              <a:buNone/>
              <a:defRPr sz="1600">
                <a:solidFill>
                  <a:schemeClr val="tx1"/>
                </a:solidFill>
              </a:defRPr>
            </a:lvl1pPr>
            <a:lvl2pPr marL="0" indent="0" algn="ctr">
              <a:spcBef>
                <a:spcPts val="600"/>
              </a:spcBef>
              <a:buFontTx/>
              <a:buNone/>
              <a:defRPr sz="1400">
                <a:solidFill>
                  <a:schemeClr val="tx1"/>
                </a:solidFill>
              </a:defRPr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1" name="Content Placeholder 60"/>
          <p:cNvSpPr>
            <a:spLocks noGrp="1"/>
          </p:cNvSpPr>
          <p:nvPr>
            <p:ph sz="quarter" idx="17" hasCustomPrompt="1"/>
          </p:nvPr>
        </p:nvSpPr>
        <p:spPr>
          <a:xfrm>
            <a:off x="918972" y="1271262"/>
            <a:ext cx="3419856" cy="1499530"/>
          </a:xfrm>
        </p:spPr>
        <p:txBody>
          <a:bodyPr tIns="365760" anchor="t" anchorCtr="0">
            <a:noAutofit/>
          </a:bodyPr>
          <a:lstStyle>
            <a:lvl1pPr marL="0" indent="0" algn="ctr">
              <a:buFontTx/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62" name="Content Placeholder 60"/>
          <p:cNvSpPr>
            <a:spLocks noGrp="1"/>
          </p:cNvSpPr>
          <p:nvPr>
            <p:ph sz="quarter" idx="18" hasCustomPrompt="1"/>
          </p:nvPr>
        </p:nvSpPr>
        <p:spPr>
          <a:xfrm>
            <a:off x="4381500" y="1271261"/>
            <a:ext cx="3424427" cy="1499531"/>
          </a:xfrm>
        </p:spPr>
        <p:txBody>
          <a:bodyPr tIns="365760" anchor="t" anchorCtr="0">
            <a:noAutofit/>
          </a:bodyPr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dirty="0"/>
              <a:t>Click to Add Content</a:t>
            </a:r>
          </a:p>
        </p:txBody>
      </p:sp>
      <p:sp>
        <p:nvSpPr>
          <p:cNvPr id="63" name="Content Placeholder 60"/>
          <p:cNvSpPr>
            <a:spLocks noGrp="1"/>
          </p:cNvSpPr>
          <p:nvPr>
            <p:ph sz="quarter" idx="19" hasCustomPrompt="1"/>
          </p:nvPr>
        </p:nvSpPr>
        <p:spPr>
          <a:xfrm>
            <a:off x="7855076" y="1271262"/>
            <a:ext cx="3419856" cy="1499127"/>
          </a:xfrm>
        </p:spPr>
        <p:txBody>
          <a:bodyPr tIns="365760" anchor="t" anchorCtr="0">
            <a:noAutofit/>
          </a:bodyPr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dirty="0"/>
              <a:t>Click to Add Content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Silicon Labs Confidential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29A7BD92-6AE5-CF43-B276-274952F2BF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918972" y="914400"/>
            <a:ext cx="3419856" cy="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1500" dist="571500" dir="27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918972" y="3684626"/>
            <a:ext cx="3419856" cy="27157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1500" dist="571500" dir="27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918972" y="4041489"/>
            <a:ext cx="3419856" cy="1499531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 Placeholder 30"/>
          <p:cNvSpPr>
            <a:spLocks noGrp="1"/>
          </p:cNvSpPr>
          <p:nvPr>
            <p:ph type="body" sz="quarter" idx="22"/>
          </p:nvPr>
        </p:nvSpPr>
        <p:spPr>
          <a:xfrm>
            <a:off x="918972" y="3685033"/>
            <a:ext cx="3419856" cy="356455"/>
          </a:xfrm>
          <a:solidFill>
            <a:schemeClr val="accent1"/>
          </a:solidFill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200" cap="all" spc="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7" name="Text Placeholder 33"/>
          <p:cNvSpPr>
            <a:spLocks noGrp="1"/>
          </p:cNvSpPr>
          <p:nvPr>
            <p:ph type="body" sz="quarter" idx="23"/>
          </p:nvPr>
        </p:nvSpPr>
        <p:spPr>
          <a:xfrm>
            <a:off x="918972" y="5541021"/>
            <a:ext cx="3419856" cy="859374"/>
          </a:xfrm>
        </p:spPr>
        <p:txBody>
          <a:bodyPr tIns="182880" bIns="91440" anchor="t" anchorCtr="0">
            <a:noAutofit/>
          </a:bodyPr>
          <a:lstStyle>
            <a:lvl1pPr marL="0" indent="0" algn="ctr">
              <a:spcBef>
                <a:spcPts val="30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1pPr>
            <a:lvl2pPr marL="0" indent="0" algn="ctr">
              <a:spcBef>
                <a:spcPts val="600"/>
              </a:spcBef>
              <a:buFontTx/>
              <a:buNone/>
              <a:defRPr sz="1400">
                <a:solidFill>
                  <a:schemeClr val="tx1"/>
                </a:solidFill>
              </a:defRPr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8" name="Rectangle 37"/>
          <p:cNvSpPr/>
          <p:nvPr/>
        </p:nvSpPr>
        <p:spPr>
          <a:xfrm>
            <a:off x="4386072" y="3684626"/>
            <a:ext cx="3419856" cy="27157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1500" dist="571500" dir="27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384675" y="4041489"/>
            <a:ext cx="3421252" cy="1499531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Text Placeholder 30"/>
          <p:cNvSpPr>
            <a:spLocks noGrp="1"/>
          </p:cNvSpPr>
          <p:nvPr>
            <p:ph type="body" sz="quarter" idx="24"/>
          </p:nvPr>
        </p:nvSpPr>
        <p:spPr>
          <a:xfrm>
            <a:off x="4386072" y="3685033"/>
            <a:ext cx="3419856" cy="356455"/>
          </a:xfrm>
          <a:solidFill>
            <a:schemeClr val="accent1"/>
          </a:solidFill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200" cap="all" spc="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6" name="Text Placeholder 33"/>
          <p:cNvSpPr>
            <a:spLocks noGrp="1"/>
          </p:cNvSpPr>
          <p:nvPr>
            <p:ph type="body" sz="quarter" idx="25"/>
          </p:nvPr>
        </p:nvSpPr>
        <p:spPr>
          <a:xfrm>
            <a:off x="4386072" y="5541021"/>
            <a:ext cx="3419856" cy="859374"/>
          </a:xfrm>
        </p:spPr>
        <p:txBody>
          <a:bodyPr tIns="182880" bIns="91440" anchor="t" anchorCtr="0">
            <a:noAutofit/>
          </a:bodyPr>
          <a:lstStyle>
            <a:lvl1pPr marL="0" indent="0" algn="ctr">
              <a:spcBef>
                <a:spcPts val="30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1pPr>
            <a:lvl2pPr marL="0" indent="0" algn="ctr">
              <a:spcBef>
                <a:spcPts val="600"/>
              </a:spcBef>
              <a:buFontTx/>
              <a:buNone/>
              <a:defRPr sz="1400">
                <a:solidFill>
                  <a:schemeClr val="tx1"/>
                </a:solidFill>
              </a:defRPr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7" name="Rectangle 46"/>
          <p:cNvSpPr/>
          <p:nvPr/>
        </p:nvSpPr>
        <p:spPr>
          <a:xfrm>
            <a:off x="7855076" y="3685032"/>
            <a:ext cx="3419856" cy="27157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1500" dist="571500" dir="27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7855076" y="4041489"/>
            <a:ext cx="3419856" cy="1499531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Text Placeholder 30"/>
          <p:cNvSpPr>
            <a:spLocks noGrp="1"/>
          </p:cNvSpPr>
          <p:nvPr>
            <p:ph type="body" sz="quarter" idx="26"/>
          </p:nvPr>
        </p:nvSpPr>
        <p:spPr>
          <a:xfrm>
            <a:off x="7855076" y="3685033"/>
            <a:ext cx="3419856" cy="356455"/>
          </a:xfrm>
          <a:solidFill>
            <a:schemeClr val="accent1"/>
          </a:solidFill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200" cap="all" spc="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3"/>
          <p:cNvSpPr>
            <a:spLocks noGrp="1"/>
          </p:cNvSpPr>
          <p:nvPr>
            <p:ph type="body" sz="quarter" idx="27"/>
          </p:nvPr>
        </p:nvSpPr>
        <p:spPr>
          <a:xfrm>
            <a:off x="7855076" y="5541021"/>
            <a:ext cx="3419856" cy="859374"/>
          </a:xfrm>
        </p:spPr>
        <p:txBody>
          <a:bodyPr tIns="182880" bIns="91440" anchor="t" anchorCtr="0">
            <a:noAutofit/>
          </a:bodyPr>
          <a:lstStyle>
            <a:lvl1pPr marL="0" indent="0" algn="ctr">
              <a:spcBef>
                <a:spcPts val="300"/>
              </a:spcBef>
              <a:buFontTx/>
              <a:buNone/>
              <a:defRPr sz="1600">
                <a:solidFill>
                  <a:schemeClr val="tx1"/>
                </a:solidFill>
              </a:defRPr>
            </a:lvl1pPr>
            <a:lvl2pPr marL="0" indent="0" algn="ctr">
              <a:spcBef>
                <a:spcPts val="600"/>
              </a:spcBef>
              <a:buFontTx/>
              <a:buNone/>
              <a:defRPr sz="1400">
                <a:solidFill>
                  <a:schemeClr val="tx1"/>
                </a:solidFill>
              </a:defRPr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6" name="Content Placeholder 60"/>
          <p:cNvSpPr>
            <a:spLocks noGrp="1"/>
          </p:cNvSpPr>
          <p:nvPr>
            <p:ph sz="quarter" idx="28" hasCustomPrompt="1"/>
          </p:nvPr>
        </p:nvSpPr>
        <p:spPr>
          <a:xfrm>
            <a:off x="918972" y="4041489"/>
            <a:ext cx="3419856" cy="1499530"/>
          </a:xfrm>
        </p:spPr>
        <p:txBody>
          <a:bodyPr tIns="365760" anchor="t" anchorCtr="0">
            <a:noAutofit/>
          </a:bodyPr>
          <a:lstStyle>
            <a:lvl1pPr marL="0" indent="0" algn="ctr">
              <a:buFontTx/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57" name="Content Placeholder 60"/>
          <p:cNvSpPr>
            <a:spLocks noGrp="1"/>
          </p:cNvSpPr>
          <p:nvPr>
            <p:ph sz="quarter" idx="29" hasCustomPrompt="1"/>
          </p:nvPr>
        </p:nvSpPr>
        <p:spPr>
          <a:xfrm>
            <a:off x="4381500" y="4041488"/>
            <a:ext cx="3424427" cy="1499531"/>
          </a:xfrm>
        </p:spPr>
        <p:txBody>
          <a:bodyPr tIns="365760" anchor="t" anchorCtr="0">
            <a:noAutofit/>
          </a:bodyPr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dirty="0"/>
              <a:t>Click to Add Content</a:t>
            </a:r>
          </a:p>
        </p:txBody>
      </p:sp>
      <p:sp>
        <p:nvSpPr>
          <p:cNvPr id="58" name="Content Placeholder 60"/>
          <p:cNvSpPr>
            <a:spLocks noGrp="1"/>
          </p:cNvSpPr>
          <p:nvPr>
            <p:ph sz="quarter" idx="30" hasCustomPrompt="1"/>
          </p:nvPr>
        </p:nvSpPr>
        <p:spPr>
          <a:xfrm>
            <a:off x="7855076" y="4041489"/>
            <a:ext cx="3419856" cy="1499127"/>
          </a:xfrm>
        </p:spPr>
        <p:txBody>
          <a:bodyPr tIns="365760" anchor="t" anchorCtr="0">
            <a:noAutofit/>
          </a:bodyPr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dirty="0"/>
              <a:t>Click to Add Content</a:t>
            </a:r>
          </a:p>
        </p:txBody>
      </p:sp>
      <p:sp>
        <p:nvSpPr>
          <p:cNvPr id="59" name="Rectangle 58"/>
          <p:cNvSpPr/>
          <p:nvPr/>
        </p:nvSpPr>
        <p:spPr>
          <a:xfrm>
            <a:off x="918972" y="3684627"/>
            <a:ext cx="3419856" cy="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1500" dist="571500" dir="27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A2E8BD4-BE75-7B4A-913B-399868EC08F6}"/>
              </a:ext>
            </a:extLst>
          </p:cNvPr>
          <p:cNvSpPr/>
          <p:nvPr/>
        </p:nvSpPr>
        <p:spPr>
          <a:xfrm>
            <a:off x="918972" y="914400"/>
            <a:ext cx="3419856" cy="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1500" dist="571500" dir="27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CAD46895-BF0A-994A-863F-58738F294DFF}"/>
              </a:ext>
            </a:extLst>
          </p:cNvPr>
          <p:cNvSpPr/>
          <p:nvPr/>
        </p:nvSpPr>
        <p:spPr>
          <a:xfrm>
            <a:off x="918972" y="3684626"/>
            <a:ext cx="3419856" cy="27157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1500" dist="571500" dir="27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EA21308E-ADCE-324E-8F58-80AAF08CE2E3}"/>
              </a:ext>
            </a:extLst>
          </p:cNvPr>
          <p:cNvSpPr/>
          <p:nvPr/>
        </p:nvSpPr>
        <p:spPr>
          <a:xfrm>
            <a:off x="918972" y="4041489"/>
            <a:ext cx="3419856" cy="1499531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8143CEC5-74CE-7B41-B657-9EB5B16E99AC}"/>
              </a:ext>
            </a:extLst>
          </p:cNvPr>
          <p:cNvSpPr/>
          <p:nvPr/>
        </p:nvSpPr>
        <p:spPr>
          <a:xfrm>
            <a:off x="4386072" y="3684626"/>
            <a:ext cx="3419856" cy="27157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1500" dist="571500" dir="27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05B03B78-09D2-5346-B25E-294EAA5EF25C}"/>
              </a:ext>
            </a:extLst>
          </p:cNvPr>
          <p:cNvSpPr/>
          <p:nvPr/>
        </p:nvSpPr>
        <p:spPr>
          <a:xfrm>
            <a:off x="4384675" y="4041489"/>
            <a:ext cx="3421252" cy="1499531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A1412143-8487-C94C-B2FE-E40FFC4690C9}"/>
              </a:ext>
            </a:extLst>
          </p:cNvPr>
          <p:cNvSpPr/>
          <p:nvPr/>
        </p:nvSpPr>
        <p:spPr>
          <a:xfrm>
            <a:off x="7855076" y="3685032"/>
            <a:ext cx="3419856" cy="27157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1500" dist="571500" dir="27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1083C06A-A455-2746-9903-700FB00CC165}"/>
              </a:ext>
            </a:extLst>
          </p:cNvPr>
          <p:cNvSpPr/>
          <p:nvPr/>
        </p:nvSpPr>
        <p:spPr>
          <a:xfrm>
            <a:off x="7855076" y="4041489"/>
            <a:ext cx="3419856" cy="1499531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68C7D543-35B2-804E-8A03-7191A0229CEB}"/>
              </a:ext>
            </a:extLst>
          </p:cNvPr>
          <p:cNvSpPr/>
          <p:nvPr/>
        </p:nvSpPr>
        <p:spPr>
          <a:xfrm>
            <a:off x="918972" y="3684627"/>
            <a:ext cx="3419856" cy="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1500" dist="571500" dir="27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BD95C67E-A57E-A142-B5C5-F94D0CB59185}"/>
              </a:ext>
            </a:extLst>
          </p:cNvPr>
          <p:cNvSpPr/>
          <p:nvPr/>
        </p:nvSpPr>
        <p:spPr>
          <a:xfrm>
            <a:off x="918972" y="914400"/>
            <a:ext cx="3419856" cy="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1500" dist="571500" dir="27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93D8BBCA-02A2-844B-8586-D6E067FF4444}"/>
              </a:ext>
            </a:extLst>
          </p:cNvPr>
          <p:cNvSpPr/>
          <p:nvPr/>
        </p:nvSpPr>
        <p:spPr>
          <a:xfrm>
            <a:off x="918972" y="3684626"/>
            <a:ext cx="3419856" cy="27157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1500" dist="571500" dir="27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38990C9D-1B4F-9642-BFDA-5E807F4890E8}"/>
              </a:ext>
            </a:extLst>
          </p:cNvPr>
          <p:cNvSpPr/>
          <p:nvPr/>
        </p:nvSpPr>
        <p:spPr>
          <a:xfrm>
            <a:off x="918972" y="4041489"/>
            <a:ext cx="3419856" cy="1499531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2795954F-F8F7-A448-9425-8B0E877A50CE}"/>
              </a:ext>
            </a:extLst>
          </p:cNvPr>
          <p:cNvSpPr/>
          <p:nvPr/>
        </p:nvSpPr>
        <p:spPr>
          <a:xfrm>
            <a:off x="4386072" y="3684626"/>
            <a:ext cx="3419856" cy="27157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1500" dist="571500" dir="27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FCCBA7EF-B41C-CD4E-ACD6-B44121B27A89}"/>
              </a:ext>
            </a:extLst>
          </p:cNvPr>
          <p:cNvSpPr/>
          <p:nvPr/>
        </p:nvSpPr>
        <p:spPr>
          <a:xfrm>
            <a:off x="4384675" y="4041489"/>
            <a:ext cx="3421252" cy="1499531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B4B7CCEC-7F93-D647-B39E-26A02E70F84A}"/>
              </a:ext>
            </a:extLst>
          </p:cNvPr>
          <p:cNvSpPr/>
          <p:nvPr/>
        </p:nvSpPr>
        <p:spPr>
          <a:xfrm>
            <a:off x="7855076" y="3685032"/>
            <a:ext cx="3419856" cy="27157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1500" dist="571500" dir="27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0664AE5C-BFE5-494C-AD12-40A3633740B9}"/>
              </a:ext>
            </a:extLst>
          </p:cNvPr>
          <p:cNvSpPr/>
          <p:nvPr/>
        </p:nvSpPr>
        <p:spPr>
          <a:xfrm>
            <a:off x="7855076" y="4041489"/>
            <a:ext cx="3419856" cy="1499531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D2051C36-0A60-C743-AA6A-3584B6285E63}"/>
              </a:ext>
            </a:extLst>
          </p:cNvPr>
          <p:cNvSpPr/>
          <p:nvPr/>
        </p:nvSpPr>
        <p:spPr>
          <a:xfrm>
            <a:off x="918972" y="3684627"/>
            <a:ext cx="3419856" cy="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1500" dist="571500" dir="27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829464"/>
      </p:ext>
    </p:extLst>
  </p:cSld>
  <p:clrMapOvr>
    <a:masterClrMapping/>
  </p:clrMapOvr>
  <p:transition spd="med">
    <p:wipe/>
  </p:transition>
  <p:extLst mod="1">
    <p:ext uri="{DCECCB84-F9BA-43D5-87BE-67443E8EF086}">
      <p15:sldGuideLst xmlns:p15="http://schemas.microsoft.com/office/powerpoint/2012/main">
        <p15:guide id="5" orient="horz" pos="2173">
          <p15:clr>
            <a:srgbClr val="FBAE40"/>
          </p15:clr>
        </p15:guide>
        <p15:guide id="6" orient="horz" pos="2147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ual-content-blue-callou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914400"/>
            <a:ext cx="11277600" cy="54863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1500" dist="571500" dir="27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96000" y="914396"/>
            <a:ext cx="1813560" cy="54864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914400" y="1371600"/>
            <a:ext cx="3429000" cy="32206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Content Placeholder 6"/>
          <p:cNvSpPr>
            <a:spLocks noGrp="1"/>
          </p:cNvSpPr>
          <p:nvPr>
            <p:ph sz="quarter" idx="14"/>
          </p:nvPr>
        </p:nvSpPr>
        <p:spPr>
          <a:xfrm>
            <a:off x="679450" y="1143000"/>
            <a:ext cx="5187951" cy="5029202"/>
          </a:xfrm>
        </p:spPr>
        <p:txBody>
          <a:bodyPr anchor="ctr"/>
          <a:lstStyle>
            <a:lvl1pPr marL="0" indent="0">
              <a:lnSpc>
                <a:spcPct val="90000"/>
              </a:lnSpc>
              <a:spcBef>
                <a:spcPts val="1200"/>
              </a:spcBef>
              <a:buFontTx/>
              <a:buNone/>
              <a:defRPr sz="2400">
                <a:latin typeface="+mj-lt"/>
              </a:defRPr>
            </a:lvl1pPr>
            <a:lvl2pPr marL="182880">
              <a:spcBef>
                <a:spcPts val="1200"/>
              </a:spcBef>
              <a:defRPr sz="1600"/>
            </a:lvl2pPr>
            <a:lvl3pPr marL="365760">
              <a:spcBef>
                <a:spcPts val="600"/>
              </a:spcBef>
              <a:defRPr sz="1400"/>
            </a:lvl3pPr>
            <a:lvl4pPr marL="548640">
              <a:spcBef>
                <a:spcPts val="600"/>
              </a:spcBef>
              <a:defRPr sz="1200"/>
            </a:lvl4pPr>
            <a:lvl5pPr marL="731520">
              <a:spcBef>
                <a:spcPts val="900"/>
              </a:spcBef>
              <a:defRPr sz="11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Content Placeholder 6"/>
          <p:cNvSpPr>
            <a:spLocks noGrp="1"/>
          </p:cNvSpPr>
          <p:nvPr>
            <p:ph sz="quarter" idx="15"/>
          </p:nvPr>
        </p:nvSpPr>
        <p:spPr>
          <a:xfrm>
            <a:off x="8134066" y="1143000"/>
            <a:ext cx="3143534" cy="5029202"/>
          </a:xfrm>
        </p:spPr>
        <p:txBody>
          <a:bodyPr anchor="ctr"/>
          <a:lstStyle>
            <a:lvl1pPr marL="0" indent="0">
              <a:lnSpc>
                <a:spcPct val="90000"/>
              </a:lnSpc>
              <a:spcBef>
                <a:spcPts val="1200"/>
              </a:spcBef>
              <a:buFontTx/>
              <a:buNone/>
              <a:defRPr sz="2400">
                <a:latin typeface="+mj-lt"/>
              </a:defRPr>
            </a:lvl1pPr>
            <a:lvl2pPr marL="182880">
              <a:spcBef>
                <a:spcPts val="1200"/>
              </a:spcBef>
              <a:defRPr sz="1600"/>
            </a:lvl2pPr>
            <a:lvl3pPr marL="365760">
              <a:spcBef>
                <a:spcPts val="600"/>
              </a:spcBef>
              <a:defRPr sz="1400"/>
            </a:lvl3pPr>
            <a:lvl4pPr marL="548640">
              <a:spcBef>
                <a:spcPts val="600"/>
              </a:spcBef>
              <a:defRPr sz="1200"/>
            </a:lvl4pPr>
            <a:lvl5pPr marL="731520">
              <a:spcBef>
                <a:spcPts val="900"/>
              </a:spcBef>
              <a:defRPr sz="11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11277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Silicon Labs Confidential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9A7BD92-6AE5-CF43-B276-274952F2BF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851884"/>
      </p:ext>
    </p:extLst>
  </p:cSld>
  <p:clrMapOvr>
    <a:masterClrMapping/>
  </p:clrMapOvr>
  <p:transition spd="med">
    <p:wipe/>
  </p:transition>
  <p:extLst mod="1">
    <p:ext uri="{DCECCB84-F9BA-43D5-87BE-67443E8EF086}">
      <p15:sldGuideLst xmlns:p15="http://schemas.microsoft.com/office/powerpoint/2012/main">
        <p15:guide id="1" pos="4416">
          <p15:clr>
            <a:srgbClr val="FBAE40"/>
          </p15:clr>
        </p15:guide>
        <p15:guide id="2" pos="4560">
          <p15:clr>
            <a:srgbClr val="FBAE40"/>
          </p15:clr>
        </p15:guide>
        <p15:guide id="4" pos="7248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le-dual-content-comparis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371600" y="914400"/>
            <a:ext cx="4698971" cy="5486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1500" dist="571500" dir="27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0" hasCustomPrompt="1"/>
          </p:nvPr>
        </p:nvSpPr>
        <p:spPr>
          <a:xfrm>
            <a:off x="1371600" y="1270855"/>
            <a:ext cx="4698970" cy="2394985"/>
          </a:xfrm>
          <a:prstGeom prst="rect">
            <a:avLst/>
          </a:prstGeom>
          <a:noFill/>
        </p:spPr>
        <p:txBody>
          <a:bodyPr lIns="182880" tIns="0" rIns="182880" bIns="91440" anchor="ctr" anchorCtr="0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0" indent="0" algn="ctr">
              <a:buNone/>
              <a:defRPr sz="1600">
                <a:solidFill>
                  <a:schemeClr val="tx1"/>
                </a:solidFill>
              </a:defRPr>
            </a:lvl2pPr>
            <a:lvl3pPr marL="0" indent="0" algn="ctr">
              <a:buNone/>
              <a:defRPr sz="1200">
                <a:solidFill>
                  <a:schemeClr val="tx1"/>
                </a:solidFill>
              </a:defRPr>
            </a:lvl3pPr>
            <a:lvl4pPr marL="0" indent="0" algn="ctr">
              <a:buNone/>
              <a:defRPr sz="11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1371600" y="3665842"/>
            <a:ext cx="4698971" cy="2734958"/>
          </a:xfrm>
        </p:spPr>
        <p:txBody>
          <a:bodyPr tIns="548640"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6129338" y="914400"/>
            <a:ext cx="4691062" cy="5486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1500" dist="571500" dir="27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Content Placeholder 2"/>
          <p:cNvSpPr>
            <a:spLocks noGrp="1"/>
          </p:cNvSpPr>
          <p:nvPr>
            <p:ph idx="15"/>
          </p:nvPr>
        </p:nvSpPr>
        <p:spPr>
          <a:xfrm>
            <a:off x="6127482" y="4025644"/>
            <a:ext cx="4692918" cy="2375156"/>
          </a:xfrm>
          <a:prstGeom prst="rect">
            <a:avLst/>
          </a:prstGeom>
          <a:noFill/>
        </p:spPr>
        <p:txBody>
          <a:bodyPr lIns="182880" tIns="0" rIns="182880" bIns="91440"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0" indent="0" algn="ctr">
              <a:buNone/>
              <a:defRPr sz="1600">
                <a:solidFill>
                  <a:schemeClr val="tx1"/>
                </a:solidFill>
              </a:defRPr>
            </a:lvl2pPr>
            <a:lvl3pPr marL="0" indent="0" algn="ctr">
              <a:buNone/>
              <a:defRPr sz="1400">
                <a:solidFill>
                  <a:schemeClr val="tx1"/>
                </a:solidFill>
              </a:defRPr>
            </a:lvl3pPr>
            <a:lvl4pPr marL="0" indent="0" algn="ctr">
              <a:buNone/>
              <a:defRPr sz="1200">
                <a:solidFill>
                  <a:schemeClr val="tx1"/>
                </a:solidFill>
              </a:defRPr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0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6127485" y="917749"/>
            <a:ext cx="4692915" cy="2748091"/>
          </a:xfrm>
        </p:spPr>
        <p:txBody>
          <a:bodyPr tIns="548640"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0"/>
          <p:cNvSpPr>
            <a:spLocks noGrp="1"/>
          </p:cNvSpPr>
          <p:nvPr>
            <p:ph type="body" sz="quarter" idx="17"/>
          </p:nvPr>
        </p:nvSpPr>
        <p:spPr>
          <a:xfrm>
            <a:off x="1371601" y="914400"/>
            <a:ext cx="4698970" cy="356455"/>
          </a:xfrm>
          <a:solidFill>
            <a:schemeClr val="accent1"/>
          </a:solidFill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200" cap="all" spc="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30"/>
          <p:cNvSpPr>
            <a:spLocks noGrp="1"/>
          </p:cNvSpPr>
          <p:nvPr>
            <p:ph type="body" sz="quarter" idx="18"/>
          </p:nvPr>
        </p:nvSpPr>
        <p:spPr>
          <a:xfrm>
            <a:off x="6127483" y="3665840"/>
            <a:ext cx="4692918" cy="356455"/>
          </a:xfrm>
          <a:solidFill>
            <a:schemeClr val="accent1"/>
          </a:solidFill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200" cap="all" spc="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Silicon Labs Confidential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29A7BD92-6AE5-CF43-B276-274952F2BF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790616"/>
      </p:ext>
    </p:extLst>
  </p:cSld>
  <p:clrMapOvr>
    <a:masterClrMapping/>
  </p:clrMapOvr>
  <p:transition spd="med">
    <p:wip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ngle-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57200" y="914401"/>
            <a:ext cx="11277600" cy="548639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1500" dist="571500" dir="27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679450" y="1143000"/>
            <a:ext cx="10820400" cy="502920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buClr>
                <a:schemeClr val="tx2"/>
              </a:buClr>
              <a:defRPr sz="2000">
                <a:solidFill>
                  <a:schemeClr val="tx1"/>
                </a:solidFill>
              </a:defRPr>
            </a:lvl1pPr>
            <a:lvl2pPr>
              <a:buClr>
                <a:schemeClr val="tx2"/>
              </a:buClr>
              <a:defRPr sz="1800">
                <a:solidFill>
                  <a:schemeClr val="tx1"/>
                </a:solidFill>
              </a:defRPr>
            </a:lvl2pPr>
            <a:lvl3pPr>
              <a:buClr>
                <a:schemeClr val="tx2"/>
              </a:buClr>
              <a:defRPr sz="1600">
                <a:solidFill>
                  <a:schemeClr val="tx1"/>
                </a:solidFill>
              </a:defRPr>
            </a:lvl3pPr>
            <a:lvl4pPr>
              <a:buClr>
                <a:schemeClr val="tx2"/>
              </a:buClr>
              <a:defRPr sz="1400">
                <a:solidFill>
                  <a:schemeClr val="tx1"/>
                </a:solidFill>
              </a:defRPr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Silicon Labs Confidential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7BD92-6AE5-CF43-B276-274952F2BF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72168"/>
      </p:ext>
    </p:extLst>
  </p:cSld>
  <p:clrMapOvr>
    <a:masterClrMapping/>
  </p:clrMapOvr>
  <p:transition spd="med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duct-detail-w-o-tab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914400"/>
            <a:ext cx="11277600" cy="548639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1500" dist="571500" dir="27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071562" y="1143000"/>
            <a:ext cx="3875087" cy="4496423"/>
          </a:xfrm>
        </p:spPr>
        <p:txBody>
          <a:bodyPr tIns="182880" bIns="182880"/>
          <a:lstStyle>
            <a:lvl1pPr>
              <a:defRPr sz="1600" baseline="0"/>
            </a:lvl1pPr>
          </a:lstStyle>
          <a:p>
            <a:pPr lvl="0"/>
            <a:r>
              <a:rPr lang="en-US" dirty="0"/>
              <a:t>Click to add block diagram</a:t>
            </a:r>
          </a:p>
        </p:txBody>
      </p:sp>
      <p:sp>
        <p:nvSpPr>
          <p:cNvPr id="32" name="Rectangle 31"/>
          <p:cNvSpPr/>
          <p:nvPr/>
        </p:nvSpPr>
        <p:spPr>
          <a:xfrm>
            <a:off x="914400" y="1371600"/>
            <a:ext cx="3429000" cy="32206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5410202" y="1512330"/>
            <a:ext cx="6089648" cy="1866602"/>
          </a:xfrm>
        </p:spPr>
        <p:txBody>
          <a:bodyPr lIns="182880" tIns="91440" bIns="91440" numCol="2" spcCol="91440" anchor="t">
            <a:normAutofit/>
          </a:bodyPr>
          <a:lstStyle>
            <a:lvl1pPr>
              <a:lnSpc>
                <a:spcPct val="90000"/>
              </a:lnSpc>
              <a:spcBef>
                <a:spcPts val="600"/>
              </a:spcBef>
              <a:defRPr sz="1400"/>
            </a:lvl1pPr>
            <a:lvl2pPr>
              <a:lnSpc>
                <a:spcPct val="90000"/>
              </a:lnSpc>
              <a:spcBef>
                <a:spcPts val="600"/>
              </a:spcBef>
              <a:defRPr sz="1200"/>
            </a:lvl2pPr>
            <a:lvl3pPr>
              <a:lnSpc>
                <a:spcPct val="90000"/>
              </a:lnSpc>
              <a:spcBef>
                <a:spcPts val="600"/>
              </a:spcBef>
              <a:defRPr sz="1100"/>
            </a:lvl3pPr>
            <a:lvl4pPr>
              <a:lnSpc>
                <a:spcPct val="90000"/>
              </a:lnSpc>
              <a:spcBef>
                <a:spcPts val="600"/>
              </a:spcBef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9A7BD92-6AE5-CF43-B276-274952F2BF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Silicon Labs Confidential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410202" y="1143000"/>
            <a:ext cx="6089648" cy="261610"/>
          </a:xfrm>
          <a:prstGeom prst="rect">
            <a:avLst/>
          </a:prstGeom>
          <a:solidFill>
            <a:schemeClr val="tx1"/>
          </a:solidFill>
        </p:spPr>
        <p:txBody>
          <a:bodyPr wrap="square" lIns="182880" tIns="45720" rIns="274320" bIns="45720">
            <a:spAutoFit/>
          </a:bodyPr>
          <a:lstStyle/>
          <a:p>
            <a:pPr algn="l">
              <a:spcBef>
                <a:spcPts val="0"/>
              </a:spcBef>
              <a:spcAft>
                <a:spcPts val="1200"/>
              </a:spcAft>
            </a:pPr>
            <a:r>
              <a:rPr lang="en-US" sz="1100" spc="300" dirty="0">
                <a:solidFill>
                  <a:schemeClr val="bg1"/>
                </a:solidFill>
              </a:rPr>
              <a:t>APPLICATIONS</a:t>
            </a:r>
          </a:p>
        </p:txBody>
      </p:sp>
      <p:sp>
        <p:nvSpPr>
          <p:cNvPr id="10" name="Rectangle 9"/>
          <p:cNvSpPr/>
          <p:nvPr/>
        </p:nvSpPr>
        <p:spPr>
          <a:xfrm>
            <a:off x="5410202" y="3486654"/>
            <a:ext cx="6089648" cy="261610"/>
          </a:xfrm>
          <a:prstGeom prst="rect">
            <a:avLst/>
          </a:prstGeom>
          <a:solidFill>
            <a:schemeClr val="tx1"/>
          </a:solidFill>
        </p:spPr>
        <p:txBody>
          <a:bodyPr wrap="square" lIns="182880" tIns="45720" rIns="274320" bIns="4572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US" sz="1100" spc="300" dirty="0">
                <a:solidFill>
                  <a:schemeClr val="bg1"/>
                </a:solidFill>
              </a:rPr>
              <a:t>FEATURES</a:t>
            </a:r>
          </a:p>
        </p:txBody>
      </p:sp>
      <p:sp>
        <p:nvSpPr>
          <p:cNvPr id="11" name="Content Placeholder 6"/>
          <p:cNvSpPr>
            <a:spLocks noGrp="1"/>
          </p:cNvSpPr>
          <p:nvPr>
            <p:ph sz="quarter" idx="18"/>
          </p:nvPr>
        </p:nvSpPr>
        <p:spPr>
          <a:xfrm>
            <a:off x="5416555" y="3855986"/>
            <a:ext cx="6083295" cy="2316214"/>
          </a:xfrm>
        </p:spPr>
        <p:txBody>
          <a:bodyPr lIns="182880" tIns="91440" bIns="91440" numCol="2" spcCol="91440" anchor="t">
            <a:normAutofit/>
          </a:bodyPr>
          <a:lstStyle>
            <a:lvl1pPr>
              <a:lnSpc>
                <a:spcPct val="90000"/>
              </a:lnSpc>
              <a:spcBef>
                <a:spcPts val="600"/>
              </a:spcBef>
              <a:defRPr sz="1400"/>
            </a:lvl1pPr>
            <a:lvl2pPr>
              <a:lnSpc>
                <a:spcPct val="90000"/>
              </a:lnSpc>
              <a:spcBef>
                <a:spcPts val="600"/>
              </a:spcBef>
              <a:defRPr sz="1200"/>
            </a:lvl2pPr>
            <a:lvl3pPr>
              <a:lnSpc>
                <a:spcPct val="90000"/>
              </a:lnSpc>
              <a:spcBef>
                <a:spcPts val="600"/>
              </a:spcBef>
              <a:defRPr sz="1100"/>
            </a:lvl3pPr>
            <a:lvl4pPr>
              <a:lnSpc>
                <a:spcPct val="90000"/>
              </a:lnSpc>
              <a:spcBef>
                <a:spcPts val="600"/>
              </a:spcBef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1071564" y="5639423"/>
            <a:ext cx="3875086" cy="533401"/>
          </a:xfrm>
        </p:spPr>
        <p:txBody>
          <a:bodyPr wrap="square" tIns="91440" bIns="91440" anchor="ctr">
            <a:no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Additional information here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5181600" y="1143000"/>
            <a:ext cx="0" cy="5029200"/>
          </a:xfrm>
          <a:prstGeom prst="line">
            <a:avLst/>
          </a:prstGeom>
          <a:ln w="9525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/>
          <p:cNvSpPr>
            <a:spLocks noGrp="1"/>
          </p:cNvSpPr>
          <p:nvPr>
            <p:ph type="body" sz="quarter" idx="20"/>
          </p:nvPr>
        </p:nvSpPr>
        <p:spPr>
          <a:xfrm rot="16200000">
            <a:off x="-2099471" y="3464718"/>
            <a:ext cx="5486398" cy="385762"/>
          </a:xfrm>
          <a:solidFill>
            <a:schemeClr val="tx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70118BD-8500-F84D-986B-E284CF4B8663}"/>
              </a:ext>
            </a:extLst>
          </p:cNvPr>
          <p:cNvSpPr/>
          <p:nvPr/>
        </p:nvSpPr>
        <p:spPr>
          <a:xfrm>
            <a:off x="5410202" y="1143000"/>
            <a:ext cx="6089648" cy="261610"/>
          </a:xfrm>
          <a:prstGeom prst="rect">
            <a:avLst/>
          </a:prstGeom>
          <a:solidFill>
            <a:schemeClr val="tx1"/>
          </a:solidFill>
        </p:spPr>
        <p:txBody>
          <a:bodyPr wrap="square" lIns="182880" tIns="45720" rIns="274320" bIns="45720">
            <a:spAutoFit/>
          </a:bodyPr>
          <a:lstStyle/>
          <a:p>
            <a:pPr algn="l">
              <a:spcBef>
                <a:spcPts val="0"/>
              </a:spcBef>
              <a:spcAft>
                <a:spcPts val="1200"/>
              </a:spcAft>
            </a:pPr>
            <a:r>
              <a:rPr lang="en-US" sz="1100" spc="300" dirty="0">
                <a:solidFill>
                  <a:schemeClr val="bg1"/>
                </a:solidFill>
              </a:rPr>
              <a:t>APPLICATIONS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0F14C4E-C403-9245-A7DE-FB8FA327E29D}"/>
              </a:ext>
            </a:extLst>
          </p:cNvPr>
          <p:cNvSpPr/>
          <p:nvPr/>
        </p:nvSpPr>
        <p:spPr>
          <a:xfrm>
            <a:off x="5410202" y="3486654"/>
            <a:ext cx="6089648" cy="261610"/>
          </a:xfrm>
          <a:prstGeom prst="rect">
            <a:avLst/>
          </a:prstGeom>
          <a:solidFill>
            <a:schemeClr val="tx1"/>
          </a:solidFill>
        </p:spPr>
        <p:txBody>
          <a:bodyPr wrap="square" lIns="182880" tIns="45720" rIns="274320" bIns="4572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US" sz="1100" spc="300" dirty="0">
                <a:solidFill>
                  <a:schemeClr val="bg1"/>
                </a:solidFill>
              </a:rPr>
              <a:t>FEATURES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7EF78B9-8C7A-BB4D-ABE9-F40E5EFA44EC}"/>
              </a:ext>
            </a:extLst>
          </p:cNvPr>
          <p:cNvCxnSpPr/>
          <p:nvPr/>
        </p:nvCxnSpPr>
        <p:spPr>
          <a:xfrm>
            <a:off x="5181600" y="1143000"/>
            <a:ext cx="0" cy="5029200"/>
          </a:xfrm>
          <a:prstGeom prst="line">
            <a:avLst/>
          </a:prstGeom>
          <a:ln w="9525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D876D8D7-10EF-A04C-9415-49E0C913A0FB}"/>
              </a:ext>
            </a:extLst>
          </p:cNvPr>
          <p:cNvSpPr/>
          <p:nvPr/>
        </p:nvSpPr>
        <p:spPr>
          <a:xfrm>
            <a:off x="5410202" y="1143000"/>
            <a:ext cx="6089648" cy="261610"/>
          </a:xfrm>
          <a:prstGeom prst="rect">
            <a:avLst/>
          </a:prstGeom>
          <a:solidFill>
            <a:schemeClr val="tx1"/>
          </a:solidFill>
        </p:spPr>
        <p:txBody>
          <a:bodyPr wrap="square" lIns="182880" tIns="45720" rIns="274320" bIns="45720">
            <a:spAutoFit/>
          </a:bodyPr>
          <a:lstStyle/>
          <a:p>
            <a:pPr algn="l">
              <a:spcBef>
                <a:spcPts val="0"/>
              </a:spcBef>
              <a:spcAft>
                <a:spcPts val="1200"/>
              </a:spcAft>
            </a:pPr>
            <a:r>
              <a:rPr lang="en-US" sz="1100" spc="300" dirty="0">
                <a:solidFill>
                  <a:schemeClr val="bg1"/>
                </a:solidFill>
              </a:rPr>
              <a:t>APPLICATIONS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E7C39EB-E167-B346-B712-92ABB0BF75AD}"/>
              </a:ext>
            </a:extLst>
          </p:cNvPr>
          <p:cNvSpPr/>
          <p:nvPr/>
        </p:nvSpPr>
        <p:spPr>
          <a:xfrm>
            <a:off x="5410202" y="3486654"/>
            <a:ext cx="6089648" cy="261610"/>
          </a:xfrm>
          <a:prstGeom prst="rect">
            <a:avLst/>
          </a:prstGeom>
          <a:solidFill>
            <a:schemeClr val="tx1"/>
          </a:solidFill>
        </p:spPr>
        <p:txBody>
          <a:bodyPr wrap="square" lIns="182880" tIns="45720" rIns="274320" bIns="4572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US" sz="1100" spc="300" dirty="0">
                <a:solidFill>
                  <a:schemeClr val="bg1"/>
                </a:solidFill>
              </a:rPr>
              <a:t>FEATURES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66DFCA9-DAED-3741-87E0-8A788CD33B31}"/>
              </a:ext>
            </a:extLst>
          </p:cNvPr>
          <p:cNvCxnSpPr/>
          <p:nvPr/>
        </p:nvCxnSpPr>
        <p:spPr>
          <a:xfrm>
            <a:off x="5181600" y="1143000"/>
            <a:ext cx="0" cy="5029200"/>
          </a:xfrm>
          <a:prstGeom prst="line">
            <a:avLst/>
          </a:prstGeom>
          <a:ln w="9525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B5D8D97B-79D7-1344-A74D-C15DB7C934D2}"/>
              </a:ext>
            </a:extLst>
          </p:cNvPr>
          <p:cNvSpPr/>
          <p:nvPr/>
        </p:nvSpPr>
        <p:spPr>
          <a:xfrm>
            <a:off x="5410202" y="1143000"/>
            <a:ext cx="6089648" cy="261610"/>
          </a:xfrm>
          <a:prstGeom prst="rect">
            <a:avLst/>
          </a:prstGeom>
          <a:solidFill>
            <a:schemeClr val="tx1"/>
          </a:solidFill>
        </p:spPr>
        <p:txBody>
          <a:bodyPr wrap="square" lIns="182880" tIns="45720" rIns="274320" bIns="45720">
            <a:spAutoFit/>
          </a:bodyPr>
          <a:lstStyle/>
          <a:p>
            <a:pPr algn="l">
              <a:spcBef>
                <a:spcPts val="0"/>
              </a:spcBef>
              <a:spcAft>
                <a:spcPts val="1200"/>
              </a:spcAft>
            </a:pPr>
            <a:r>
              <a:rPr lang="en-US" sz="1100" spc="300" dirty="0">
                <a:solidFill>
                  <a:schemeClr val="bg1"/>
                </a:solidFill>
              </a:rPr>
              <a:t>APPLICATIONS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7FA2AEE-204A-8049-9471-5A030AB88E3C}"/>
              </a:ext>
            </a:extLst>
          </p:cNvPr>
          <p:cNvSpPr/>
          <p:nvPr/>
        </p:nvSpPr>
        <p:spPr>
          <a:xfrm>
            <a:off x="5410202" y="3486654"/>
            <a:ext cx="6089648" cy="261610"/>
          </a:xfrm>
          <a:prstGeom prst="rect">
            <a:avLst/>
          </a:prstGeom>
          <a:solidFill>
            <a:schemeClr val="tx1"/>
          </a:solidFill>
        </p:spPr>
        <p:txBody>
          <a:bodyPr wrap="square" lIns="182880" tIns="45720" rIns="274320" bIns="4572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US" sz="1100" spc="300" dirty="0">
                <a:solidFill>
                  <a:schemeClr val="bg1"/>
                </a:solidFill>
              </a:rPr>
              <a:t>FEATURES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7A444C4-512E-F048-AE04-0146F7BC5A37}"/>
              </a:ext>
            </a:extLst>
          </p:cNvPr>
          <p:cNvCxnSpPr/>
          <p:nvPr/>
        </p:nvCxnSpPr>
        <p:spPr>
          <a:xfrm>
            <a:off x="5181600" y="1143000"/>
            <a:ext cx="0" cy="5029200"/>
          </a:xfrm>
          <a:prstGeom prst="line">
            <a:avLst/>
          </a:prstGeom>
          <a:ln w="9525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1526436"/>
      </p:ext>
    </p:extLst>
  </p:cSld>
  <p:clrMapOvr>
    <a:masterClrMapping/>
  </p:clrMapOvr>
  <p:transition spd="med">
    <p:wip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ingle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099" y="914400"/>
            <a:ext cx="11572103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10056440" y="6453336"/>
            <a:ext cx="1830760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394538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ual-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914400"/>
            <a:ext cx="11277600" cy="548639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1500" dist="571500" dir="27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914400" y="1371600"/>
            <a:ext cx="3429000" cy="32206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324600" y="1371600"/>
            <a:ext cx="5175250" cy="4572000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Content Placeholder 6"/>
          <p:cNvSpPr>
            <a:spLocks noGrp="1"/>
          </p:cNvSpPr>
          <p:nvPr>
            <p:ph sz="quarter" idx="14"/>
          </p:nvPr>
        </p:nvSpPr>
        <p:spPr>
          <a:xfrm>
            <a:off x="679450" y="1371600"/>
            <a:ext cx="5187950" cy="4572000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Silicon Labs Confidential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9A7BD92-6AE5-CF43-B276-274952F2BF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324689"/>
      </p:ext>
    </p:extLst>
  </p:cSld>
  <p:clrMapOvr>
    <a:masterClrMapping/>
  </p:clrMapOvr>
  <p:transition spd="med">
    <p:wip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iple-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57200" y="914401"/>
            <a:ext cx="11277600" cy="548639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1500" dist="571500" dir="27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>
          <a:xfrm>
            <a:off x="6324600" y="1143002"/>
            <a:ext cx="5175250" cy="502919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1" name="Content Placeholder 9"/>
          <p:cNvSpPr>
            <a:spLocks noGrp="1"/>
          </p:cNvSpPr>
          <p:nvPr>
            <p:ph sz="quarter" idx="13"/>
          </p:nvPr>
        </p:nvSpPr>
        <p:spPr>
          <a:xfrm>
            <a:off x="679450" y="1143002"/>
            <a:ext cx="5187950" cy="2628899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Content Placeholder 9"/>
          <p:cNvSpPr>
            <a:spLocks noGrp="1"/>
          </p:cNvSpPr>
          <p:nvPr>
            <p:ph sz="quarter" idx="16"/>
          </p:nvPr>
        </p:nvSpPr>
        <p:spPr>
          <a:xfrm>
            <a:off x="679450" y="4000501"/>
            <a:ext cx="5187950" cy="21717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6096000" y="1143002"/>
            <a:ext cx="0" cy="5029198"/>
          </a:xfrm>
          <a:prstGeom prst="line">
            <a:avLst/>
          </a:prstGeom>
          <a:ln w="9525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Silicon Labs Confidential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9A7BD92-6AE5-CF43-B276-274952F2BF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767399"/>
      </p:ext>
    </p:extLst>
  </p:cSld>
  <p:clrMapOvr>
    <a:masterClrMapping/>
  </p:clrMapOvr>
  <p:transition spd="med">
    <p:wipe/>
  </p:transition>
  <p:extLst mod="1">
    <p:ext uri="{DCECCB84-F9BA-43D5-87BE-67443E8EF086}">
      <p15:sldGuideLst xmlns:p15="http://schemas.microsoft.com/office/powerpoint/2012/main">
        <p15:guide id="1" orient="horz" pos="2448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ad-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457200" y="914401"/>
            <a:ext cx="11277600" cy="548639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1500" dist="571500" dir="27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6096000" y="1143002"/>
            <a:ext cx="0" cy="5029198"/>
          </a:xfrm>
          <a:prstGeom prst="line">
            <a:avLst/>
          </a:prstGeom>
          <a:ln w="9525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9"/>
          <p:cNvSpPr>
            <a:spLocks noGrp="1"/>
          </p:cNvSpPr>
          <p:nvPr>
            <p:ph sz="quarter" idx="13"/>
          </p:nvPr>
        </p:nvSpPr>
        <p:spPr>
          <a:xfrm>
            <a:off x="6324600" y="1143002"/>
            <a:ext cx="5175250" cy="2628899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Content Placeholder 9"/>
          <p:cNvSpPr>
            <a:spLocks noGrp="1"/>
          </p:cNvSpPr>
          <p:nvPr>
            <p:ph sz="quarter" idx="16"/>
          </p:nvPr>
        </p:nvSpPr>
        <p:spPr>
          <a:xfrm>
            <a:off x="6324600" y="4000499"/>
            <a:ext cx="5175250" cy="217170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Content Placeholder 9"/>
          <p:cNvSpPr>
            <a:spLocks noGrp="1"/>
          </p:cNvSpPr>
          <p:nvPr>
            <p:ph sz="quarter" idx="17"/>
          </p:nvPr>
        </p:nvSpPr>
        <p:spPr>
          <a:xfrm>
            <a:off x="679450" y="1143002"/>
            <a:ext cx="5187951" cy="2628899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Content Placeholder 9"/>
          <p:cNvSpPr>
            <a:spLocks noGrp="1"/>
          </p:cNvSpPr>
          <p:nvPr>
            <p:ph sz="quarter" idx="18"/>
          </p:nvPr>
        </p:nvSpPr>
        <p:spPr>
          <a:xfrm>
            <a:off x="679450" y="4000501"/>
            <a:ext cx="5181600" cy="21717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Silicon Labs Confidential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29A7BD92-6AE5-CF43-B276-274952F2BF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358729"/>
      </p:ext>
    </p:extLst>
  </p:cSld>
  <p:clrMapOvr>
    <a:masterClrMapping/>
  </p:clrMapOvr>
  <p:transition spd="med">
    <p:wipe/>
  </p:transition>
  <p:extLst mod="1">
    <p:ext uri="{DCECCB84-F9BA-43D5-87BE-67443E8EF086}">
      <p15:sldGuideLst xmlns:p15="http://schemas.microsoft.com/office/powerpoint/2012/main">
        <p15:guide id="1" orient="horz" pos="2448">
          <p15:clr>
            <a:srgbClr val="FBAE40"/>
          </p15:clr>
        </p15:guide>
        <p15:guide id="2" pos="3770">
          <p15:clr>
            <a:srgbClr val="FBAE40"/>
          </p15:clr>
        </p15:guide>
        <p15:guide id="3" pos="3909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ual-content-horizontal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57200" y="914401"/>
            <a:ext cx="11277600" cy="548639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1500" dist="571500" dir="27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685799" y="1143000"/>
            <a:ext cx="10820401" cy="320040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buClr>
                <a:schemeClr val="tx2"/>
              </a:buClr>
              <a:defRPr sz="2000">
                <a:solidFill>
                  <a:schemeClr val="tx1"/>
                </a:solidFill>
              </a:defRPr>
            </a:lvl1pPr>
            <a:lvl2pPr>
              <a:buClr>
                <a:schemeClr val="tx2"/>
              </a:buClr>
              <a:defRPr sz="1800">
                <a:solidFill>
                  <a:schemeClr val="tx1"/>
                </a:solidFill>
              </a:defRPr>
            </a:lvl2pPr>
            <a:lvl3pPr>
              <a:buClr>
                <a:schemeClr val="tx2"/>
              </a:buClr>
              <a:defRPr sz="1600">
                <a:solidFill>
                  <a:schemeClr val="tx1"/>
                </a:solidFill>
              </a:defRPr>
            </a:lvl3pPr>
            <a:lvl4pPr>
              <a:buClr>
                <a:schemeClr val="tx2"/>
              </a:buClr>
              <a:defRPr sz="1400">
                <a:solidFill>
                  <a:schemeClr val="tx1"/>
                </a:solidFill>
              </a:defRPr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3"/>
          </p:nvPr>
        </p:nvSpPr>
        <p:spPr>
          <a:xfrm>
            <a:off x="685799" y="4572001"/>
            <a:ext cx="10820401" cy="160020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buClr>
                <a:schemeClr val="tx2"/>
              </a:buClr>
              <a:defRPr sz="2000">
                <a:solidFill>
                  <a:schemeClr val="tx1"/>
                </a:solidFill>
              </a:defRPr>
            </a:lvl1pPr>
            <a:lvl2pPr>
              <a:buClr>
                <a:schemeClr val="tx2"/>
              </a:buClr>
              <a:defRPr sz="1800">
                <a:solidFill>
                  <a:schemeClr val="tx1"/>
                </a:solidFill>
              </a:defRPr>
            </a:lvl2pPr>
            <a:lvl3pPr>
              <a:buClr>
                <a:schemeClr val="tx2"/>
              </a:buClr>
              <a:defRPr sz="1600">
                <a:solidFill>
                  <a:schemeClr val="tx1"/>
                </a:solidFill>
              </a:defRPr>
            </a:lvl3pPr>
            <a:lvl4pPr>
              <a:buClr>
                <a:schemeClr val="tx2"/>
              </a:buClr>
              <a:defRPr sz="1400">
                <a:solidFill>
                  <a:schemeClr val="tx1"/>
                </a:solidFill>
              </a:defRPr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Silicon Labs Confidential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9A7BD92-6AE5-CF43-B276-274952F2BF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201211"/>
      </p:ext>
    </p:extLst>
  </p:cSld>
  <p:clrMapOvr>
    <a:masterClrMapping/>
  </p:clrMapOvr>
  <p:transition spd="med">
    <p:wipe/>
  </p:transition>
  <p:extLst mod="1">
    <p:ext uri="{DCECCB84-F9BA-43D5-87BE-67443E8EF086}">
      <p15:sldGuideLst xmlns:p15="http://schemas.microsoft.com/office/powerpoint/2012/main">
        <p15:guide id="1" pos="3808">
          <p15:clr>
            <a:srgbClr val="FBAE40"/>
          </p15:clr>
        </p15:guide>
        <p15:guide id="2" pos="3876">
          <p15:clr>
            <a:srgbClr val="FBAE40"/>
          </p15:clr>
        </p15:guide>
        <p15:guide id="3" orient="horz" pos="2880">
          <p15:clr>
            <a:srgbClr val="FBAE40"/>
          </p15:clr>
        </p15:guide>
        <p15:guide id="4" orient="horz" pos="2736">
          <p15:clr>
            <a:srgbClr val="FBAE40"/>
          </p15:clr>
        </p15:guide>
        <p15:guide id="5" orient="horz" pos="720">
          <p15:clr>
            <a:srgbClr val="FBAE40"/>
          </p15:clr>
        </p15:guide>
        <p15:guide id="6" orient="horz" pos="388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ngle-content-pictur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914400"/>
            <a:ext cx="11277600" cy="54863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1500" dist="571500" dir="27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11277600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460484" y="914400"/>
            <a:ext cx="6549916" cy="5486400"/>
          </a:xfrm>
          <a:ln>
            <a:noFill/>
          </a:ln>
        </p:spPr>
        <p:txBody>
          <a:bodyPr tIns="137160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Content Placeholder 6"/>
          <p:cNvSpPr>
            <a:spLocks noGrp="1"/>
          </p:cNvSpPr>
          <p:nvPr>
            <p:ph sz="quarter" idx="13"/>
          </p:nvPr>
        </p:nvSpPr>
        <p:spPr>
          <a:xfrm>
            <a:off x="7239000" y="1143000"/>
            <a:ext cx="4267200" cy="5029200"/>
          </a:xfrm>
        </p:spPr>
        <p:txBody>
          <a:bodyPr lIns="0" rIns="0" anchor="ctr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Silicon Labs Confidential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9A7BD92-6AE5-CF43-B276-274952F2BF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533090"/>
      </p:ext>
    </p:extLst>
  </p:cSld>
  <p:clrMapOvr>
    <a:masterClrMapping/>
  </p:clrMapOvr>
  <p:transition spd="med">
    <p:wipe/>
  </p:transition>
  <p:extLst mod="1">
    <p:ext uri="{DCECCB84-F9BA-43D5-87BE-67443E8EF086}">
      <p15:sldGuideLst xmlns:p15="http://schemas.microsoft.com/office/powerpoint/2012/main">
        <p15:guide id="1" pos="4416">
          <p15:clr>
            <a:srgbClr val="FBAE40"/>
          </p15:clr>
        </p15:guide>
        <p15:guide id="2" pos="456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ngle-content-picture-blu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914401"/>
            <a:ext cx="11277600" cy="548639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1500" dist="571500" dir="27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010400" y="914397"/>
            <a:ext cx="4724400" cy="548639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460483" y="914400"/>
            <a:ext cx="6549917" cy="5486400"/>
          </a:xfrm>
          <a:ln>
            <a:noFill/>
          </a:ln>
        </p:spPr>
        <p:txBody>
          <a:bodyPr tIns="137160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Content Placeholder 6"/>
          <p:cNvSpPr>
            <a:spLocks noGrp="1"/>
          </p:cNvSpPr>
          <p:nvPr>
            <p:ph sz="quarter" idx="13"/>
          </p:nvPr>
        </p:nvSpPr>
        <p:spPr>
          <a:xfrm>
            <a:off x="7239000" y="914398"/>
            <a:ext cx="4267200" cy="5486406"/>
          </a:xfrm>
        </p:spPr>
        <p:txBody>
          <a:bodyPr lIns="0" rIns="0" anchor="ctr">
            <a:normAutofit/>
          </a:bodyPr>
          <a:lstStyle>
            <a:lvl1pPr>
              <a:buClr>
                <a:schemeClr val="bg1"/>
              </a:buClr>
              <a:defRPr sz="16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2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Silicon Labs Confidential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9A7BD92-6AE5-CF43-B276-274952F2BF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734110"/>
      </p:ext>
    </p:extLst>
  </p:cSld>
  <p:clrMapOvr>
    <a:masterClrMapping/>
  </p:clrMapOvr>
  <p:transition spd="med">
    <p:wipe/>
  </p:transition>
  <p:extLst mod="1">
    <p:ext uri="{DCECCB84-F9BA-43D5-87BE-67443E8EF086}">
      <p15:sldGuideLst xmlns:p15="http://schemas.microsoft.com/office/powerpoint/2012/main">
        <p15:guide id="1" pos="4416">
          <p15:clr>
            <a:srgbClr val="FBAE40"/>
          </p15:clr>
        </p15:guide>
        <p15:guide id="2" pos="4560">
          <p15:clr>
            <a:srgbClr val="FBAE40"/>
          </p15:clr>
        </p15:guide>
        <p15:guide id="3" orient="horz" pos="2880">
          <p15:clr>
            <a:srgbClr val="FBAE40"/>
          </p15:clr>
        </p15:guide>
        <p15:guide id="4" pos="7248">
          <p15:clr>
            <a:srgbClr val="FBAE40"/>
          </p15:clr>
        </p15:guide>
        <p15:guide id="5" orient="horz" pos="3456">
          <p15:clr>
            <a:srgbClr val="FBAE40"/>
          </p15:clr>
        </p15:guide>
        <p15:guide id="6" pos="499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ight-gray-title-onl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Silicon Labs Confidential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A7BD92-6AE5-CF43-B276-274952F2BF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9658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11277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457200" y="914400"/>
            <a:ext cx="11277600" cy="548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Rectangle 4"/>
          <p:cNvSpPr/>
          <p:nvPr/>
        </p:nvSpPr>
        <p:spPr>
          <a:xfrm>
            <a:off x="-1" y="0"/>
            <a:ext cx="9144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76896" y="6400801"/>
            <a:ext cx="10957904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800" smtClean="0">
                <a:effectLst/>
              </a:defRPr>
            </a:lvl1pPr>
          </a:lstStyle>
          <a:p>
            <a:r>
              <a:rPr lang="en-US"/>
              <a:t>Silicon Labs Confidential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57199" y="6400800"/>
            <a:ext cx="319696" cy="4572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29A7BD92-6AE5-CF43-B276-274952F2BF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76897" y="6400801"/>
            <a:ext cx="2107497" cy="457200"/>
          </a:xfrm>
          <a:prstGeom prst="rect">
            <a:avLst/>
          </a:prstGeom>
          <a:noFill/>
          <a:ln>
            <a:noFill/>
          </a:ln>
        </p:spPr>
        <p:txBody>
          <a:bodyPr wrap="none" tIns="182880" bIns="182880" rtlCol="0" anchor="ctr">
            <a:noAutofit/>
          </a:bodyPr>
          <a:lstStyle/>
          <a:p>
            <a:pPr algn="l"/>
            <a:endParaRPr lang="en-US" sz="800" spc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44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9" r:id="rId1"/>
    <p:sldLayoutId id="2147483960" r:id="rId2"/>
    <p:sldLayoutId id="2147483961" r:id="rId3"/>
    <p:sldLayoutId id="2147483962" r:id="rId4"/>
    <p:sldLayoutId id="2147483963" r:id="rId5"/>
    <p:sldLayoutId id="2147483964" r:id="rId6"/>
    <p:sldLayoutId id="2147483965" r:id="rId7"/>
    <p:sldLayoutId id="2147483966" r:id="rId8"/>
    <p:sldLayoutId id="2147483967" r:id="rId9"/>
    <p:sldLayoutId id="2147483968" r:id="rId10"/>
    <p:sldLayoutId id="2147483969" r:id="rId11"/>
    <p:sldLayoutId id="2147483970" r:id="rId12"/>
    <p:sldLayoutId id="2147483971" r:id="rId13"/>
    <p:sldLayoutId id="2147483972" r:id="rId14"/>
    <p:sldLayoutId id="2147483973" r:id="rId15"/>
    <p:sldLayoutId id="2147483974" r:id="rId16"/>
    <p:sldLayoutId id="2147483975" r:id="rId17"/>
    <p:sldLayoutId id="2147483976" r:id="rId18"/>
    <p:sldLayoutId id="2147483977" r:id="rId19"/>
    <p:sldLayoutId id="2147483978" r:id="rId20"/>
    <p:sldLayoutId id="2147483979" r:id="rId21"/>
  </p:sldLayoutIdLst>
  <p:transition spd="med">
    <p:wipe/>
  </p:transition>
  <p:hf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200" b="0" kern="1200" spc="-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377" rtl="0" eaLnBrk="1" fontAlgn="base" latinLnBrk="0" hangingPunct="1">
        <a:lnSpc>
          <a:spcPct val="95000"/>
        </a:lnSpc>
        <a:spcBef>
          <a:spcPts val="1200"/>
        </a:spcBef>
        <a:spcAft>
          <a:spcPts val="0"/>
        </a:spcAft>
        <a:buClr>
          <a:schemeClr val="tx2"/>
        </a:buClr>
        <a:buFont typeface="Wingdings" charset="2"/>
        <a:buChar char="§"/>
        <a:defRPr lang="en-US" sz="2000" b="0" i="0" kern="1200" dirty="0" smtClean="0">
          <a:solidFill>
            <a:schemeClr val="tx1"/>
          </a:solidFill>
          <a:latin typeface="+mn-lt"/>
          <a:ea typeface="Calibri" panose="020F0502020204030204" pitchFamily="34" charset="0"/>
          <a:cs typeface="Calibri" panose="020F0502020204030204" pitchFamily="34" charset="0"/>
        </a:defRPr>
      </a:lvl1pPr>
      <a:lvl2pPr marL="365760" indent="-182880" algn="l" defTabSz="914377" rtl="0" eaLnBrk="1" fontAlgn="base" latinLnBrk="0" hangingPunct="1">
        <a:lnSpc>
          <a:spcPct val="95000"/>
        </a:lnSpc>
        <a:spcBef>
          <a:spcPts val="600"/>
        </a:spcBef>
        <a:spcAft>
          <a:spcPts val="0"/>
        </a:spcAft>
        <a:buClr>
          <a:schemeClr val="tx2"/>
        </a:buClr>
        <a:buFont typeface="Wingdings" panose="05000000000000000000" pitchFamily="2" charset="2"/>
        <a:buChar char="§"/>
        <a:defRPr lang="en-US" sz="1800" b="0" i="0" kern="1200" dirty="0" smtClean="0">
          <a:solidFill>
            <a:schemeClr val="tx1"/>
          </a:solidFill>
          <a:latin typeface="+mn-lt"/>
          <a:ea typeface="Calibri" panose="020F0502020204030204" pitchFamily="34" charset="0"/>
          <a:cs typeface="Calibri" panose="020F0502020204030204" pitchFamily="34" charset="0"/>
        </a:defRPr>
      </a:lvl2pPr>
      <a:lvl3pPr marL="548640" indent="-182880" algn="l" defTabSz="914377" rtl="0" eaLnBrk="1" fontAlgn="base" latinLnBrk="0" hangingPunct="1">
        <a:lnSpc>
          <a:spcPct val="95000"/>
        </a:lnSpc>
        <a:spcBef>
          <a:spcPts val="600"/>
        </a:spcBef>
        <a:spcAft>
          <a:spcPts val="0"/>
        </a:spcAft>
        <a:buClr>
          <a:schemeClr val="tx2"/>
        </a:buClr>
        <a:buFont typeface="Wingdings" panose="05000000000000000000" pitchFamily="2" charset="2"/>
        <a:buChar char="§"/>
        <a:defRPr lang="en-US" sz="1600" b="0" i="0" kern="1200" dirty="0" smtClean="0">
          <a:solidFill>
            <a:schemeClr val="tx1"/>
          </a:solidFill>
          <a:latin typeface="+mn-lt"/>
          <a:ea typeface="Calibri" panose="020F0502020204030204" pitchFamily="34" charset="0"/>
          <a:cs typeface="Calibri" panose="020F0502020204030204" pitchFamily="34" charset="0"/>
        </a:defRPr>
      </a:lvl3pPr>
      <a:lvl4pPr marL="731520" marR="0" indent="-182880" algn="l" defTabSz="914377" rtl="0" eaLnBrk="1" fontAlgn="base" latinLnBrk="0" hangingPunct="1">
        <a:lnSpc>
          <a:spcPct val="95000"/>
        </a:lnSpc>
        <a:spcBef>
          <a:spcPts val="600"/>
        </a:spcBef>
        <a:spcAft>
          <a:spcPts val="0"/>
        </a:spcAft>
        <a:buClr>
          <a:schemeClr val="tx2"/>
        </a:buClr>
        <a:buSzTx/>
        <a:buFont typeface="Wingdings" panose="05000000000000000000" pitchFamily="2" charset="2"/>
        <a:buChar char="§"/>
        <a:tabLst/>
        <a:defRPr lang="en-US" sz="1400" b="0" i="0" kern="1200" dirty="0" smtClean="0">
          <a:solidFill>
            <a:schemeClr val="tx1"/>
          </a:solidFill>
          <a:latin typeface="+mn-lt"/>
          <a:ea typeface="Calibri" panose="020F0502020204030204" pitchFamily="34" charset="0"/>
          <a:cs typeface="Calibri" panose="020F0502020204030204" pitchFamily="34" charset="0"/>
        </a:defRPr>
      </a:lvl4pPr>
      <a:lvl5pPr marL="914400" indent="-182880" algn="l" defTabSz="914377" rtl="0" eaLnBrk="1" fontAlgn="base" latinLnBrk="0" hangingPunct="1">
        <a:lnSpc>
          <a:spcPct val="100000"/>
        </a:lnSpc>
        <a:spcBef>
          <a:spcPts val="9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lang="en-US" sz="1200" b="0" kern="1200" dirty="0">
          <a:solidFill>
            <a:schemeClr val="tx1"/>
          </a:solidFill>
          <a:latin typeface="+mn-lt"/>
          <a:ea typeface="Segoe UI" panose="020B0502040204020203" pitchFamily="34" charset="0"/>
          <a:cs typeface="Segoe UI" panose="020B0502040204020203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7392">
          <p15:clr>
            <a:srgbClr val="F26B43"/>
          </p15:clr>
        </p15:guide>
        <p15:guide id="3" pos="288">
          <p15:clr>
            <a:srgbClr val="F26B43"/>
          </p15:clr>
        </p15:guide>
        <p15:guide id="6" orient="horz" pos="4032">
          <p15:clr>
            <a:srgbClr val="F26B43"/>
          </p15:clr>
        </p15:guide>
        <p15:guide id="7" orient="horz" pos="576">
          <p15:clr>
            <a:srgbClr val="F26B43"/>
          </p15:clr>
        </p15:guide>
        <p15:guide id="9" orient="horz" pos="3888">
          <p15:clr>
            <a:srgbClr val="F26B43"/>
          </p15:clr>
        </p15:guide>
        <p15:guide id="10" orient="horz" pos="720">
          <p15:clr>
            <a:srgbClr val="F26B43"/>
          </p15:clr>
        </p15:guide>
        <p15:guide id="12" pos="428">
          <p15:clr>
            <a:srgbClr val="F26B43"/>
          </p15:clr>
        </p15:guide>
        <p15:guide id="15" pos="7244">
          <p15:clr>
            <a:srgbClr val="F26B43"/>
          </p15:clr>
        </p15:guide>
        <p15:guide id="37" pos="3696">
          <p15:clr>
            <a:srgbClr val="F26B43"/>
          </p15:clr>
        </p15:guide>
        <p15:guide id="39" pos="3984">
          <p15:clr>
            <a:srgbClr val="F26B43"/>
          </p15:clr>
        </p15:guide>
        <p15:guide id="40" orient="horz" pos="144">
          <p15:clr>
            <a:srgbClr val="F26B43"/>
          </p15:clr>
        </p15:guide>
        <p15:guide id="41" orient="horz" pos="864">
          <p15:clr>
            <a:srgbClr val="F26B43"/>
          </p15:clr>
        </p15:guide>
        <p15:guide id="42" orient="horz" pos="374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hyperlink" Target="https://www.nist.gov/itl/applied-cybersecurity/nist-initiatives-iot" TargetMode="External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3.png"/><Relationship Id="rId5" Type="http://schemas.openxmlformats.org/officeDocument/2006/relationships/hyperlink" Target="https://www.cnet.com/news/california-governor-signs-countrys-first-iot-security-law/" TargetMode="External"/><Relationship Id="rId4" Type="http://schemas.openxmlformats.org/officeDocument/2006/relationships/hyperlink" Target="https://www.gov.uk/government/publications/secure-by-design/code-of-practice-for-consumer-iot-security" TargetMode="External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3" Type="http://schemas.openxmlformats.org/officeDocument/2006/relationships/image" Target="../media/image17.png"/><Relationship Id="rId21" Type="http://schemas.openxmlformats.org/officeDocument/2006/relationships/image" Target="../media/image35.jp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0.png"/><Relationship Id="rId20" Type="http://schemas.openxmlformats.org/officeDocument/2006/relationships/image" Target="../media/image34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19" Type="http://schemas.openxmlformats.org/officeDocument/2006/relationships/image" Target="../media/image33.tiff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Picture 9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344" y="-819472"/>
            <a:ext cx="12383344" cy="7992888"/>
          </a:xfrm>
          <a:prstGeom prst="rect">
            <a:avLst/>
          </a:prstGeom>
        </p:spPr>
      </p:pic>
      <p:pic>
        <p:nvPicPr>
          <p:cNvPr id="99" name="Picture 9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8488" y="3068959"/>
            <a:ext cx="369349" cy="2937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76" y="2758640"/>
            <a:ext cx="11572103" cy="914396"/>
          </a:xfrm>
          <a:solidFill>
            <a:schemeClr val="bg1">
              <a:alpha val="75000"/>
            </a:schemeClr>
          </a:solidFill>
        </p:spPr>
        <p:txBody>
          <a:bodyPr/>
          <a:lstStyle/>
          <a:p>
            <a:pPr algn="ctr"/>
            <a:r>
              <a:rPr lang="hu-HU">
                <a:latin typeface="+mn-lt"/>
              </a:rPr>
              <a:t>IoT Security – fel vagyunk rá készülve?</a:t>
            </a:r>
          </a:p>
        </p:txBody>
      </p:sp>
      <p:sp>
        <p:nvSpPr>
          <p:cNvPr id="5" name="Subtitle 13"/>
          <p:cNvSpPr txBox="1">
            <a:spLocks/>
          </p:cNvSpPr>
          <p:nvPr/>
        </p:nvSpPr>
        <p:spPr>
          <a:xfrm>
            <a:off x="5807968" y="6172200"/>
            <a:ext cx="6384032" cy="45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83457" indent="-283457" algn="l" defTabSz="914377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lang="en-US" sz="2400" b="0" kern="1200" dirty="0" smtClean="0">
                <a:solidFill>
                  <a:schemeClr val="tx1"/>
                </a:solidFill>
                <a:latin typeface="Trebuchet MS" panose="020B06030202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512051" indent="-228594" algn="l" defTabSz="914377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lang="en-US" sz="2000" b="0" kern="1200" dirty="0" smtClean="0">
                <a:solidFill>
                  <a:schemeClr val="tx1"/>
                </a:solidFill>
                <a:latin typeface="Trebuchet MS" panose="020B06030202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685783" indent="-173732" algn="l" defTabSz="914377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lang="en-US" sz="1800" b="0" kern="1200" dirty="0" smtClean="0">
                <a:solidFill>
                  <a:schemeClr val="tx1"/>
                </a:solidFill>
                <a:latin typeface="Trebuchet MS" panose="020B06030202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859515" indent="-173732" algn="l" defTabSz="914377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lang="en-US" sz="1800" b="0" kern="1200" dirty="0" smtClean="0">
                <a:solidFill>
                  <a:schemeClr val="tx1"/>
                </a:solidFill>
                <a:latin typeface="Trebuchet MS" panose="020B06030202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1033246" indent="-173732" algn="l" defTabSz="914377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lang="en-US" sz="1600" b="0" kern="1200" dirty="0">
                <a:solidFill>
                  <a:schemeClr val="tx1"/>
                </a:solidFill>
                <a:latin typeface="Trebuchet MS" panose="020B06030202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latin typeface="+mn-lt"/>
              </a:rPr>
              <a:t>Kovács Krisztián | 2018. November 21.</a:t>
            </a:r>
          </a:p>
        </p:txBody>
      </p:sp>
    </p:spTree>
    <p:extLst>
      <p:ext uri="{BB962C8B-B14F-4D97-AF65-F5344CB8AC3E}">
        <p14:creationId xmlns:p14="http://schemas.microsoft.com/office/powerpoint/2010/main" val="39946885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F4B94-AC25-1546-884F-F6A512450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Industry incorporates security SW features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20A894-10FD-DB45-8ABA-AED592C003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48D0F-DABE-D946-B537-B1AAC49393F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182880" lvl="1" indent="0">
              <a:buNone/>
            </a:pPr>
            <a:endParaRPr lang="en-US" dirty="0"/>
          </a:p>
          <a:p>
            <a:r>
              <a:rPr lang="en-US" dirty="0" err="1"/>
              <a:t>TrustZone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Added security in case of bugs or an attack</a:t>
            </a:r>
          </a:p>
          <a:p>
            <a:pPr lvl="1"/>
            <a:r>
              <a:rPr lang="en-US" dirty="0"/>
              <a:t>ARM Armv8-M </a:t>
            </a:r>
            <a:r>
              <a:rPr lang="en-US" dirty="0" err="1"/>
              <a:t>TrustZone</a:t>
            </a:r>
            <a:r>
              <a:rPr lang="en-US" dirty="0"/>
              <a:t> (Cortex-M23/33) offers </a:t>
            </a:r>
            <a:r>
              <a:rPr lang="en-US" b="1" dirty="0"/>
              <a:t>software isolation </a:t>
            </a:r>
            <a:r>
              <a:rPr lang="en-US" dirty="0"/>
              <a:t>to code, memory and I/O while retaining real-time deterministic response and minimal switching overhead</a:t>
            </a:r>
          </a:p>
          <a:p>
            <a:pPr lvl="1"/>
            <a:r>
              <a:rPr lang="en-US" dirty="0"/>
              <a:t>Secure state is kept as small as possible to reduce the attack surface and vulnerabilities</a:t>
            </a:r>
          </a:p>
          <a:p>
            <a:pPr lvl="1"/>
            <a:r>
              <a:rPr lang="en-US" dirty="0"/>
              <a:t>Programs running in secure state can access both secure and non-secure information, whereas non-secure programs can only access non-secure resources</a:t>
            </a:r>
          </a:p>
          <a:p>
            <a:pPr lvl="1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2FA85E-D71A-504D-A85E-2CB92659AF3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Silicon Labs Confidential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427C6D-C430-FE41-8FC7-C40ECC7C894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9A7BD92-6AE5-CF43-B276-274952F2BFB4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5D62816-280E-4B4D-BD0E-CC5BF0FFB4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964" y="1143000"/>
            <a:ext cx="5478953" cy="5059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410921"/>
      </p:ext>
    </p:extLst>
  </p:cSld>
  <p:clrMapOvr>
    <a:masterClrMapping/>
  </p:clrMapOvr>
  <p:transition spd="med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6BA12-153D-2D4C-935E-2DC9CA1A9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security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47A9F4-7E3F-D94E-A9AE-F7390819002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76895" y="800100"/>
            <a:ext cx="6549917" cy="5486400"/>
          </a:xfrm>
        </p:spPr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1D2C91-93A7-9E4E-909A-53AC49179A1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239000" y="914398"/>
            <a:ext cx="4267200" cy="3757614"/>
          </a:xfrm>
        </p:spPr>
        <p:txBody>
          <a:bodyPr/>
          <a:lstStyle/>
          <a:p>
            <a:r>
              <a:rPr lang="en-US" dirty="0"/>
              <a:t>Never use static passwords</a:t>
            </a:r>
          </a:p>
          <a:p>
            <a:endParaRPr lang="en-US" dirty="0"/>
          </a:p>
          <a:p>
            <a:r>
              <a:rPr lang="en-US" dirty="0"/>
              <a:t>Force user to set password</a:t>
            </a:r>
          </a:p>
          <a:p>
            <a:endParaRPr lang="en-US" dirty="0"/>
          </a:p>
          <a:p>
            <a:r>
              <a:rPr lang="en-US" dirty="0"/>
              <a:t>Don’t allow common passwords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577DF2-ACBE-5F48-8C6E-7DA91AB3EC3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Silicon Labs Confidential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411666-9BB9-3740-9745-22DCE39B6B8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9A7BD92-6AE5-CF43-B276-274952F2BFB4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3F30CB2-1A5B-1A4B-80A2-FCEE699508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341" y="1587500"/>
            <a:ext cx="4902200" cy="38989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2" descr="http://www.wernjie.com/wp-content/uploads/password-cloudwords.jpg">
            <a:extLst>
              <a:ext uri="{FF2B5EF4-FFF2-40B4-BE49-F238E27FC236}">
                <a16:creationId xmlns:a16="http://schemas.microsoft.com/office/drawing/2014/main" id="{31529C43-D18D-474C-96B7-121A5B3A72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70" b="17492"/>
          <a:stretch/>
        </p:blipFill>
        <p:spPr bwMode="auto">
          <a:xfrm>
            <a:off x="6979984" y="4672013"/>
            <a:ext cx="4754816" cy="172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3890941"/>
      </p:ext>
    </p:extLst>
  </p:cSld>
  <p:clrMapOvr>
    <a:masterClrMapping/>
  </p:clrMapOvr>
  <p:transition spd="med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698D3-A74C-2D41-9D60-C2EF6AFCB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thoughts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C07A90-6680-5044-B5DA-B8EE3868778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384C23-C13D-0B4E-B39F-AB758708081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Security is a process, not a feature! </a:t>
            </a:r>
          </a:p>
          <a:p>
            <a:pPr lvl="1"/>
            <a:r>
              <a:rPr lang="en-US" sz="1800" dirty="0"/>
              <a:t>IoT devices will need to evolve, continuously monitored and protected against cyber attacks</a:t>
            </a:r>
          </a:p>
          <a:p>
            <a:pPr lvl="1"/>
            <a:endParaRPr lang="en-US" sz="1800" dirty="0"/>
          </a:p>
          <a:p>
            <a:r>
              <a:rPr lang="en-US" sz="2000" dirty="0"/>
              <a:t>Be a good citizen! </a:t>
            </a:r>
          </a:p>
          <a:p>
            <a:pPr lvl="1"/>
            <a:r>
              <a:rPr lang="en-US" sz="1800" dirty="0"/>
              <a:t>Secure your IoT applications! </a:t>
            </a:r>
          </a:p>
          <a:p>
            <a:endParaRPr lang="en-US" sz="2000" dirty="0"/>
          </a:p>
          <a:p>
            <a:r>
              <a:rPr lang="en-US" sz="2000" dirty="0"/>
              <a:t>Technology is there: USE it correctly! </a:t>
            </a:r>
          </a:p>
          <a:p>
            <a:pPr lvl="1"/>
            <a:r>
              <a:rPr lang="en-US" sz="1800" dirty="0"/>
              <a:t>Encryption, authentication, secure updates, etc.</a:t>
            </a:r>
          </a:p>
          <a:p>
            <a:endParaRPr lang="en-US" sz="2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75D337-7395-2247-ABB3-960CE4490D0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Silicon Labs Confidential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1F7E12-448D-2448-84F0-E68AD7C4F9B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9A7BD92-6AE5-CF43-B276-274952F2BFB4}" type="slidenum">
              <a:rPr lang="en-US" smtClean="0"/>
              <a:pPr/>
              <a:t>12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D161A12-359D-8844-88A7-195E43C713B7}"/>
              </a:ext>
            </a:extLst>
          </p:cNvPr>
          <p:cNvGrpSpPr/>
          <p:nvPr/>
        </p:nvGrpSpPr>
        <p:grpSpPr>
          <a:xfrm>
            <a:off x="1790244" y="1907205"/>
            <a:ext cx="4534356" cy="3515816"/>
            <a:chOff x="3645620" y="1888943"/>
            <a:chExt cx="4534356" cy="3515816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7DD828B4-933B-8F46-89F2-FE8EDA5325FB}"/>
                </a:ext>
              </a:extLst>
            </p:cNvPr>
            <p:cNvSpPr/>
            <p:nvPr/>
          </p:nvSpPr>
          <p:spPr>
            <a:xfrm>
              <a:off x="3645620" y="1888943"/>
              <a:ext cx="4534356" cy="3515816"/>
            </a:xfrm>
            <a:prstGeom prst="roundRect">
              <a:avLst>
                <a:gd name="adj" fmla="val 49413"/>
              </a:avLst>
            </a:prstGeom>
            <a:gradFill flip="none" rotWithShape="1">
              <a:gsLst>
                <a:gs pos="0">
                  <a:srgbClr val="174416"/>
                </a:gs>
                <a:gs pos="100000">
                  <a:srgbClr val="1E531E"/>
                </a:gs>
              </a:gsLst>
              <a:lin ang="5400000" scaled="1"/>
              <a:tileRect/>
            </a:gradFill>
            <a:ln w="38100">
              <a:solidFill>
                <a:srgbClr val="D8961A"/>
              </a:solidFill>
            </a:ln>
            <a:effectLst>
              <a:outerShdw blurRad="381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GB" sz="9600" b="1" dirty="0">
                <a:solidFill>
                  <a:srgbClr val="C7FAFD"/>
                </a:solidFill>
                <a:effectLst>
                  <a:glow rad="88900">
                    <a:schemeClr val="accent4">
                      <a:lumMod val="20000"/>
                      <a:lumOff val="80000"/>
                      <a:alpha val="8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charset="0"/>
                <a:ea typeface="Arial Black" charset="0"/>
                <a:cs typeface="Arial Black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9D2E6E2-5A6A-8E43-B576-1899C2F60E65}"/>
                </a:ext>
              </a:extLst>
            </p:cNvPr>
            <p:cNvSpPr/>
            <p:nvPr/>
          </p:nvSpPr>
          <p:spPr>
            <a:xfrm>
              <a:off x="3873088" y="3544907"/>
              <a:ext cx="216024" cy="216024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 w="38100">
              <a:solidFill>
                <a:srgbClr val="D896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0804221-E5A9-FB4C-867F-E3FADC2B9581}"/>
                </a:ext>
              </a:extLst>
            </p:cNvPr>
            <p:cNvSpPr/>
            <p:nvPr/>
          </p:nvSpPr>
          <p:spPr>
            <a:xfrm>
              <a:off x="7678069" y="3544907"/>
              <a:ext cx="216024" cy="216024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 w="38100">
              <a:solidFill>
                <a:srgbClr val="D896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FBDB059-2264-4848-AB72-AE79536934B3}"/>
                </a:ext>
              </a:extLst>
            </p:cNvPr>
            <p:cNvSpPr/>
            <p:nvPr/>
          </p:nvSpPr>
          <p:spPr>
            <a:xfrm>
              <a:off x="4251369" y="4330952"/>
              <a:ext cx="91440" cy="91440"/>
            </a:xfrm>
            <a:prstGeom prst="ellipse">
              <a:avLst/>
            </a:prstGeom>
            <a:solidFill>
              <a:srgbClr val="D8961A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1BFB869-DCD5-A743-8E38-119059394A2A}"/>
                </a:ext>
              </a:extLst>
            </p:cNvPr>
            <p:cNvSpPr/>
            <p:nvPr/>
          </p:nvSpPr>
          <p:spPr>
            <a:xfrm>
              <a:off x="4403769" y="4483352"/>
              <a:ext cx="91440" cy="91440"/>
            </a:xfrm>
            <a:prstGeom prst="ellipse">
              <a:avLst/>
            </a:prstGeom>
            <a:solidFill>
              <a:srgbClr val="D8961A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CC992B8-9995-C740-B4F4-8543C5C4B894}"/>
                </a:ext>
              </a:extLst>
            </p:cNvPr>
            <p:cNvSpPr/>
            <p:nvPr/>
          </p:nvSpPr>
          <p:spPr>
            <a:xfrm>
              <a:off x="4556169" y="4635752"/>
              <a:ext cx="91440" cy="91440"/>
            </a:xfrm>
            <a:prstGeom prst="ellipse">
              <a:avLst/>
            </a:prstGeom>
            <a:solidFill>
              <a:srgbClr val="D8961A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5191E49-BB2A-C24F-9E6B-3C27D1717029}"/>
                </a:ext>
              </a:extLst>
            </p:cNvPr>
            <p:cNvSpPr/>
            <p:nvPr/>
          </p:nvSpPr>
          <p:spPr>
            <a:xfrm>
              <a:off x="7390037" y="2650822"/>
              <a:ext cx="91440" cy="91440"/>
            </a:xfrm>
            <a:prstGeom prst="ellipse">
              <a:avLst/>
            </a:prstGeom>
            <a:solidFill>
              <a:srgbClr val="D8961A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6F67610-07F6-EE45-BD8E-E4F4AA9E79EB}"/>
                </a:ext>
              </a:extLst>
            </p:cNvPr>
            <p:cNvSpPr/>
            <p:nvPr/>
          </p:nvSpPr>
          <p:spPr>
            <a:xfrm>
              <a:off x="7396001" y="2824911"/>
              <a:ext cx="91440" cy="91440"/>
            </a:xfrm>
            <a:prstGeom prst="ellipse">
              <a:avLst/>
            </a:prstGeom>
            <a:solidFill>
              <a:srgbClr val="D8961A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171F30B-8CDE-DA48-AF8E-52C0092B4E9A}"/>
                </a:ext>
              </a:extLst>
            </p:cNvPr>
            <p:cNvSpPr/>
            <p:nvPr/>
          </p:nvSpPr>
          <p:spPr>
            <a:xfrm>
              <a:off x="7390037" y="2999000"/>
              <a:ext cx="91440" cy="91440"/>
            </a:xfrm>
            <a:prstGeom prst="ellipse">
              <a:avLst/>
            </a:prstGeom>
            <a:solidFill>
              <a:srgbClr val="D8961A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C8DB6967-138B-DF42-9C44-AA2576E85407}"/>
                </a:ext>
              </a:extLst>
            </p:cNvPr>
            <p:cNvSpPr/>
            <p:nvPr/>
          </p:nvSpPr>
          <p:spPr>
            <a:xfrm>
              <a:off x="7390037" y="3940622"/>
              <a:ext cx="91440" cy="91440"/>
            </a:xfrm>
            <a:prstGeom prst="ellipse">
              <a:avLst/>
            </a:prstGeom>
            <a:solidFill>
              <a:srgbClr val="D8961A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DA5688A0-9B02-9843-91FC-4655C474468A}"/>
                </a:ext>
              </a:extLst>
            </p:cNvPr>
            <p:cNvSpPr/>
            <p:nvPr/>
          </p:nvSpPr>
          <p:spPr>
            <a:xfrm>
              <a:off x="7396001" y="4114711"/>
              <a:ext cx="91440" cy="91440"/>
            </a:xfrm>
            <a:prstGeom prst="ellipse">
              <a:avLst/>
            </a:prstGeom>
            <a:solidFill>
              <a:srgbClr val="D8961A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CE248BBB-FBE3-E944-AE73-371132D31581}"/>
                </a:ext>
              </a:extLst>
            </p:cNvPr>
            <p:cNvSpPr/>
            <p:nvPr/>
          </p:nvSpPr>
          <p:spPr>
            <a:xfrm>
              <a:off x="7390037" y="4288800"/>
              <a:ext cx="91440" cy="91440"/>
            </a:xfrm>
            <a:prstGeom prst="ellipse">
              <a:avLst/>
            </a:prstGeom>
            <a:solidFill>
              <a:srgbClr val="D8961A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F14F56F-86A8-FF4D-9C94-3C692BA66124}"/>
                </a:ext>
              </a:extLst>
            </p:cNvPr>
            <p:cNvSpPr/>
            <p:nvPr/>
          </p:nvSpPr>
          <p:spPr>
            <a:xfrm>
              <a:off x="6193348" y="4584363"/>
              <a:ext cx="380616" cy="546931"/>
            </a:xfrm>
            <a:prstGeom prst="rect">
              <a:avLst/>
            </a:prstGeom>
            <a:solidFill>
              <a:srgbClr val="D896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A886512-218F-5041-9C92-34D992A696A6}"/>
                </a:ext>
              </a:extLst>
            </p:cNvPr>
            <p:cNvSpPr/>
            <p:nvPr/>
          </p:nvSpPr>
          <p:spPr>
            <a:xfrm>
              <a:off x="5233261" y="4943216"/>
              <a:ext cx="140552" cy="72008"/>
            </a:xfrm>
            <a:prstGeom prst="rect">
              <a:avLst/>
            </a:prstGeom>
            <a:solidFill>
              <a:srgbClr val="D896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6DB8B0B-6651-1241-864F-38A68D8BE3E9}"/>
                </a:ext>
              </a:extLst>
            </p:cNvPr>
            <p:cNvSpPr/>
            <p:nvPr/>
          </p:nvSpPr>
          <p:spPr>
            <a:xfrm>
              <a:off x="5233261" y="4814132"/>
              <a:ext cx="140552" cy="72008"/>
            </a:xfrm>
            <a:prstGeom prst="rect">
              <a:avLst/>
            </a:prstGeom>
            <a:solidFill>
              <a:srgbClr val="D896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166FE9C-A99C-174B-AC45-9345582D214D}"/>
                </a:ext>
              </a:extLst>
            </p:cNvPr>
            <p:cNvSpPr/>
            <p:nvPr/>
          </p:nvSpPr>
          <p:spPr>
            <a:xfrm>
              <a:off x="5233261" y="4684900"/>
              <a:ext cx="140552" cy="72008"/>
            </a:xfrm>
            <a:prstGeom prst="rect">
              <a:avLst/>
            </a:prstGeom>
            <a:solidFill>
              <a:srgbClr val="D896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7092C53-1C7C-BC48-B904-209DF0338165}"/>
                </a:ext>
              </a:extLst>
            </p:cNvPr>
            <p:cNvSpPr/>
            <p:nvPr/>
          </p:nvSpPr>
          <p:spPr>
            <a:xfrm>
              <a:off x="5233261" y="4555816"/>
              <a:ext cx="140552" cy="72008"/>
            </a:xfrm>
            <a:prstGeom prst="rect">
              <a:avLst/>
            </a:prstGeom>
            <a:solidFill>
              <a:srgbClr val="D896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42FEEB0-D629-FA4F-B932-86E122EEB365}"/>
                </a:ext>
              </a:extLst>
            </p:cNvPr>
            <p:cNvSpPr/>
            <p:nvPr/>
          </p:nvSpPr>
          <p:spPr>
            <a:xfrm>
              <a:off x="5589044" y="4943216"/>
              <a:ext cx="140552" cy="72008"/>
            </a:xfrm>
            <a:prstGeom prst="rect">
              <a:avLst/>
            </a:prstGeom>
            <a:solidFill>
              <a:srgbClr val="D896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FFF756D-9E95-E549-A970-AF5B8260EF06}"/>
                </a:ext>
              </a:extLst>
            </p:cNvPr>
            <p:cNvSpPr/>
            <p:nvPr/>
          </p:nvSpPr>
          <p:spPr>
            <a:xfrm>
              <a:off x="5589044" y="4814132"/>
              <a:ext cx="140552" cy="72008"/>
            </a:xfrm>
            <a:prstGeom prst="rect">
              <a:avLst/>
            </a:prstGeom>
            <a:solidFill>
              <a:srgbClr val="D896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F34EE3A-6C02-AA4B-A6C7-53EF94AB3BF6}"/>
                </a:ext>
              </a:extLst>
            </p:cNvPr>
            <p:cNvSpPr/>
            <p:nvPr/>
          </p:nvSpPr>
          <p:spPr>
            <a:xfrm>
              <a:off x="5589044" y="4684900"/>
              <a:ext cx="140552" cy="72008"/>
            </a:xfrm>
            <a:prstGeom prst="rect">
              <a:avLst/>
            </a:prstGeom>
            <a:solidFill>
              <a:srgbClr val="D896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A6897BE5-6E81-EF47-A728-25937B840BB8}"/>
                </a:ext>
              </a:extLst>
            </p:cNvPr>
            <p:cNvSpPr/>
            <p:nvPr/>
          </p:nvSpPr>
          <p:spPr>
            <a:xfrm>
              <a:off x="5589044" y="4555816"/>
              <a:ext cx="140552" cy="72008"/>
            </a:xfrm>
            <a:prstGeom prst="rect">
              <a:avLst/>
            </a:prstGeom>
            <a:solidFill>
              <a:srgbClr val="D896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DD9FB2C0-8B19-7447-9AFC-CBA1CF62CDE7}"/>
                </a:ext>
              </a:extLst>
            </p:cNvPr>
            <p:cNvCxnSpPr/>
            <p:nvPr/>
          </p:nvCxnSpPr>
          <p:spPr>
            <a:xfrm>
              <a:off x="6035103" y="4288800"/>
              <a:ext cx="580321" cy="0"/>
            </a:xfrm>
            <a:prstGeom prst="line">
              <a:avLst/>
            </a:prstGeom>
            <a:ln w="19050">
              <a:solidFill>
                <a:srgbClr val="D8961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EF978203-989C-E949-8D00-EC8FF4D70BCA}"/>
                </a:ext>
              </a:extLst>
            </p:cNvPr>
            <p:cNvSpPr/>
            <p:nvPr/>
          </p:nvSpPr>
          <p:spPr>
            <a:xfrm>
              <a:off x="6021885" y="4256072"/>
              <a:ext cx="91440" cy="91440"/>
            </a:xfrm>
            <a:prstGeom prst="ellipse">
              <a:avLst/>
            </a:prstGeom>
            <a:solidFill>
              <a:srgbClr val="D8961A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9FD2F901-C1DA-5D46-BFC3-9BFA2C8D45F4}"/>
                </a:ext>
              </a:extLst>
            </p:cNvPr>
            <p:cNvCxnSpPr/>
            <p:nvPr/>
          </p:nvCxnSpPr>
          <p:spPr>
            <a:xfrm>
              <a:off x="6607503" y="4292271"/>
              <a:ext cx="590329" cy="439122"/>
            </a:xfrm>
            <a:prstGeom prst="line">
              <a:avLst/>
            </a:prstGeom>
            <a:ln w="19050">
              <a:solidFill>
                <a:srgbClr val="D8961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57475F94-D806-3648-ADEF-CB4DF7F5F938}"/>
                </a:ext>
              </a:extLst>
            </p:cNvPr>
            <p:cNvSpPr/>
            <p:nvPr/>
          </p:nvSpPr>
          <p:spPr>
            <a:xfrm>
              <a:off x="7152112" y="4687461"/>
              <a:ext cx="91440" cy="91440"/>
            </a:xfrm>
            <a:prstGeom prst="ellipse">
              <a:avLst/>
            </a:prstGeom>
            <a:solidFill>
              <a:srgbClr val="D8961A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491A40F-41BD-A34B-8B52-ACA915673BD1}"/>
                </a:ext>
              </a:extLst>
            </p:cNvPr>
            <p:cNvCxnSpPr/>
            <p:nvPr/>
          </p:nvCxnSpPr>
          <p:spPr>
            <a:xfrm flipH="1" flipV="1">
              <a:off x="6473653" y="2428494"/>
              <a:ext cx="912" cy="438595"/>
            </a:xfrm>
            <a:prstGeom prst="line">
              <a:avLst/>
            </a:prstGeom>
            <a:ln w="19050">
              <a:solidFill>
                <a:srgbClr val="D8961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C989180D-CF57-0A42-BE22-E6658CE69F70}"/>
                </a:ext>
              </a:extLst>
            </p:cNvPr>
            <p:cNvSpPr/>
            <p:nvPr/>
          </p:nvSpPr>
          <p:spPr>
            <a:xfrm>
              <a:off x="5303912" y="2977520"/>
              <a:ext cx="91440" cy="91440"/>
            </a:xfrm>
            <a:prstGeom prst="ellipse">
              <a:avLst/>
            </a:prstGeom>
            <a:solidFill>
              <a:srgbClr val="D8961A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DCFB377C-AA6E-EA40-A219-95EA6FA26E2A}"/>
                </a:ext>
              </a:extLst>
            </p:cNvPr>
            <p:cNvCxnSpPr/>
            <p:nvPr/>
          </p:nvCxnSpPr>
          <p:spPr>
            <a:xfrm>
              <a:off x="3943767" y="2666041"/>
              <a:ext cx="429388" cy="347430"/>
            </a:xfrm>
            <a:prstGeom prst="line">
              <a:avLst/>
            </a:prstGeom>
            <a:ln w="19050">
              <a:solidFill>
                <a:srgbClr val="D8961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7FCB7F9C-F13C-F34C-9888-393F774D8664}"/>
                </a:ext>
              </a:extLst>
            </p:cNvPr>
            <p:cNvSpPr/>
            <p:nvPr/>
          </p:nvSpPr>
          <p:spPr>
            <a:xfrm>
              <a:off x="4903029" y="2969539"/>
              <a:ext cx="91440" cy="91440"/>
            </a:xfrm>
            <a:prstGeom prst="ellipse">
              <a:avLst/>
            </a:prstGeom>
            <a:solidFill>
              <a:srgbClr val="D8961A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38A92411-99DD-D047-9183-85F7AD907D4A}"/>
                </a:ext>
              </a:extLst>
            </p:cNvPr>
            <p:cNvCxnSpPr/>
            <p:nvPr/>
          </p:nvCxnSpPr>
          <p:spPr>
            <a:xfrm>
              <a:off x="4351342" y="3237066"/>
              <a:ext cx="580321" cy="0"/>
            </a:xfrm>
            <a:prstGeom prst="line">
              <a:avLst/>
            </a:prstGeom>
            <a:ln w="19050">
              <a:solidFill>
                <a:srgbClr val="D8961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A8BE7204-3BB1-E148-B47C-48FBC90A7464}"/>
                </a:ext>
              </a:extLst>
            </p:cNvPr>
            <p:cNvSpPr/>
            <p:nvPr/>
          </p:nvSpPr>
          <p:spPr>
            <a:xfrm>
              <a:off x="4327523" y="3191346"/>
              <a:ext cx="91440" cy="91440"/>
            </a:xfrm>
            <a:prstGeom prst="ellipse">
              <a:avLst/>
            </a:prstGeom>
            <a:solidFill>
              <a:srgbClr val="D8961A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54898FA8-5387-2744-B682-779FD26DADF5}"/>
                </a:ext>
              </a:extLst>
            </p:cNvPr>
            <p:cNvCxnSpPr/>
            <p:nvPr/>
          </p:nvCxnSpPr>
          <p:spPr>
            <a:xfrm>
              <a:off x="4919247" y="3233891"/>
              <a:ext cx="143838" cy="119863"/>
            </a:xfrm>
            <a:prstGeom prst="line">
              <a:avLst/>
            </a:prstGeom>
            <a:ln w="19050">
              <a:solidFill>
                <a:srgbClr val="D8961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1B156B49-E3E9-CE47-8D9E-A4DC0FF2DCC2}"/>
                </a:ext>
              </a:extLst>
            </p:cNvPr>
            <p:cNvSpPr/>
            <p:nvPr/>
          </p:nvSpPr>
          <p:spPr>
            <a:xfrm>
              <a:off x="5035346" y="3337560"/>
              <a:ext cx="91440" cy="91440"/>
            </a:xfrm>
            <a:prstGeom prst="ellipse">
              <a:avLst/>
            </a:prstGeom>
            <a:solidFill>
              <a:srgbClr val="D8961A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09553F09-8EBE-0041-8A03-420670FCD9F0}"/>
                </a:ext>
              </a:extLst>
            </p:cNvPr>
            <p:cNvCxnSpPr/>
            <p:nvPr/>
          </p:nvCxnSpPr>
          <p:spPr>
            <a:xfrm>
              <a:off x="4368298" y="3012292"/>
              <a:ext cx="580321" cy="0"/>
            </a:xfrm>
            <a:prstGeom prst="line">
              <a:avLst/>
            </a:prstGeom>
            <a:ln w="19050">
              <a:solidFill>
                <a:srgbClr val="D8961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23B8BE-7A25-DD45-AA6D-D220478EF680}"/>
                </a:ext>
              </a:extLst>
            </p:cNvPr>
            <p:cNvSpPr/>
            <p:nvPr/>
          </p:nvSpPr>
          <p:spPr>
            <a:xfrm>
              <a:off x="4371315" y="3640859"/>
              <a:ext cx="184502" cy="265122"/>
            </a:xfrm>
            <a:prstGeom prst="rect">
              <a:avLst/>
            </a:prstGeom>
            <a:solidFill>
              <a:srgbClr val="D896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E1CFDC38-0067-784C-95E2-C156B6613C2E}"/>
                </a:ext>
              </a:extLst>
            </p:cNvPr>
            <p:cNvCxnSpPr/>
            <p:nvPr/>
          </p:nvCxnSpPr>
          <p:spPr>
            <a:xfrm>
              <a:off x="6044058" y="4469095"/>
              <a:ext cx="580321" cy="0"/>
            </a:xfrm>
            <a:prstGeom prst="line">
              <a:avLst/>
            </a:prstGeom>
            <a:ln w="19050">
              <a:solidFill>
                <a:srgbClr val="D8961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42F9E311-7142-2745-AEC7-754A9A37C908}"/>
                </a:ext>
              </a:extLst>
            </p:cNvPr>
            <p:cNvSpPr/>
            <p:nvPr/>
          </p:nvSpPr>
          <p:spPr>
            <a:xfrm>
              <a:off x="6024354" y="4427843"/>
              <a:ext cx="91440" cy="91440"/>
            </a:xfrm>
            <a:prstGeom prst="ellipse">
              <a:avLst/>
            </a:prstGeom>
            <a:solidFill>
              <a:srgbClr val="D8961A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AB86BE4D-CF7F-3245-A915-F5D912A1D55B}"/>
                </a:ext>
              </a:extLst>
            </p:cNvPr>
            <p:cNvCxnSpPr/>
            <p:nvPr/>
          </p:nvCxnSpPr>
          <p:spPr>
            <a:xfrm>
              <a:off x="6607793" y="4461911"/>
              <a:ext cx="590329" cy="439122"/>
            </a:xfrm>
            <a:prstGeom prst="line">
              <a:avLst/>
            </a:prstGeom>
            <a:ln w="19050">
              <a:solidFill>
                <a:srgbClr val="D8961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DD40F6DF-0A18-6F46-9332-A0EB83C8E635}"/>
                </a:ext>
              </a:extLst>
            </p:cNvPr>
            <p:cNvSpPr/>
            <p:nvPr/>
          </p:nvSpPr>
          <p:spPr>
            <a:xfrm>
              <a:off x="7154581" y="4850136"/>
              <a:ext cx="91440" cy="91440"/>
            </a:xfrm>
            <a:prstGeom prst="ellipse">
              <a:avLst/>
            </a:prstGeom>
            <a:solidFill>
              <a:srgbClr val="D8961A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AC753218-0C12-C14F-810E-7EDBD86A3CDC}"/>
                </a:ext>
              </a:extLst>
            </p:cNvPr>
            <p:cNvSpPr/>
            <p:nvPr/>
          </p:nvSpPr>
          <p:spPr>
            <a:xfrm>
              <a:off x="5199137" y="3560236"/>
              <a:ext cx="380616" cy="546931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F801C0EB-368D-6B4D-8ED6-474F7E053031}"/>
                </a:ext>
              </a:extLst>
            </p:cNvPr>
            <p:cNvGrpSpPr/>
            <p:nvPr/>
          </p:nvGrpSpPr>
          <p:grpSpPr>
            <a:xfrm>
              <a:off x="4721286" y="2213111"/>
              <a:ext cx="1438674" cy="213378"/>
              <a:chOff x="4403769" y="2611533"/>
              <a:chExt cx="1438674" cy="213378"/>
            </a:xfrm>
          </p:grpSpPr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19CB17A0-7067-8247-8DC1-6AC77D4E3F66}"/>
                  </a:ext>
                </a:extLst>
              </p:cNvPr>
              <p:cNvCxnSpPr/>
              <p:nvPr/>
            </p:nvCxnSpPr>
            <p:spPr>
              <a:xfrm>
                <a:off x="4403769" y="2611533"/>
                <a:ext cx="0" cy="213378"/>
              </a:xfrm>
              <a:prstGeom prst="line">
                <a:avLst/>
              </a:prstGeom>
              <a:ln w="50800" cap="rnd">
                <a:solidFill>
                  <a:srgbClr val="D8961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D9D413C5-D1AC-654A-B666-7139DBD324BC}"/>
                  </a:ext>
                </a:extLst>
              </p:cNvPr>
              <p:cNvCxnSpPr/>
              <p:nvPr/>
            </p:nvCxnSpPr>
            <p:spPr>
              <a:xfrm flipH="1">
                <a:off x="4403769" y="2611533"/>
                <a:ext cx="227338" cy="0"/>
              </a:xfrm>
              <a:prstGeom prst="line">
                <a:avLst/>
              </a:prstGeom>
              <a:ln w="50800" cap="rnd">
                <a:solidFill>
                  <a:srgbClr val="D8961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D2A287EE-9B80-9743-A5B4-289776099ED2}"/>
                  </a:ext>
                </a:extLst>
              </p:cNvPr>
              <p:cNvCxnSpPr/>
              <p:nvPr/>
            </p:nvCxnSpPr>
            <p:spPr>
              <a:xfrm>
                <a:off x="4631107" y="2611533"/>
                <a:ext cx="0" cy="213378"/>
              </a:xfrm>
              <a:prstGeom prst="line">
                <a:avLst/>
              </a:prstGeom>
              <a:ln w="50800" cap="rnd">
                <a:solidFill>
                  <a:srgbClr val="D8961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D74D2CE3-25C1-6646-8038-6140775E034E}"/>
                  </a:ext>
                </a:extLst>
              </p:cNvPr>
              <p:cNvCxnSpPr/>
              <p:nvPr/>
            </p:nvCxnSpPr>
            <p:spPr>
              <a:xfrm flipH="1">
                <a:off x="4647608" y="2824911"/>
                <a:ext cx="227338" cy="0"/>
              </a:xfrm>
              <a:prstGeom prst="line">
                <a:avLst/>
              </a:prstGeom>
              <a:ln w="50800" cap="rnd">
                <a:solidFill>
                  <a:srgbClr val="D8961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E7AC4FD2-1AE0-4146-8128-3A1E953958F0}"/>
                  </a:ext>
                </a:extLst>
              </p:cNvPr>
              <p:cNvCxnSpPr/>
              <p:nvPr/>
            </p:nvCxnSpPr>
            <p:spPr>
              <a:xfrm>
                <a:off x="4887977" y="2611533"/>
                <a:ext cx="0" cy="213378"/>
              </a:xfrm>
              <a:prstGeom prst="line">
                <a:avLst/>
              </a:prstGeom>
              <a:ln w="50800" cap="rnd">
                <a:solidFill>
                  <a:srgbClr val="D8961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08FDBF87-232C-3B46-A682-EC30154D69EE}"/>
                  </a:ext>
                </a:extLst>
              </p:cNvPr>
              <p:cNvCxnSpPr/>
              <p:nvPr/>
            </p:nvCxnSpPr>
            <p:spPr>
              <a:xfrm flipH="1">
                <a:off x="4887977" y="2611533"/>
                <a:ext cx="227338" cy="0"/>
              </a:xfrm>
              <a:prstGeom prst="line">
                <a:avLst/>
              </a:prstGeom>
              <a:ln w="50800" cap="rnd">
                <a:solidFill>
                  <a:srgbClr val="D8961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1EC762D6-0B67-4443-94F7-A1693C2C57C6}"/>
                  </a:ext>
                </a:extLst>
              </p:cNvPr>
              <p:cNvCxnSpPr/>
              <p:nvPr/>
            </p:nvCxnSpPr>
            <p:spPr>
              <a:xfrm>
                <a:off x="5115315" y="2611533"/>
                <a:ext cx="0" cy="213378"/>
              </a:xfrm>
              <a:prstGeom prst="line">
                <a:avLst/>
              </a:prstGeom>
              <a:ln w="50800" cap="rnd">
                <a:solidFill>
                  <a:srgbClr val="D8961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852B33CD-A3EB-2E49-8C94-8C6E332CC365}"/>
                  </a:ext>
                </a:extLst>
              </p:cNvPr>
              <p:cNvCxnSpPr/>
              <p:nvPr/>
            </p:nvCxnSpPr>
            <p:spPr>
              <a:xfrm flipH="1">
                <a:off x="5131816" y="2824911"/>
                <a:ext cx="227338" cy="0"/>
              </a:xfrm>
              <a:prstGeom prst="line">
                <a:avLst/>
              </a:prstGeom>
              <a:ln w="50800" cap="rnd">
                <a:solidFill>
                  <a:srgbClr val="D8961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FB4953B3-8B38-FF41-A0B2-17A214E95B05}"/>
                  </a:ext>
                </a:extLst>
              </p:cNvPr>
              <p:cNvCxnSpPr/>
              <p:nvPr/>
            </p:nvCxnSpPr>
            <p:spPr>
              <a:xfrm>
                <a:off x="5371266" y="2611533"/>
                <a:ext cx="0" cy="213378"/>
              </a:xfrm>
              <a:prstGeom prst="line">
                <a:avLst/>
              </a:prstGeom>
              <a:ln w="50800" cap="rnd">
                <a:solidFill>
                  <a:srgbClr val="D8961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76AEC1EA-3128-2D4D-BE21-F3E0C19337D1}"/>
                  </a:ext>
                </a:extLst>
              </p:cNvPr>
              <p:cNvCxnSpPr/>
              <p:nvPr/>
            </p:nvCxnSpPr>
            <p:spPr>
              <a:xfrm flipH="1">
                <a:off x="5371266" y="2611533"/>
                <a:ext cx="227338" cy="0"/>
              </a:xfrm>
              <a:prstGeom prst="line">
                <a:avLst/>
              </a:prstGeom>
              <a:ln w="50800" cap="rnd">
                <a:solidFill>
                  <a:srgbClr val="D8961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7A0897B2-D4FB-C649-9B82-AACE1D9CF6F8}"/>
                  </a:ext>
                </a:extLst>
              </p:cNvPr>
              <p:cNvCxnSpPr/>
              <p:nvPr/>
            </p:nvCxnSpPr>
            <p:spPr>
              <a:xfrm>
                <a:off x="5598604" y="2611533"/>
                <a:ext cx="0" cy="213378"/>
              </a:xfrm>
              <a:prstGeom prst="line">
                <a:avLst/>
              </a:prstGeom>
              <a:ln w="50800" cap="rnd">
                <a:solidFill>
                  <a:srgbClr val="D8961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984079E9-9B72-8E4F-A297-1B309EE3738C}"/>
                  </a:ext>
                </a:extLst>
              </p:cNvPr>
              <p:cNvCxnSpPr/>
              <p:nvPr/>
            </p:nvCxnSpPr>
            <p:spPr>
              <a:xfrm flipH="1">
                <a:off x="5615105" y="2824911"/>
                <a:ext cx="227338" cy="0"/>
              </a:xfrm>
              <a:prstGeom prst="line">
                <a:avLst/>
              </a:prstGeom>
              <a:ln w="50800" cap="rnd">
                <a:solidFill>
                  <a:srgbClr val="D8961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7928DD2E-02F3-424D-BDB6-158548B9D395}"/>
                </a:ext>
              </a:extLst>
            </p:cNvPr>
            <p:cNvCxnSpPr/>
            <p:nvPr/>
          </p:nvCxnSpPr>
          <p:spPr>
            <a:xfrm>
              <a:off x="6168485" y="2213111"/>
              <a:ext cx="0" cy="213378"/>
            </a:xfrm>
            <a:prstGeom prst="line">
              <a:avLst/>
            </a:prstGeom>
            <a:ln w="50800" cap="rnd">
              <a:solidFill>
                <a:srgbClr val="D8961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69E31BE3-078B-7540-8016-9E9B4FD09D59}"/>
                </a:ext>
              </a:extLst>
            </p:cNvPr>
            <p:cNvCxnSpPr/>
            <p:nvPr/>
          </p:nvCxnSpPr>
          <p:spPr>
            <a:xfrm flipH="1">
              <a:off x="6174044" y="2213111"/>
              <a:ext cx="672203" cy="0"/>
            </a:xfrm>
            <a:prstGeom prst="line">
              <a:avLst/>
            </a:prstGeom>
            <a:ln w="50800" cap="rnd">
              <a:solidFill>
                <a:srgbClr val="D8961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AB23FD8A-BBD8-CC41-AAE5-41B22C60AD44}"/>
                </a:ext>
              </a:extLst>
            </p:cNvPr>
            <p:cNvCxnSpPr/>
            <p:nvPr/>
          </p:nvCxnSpPr>
          <p:spPr>
            <a:xfrm>
              <a:off x="6479873" y="2213659"/>
              <a:ext cx="0" cy="213378"/>
            </a:xfrm>
            <a:prstGeom prst="line">
              <a:avLst/>
            </a:prstGeom>
            <a:ln w="50800" cap="rnd">
              <a:solidFill>
                <a:srgbClr val="D8961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0B17C1D2-7403-6D4A-A8E7-B3DC995D39E4}"/>
                </a:ext>
              </a:extLst>
            </p:cNvPr>
            <p:cNvCxnSpPr/>
            <p:nvPr/>
          </p:nvCxnSpPr>
          <p:spPr>
            <a:xfrm>
              <a:off x="6850600" y="2213111"/>
              <a:ext cx="0" cy="213378"/>
            </a:xfrm>
            <a:prstGeom prst="line">
              <a:avLst/>
            </a:prstGeom>
            <a:ln w="50800" cap="rnd">
              <a:solidFill>
                <a:srgbClr val="D8961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5" name="Picture 64">
            <a:extLst>
              <a:ext uri="{FF2B5EF4-FFF2-40B4-BE49-F238E27FC236}">
                <a16:creationId xmlns:a16="http://schemas.microsoft.com/office/drawing/2014/main" id="{2BD082FE-D517-A94F-AE64-10C995E2A5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354904">
            <a:off x="-1133572" y="1302703"/>
            <a:ext cx="4902200" cy="389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47350"/>
      </p:ext>
    </p:extLst>
  </p:cSld>
  <p:clrMapOvr>
    <a:masterClrMapping/>
  </p:clrMapOvr>
  <p:transition spd="med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CE8B86B1-CB26-6E40-83D5-4C663D9C8A6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731490-A351-A34E-8433-1BC7E8F4C4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787881286"/>
      </p:ext>
    </p:extLst>
  </p:cSld>
  <p:clrMapOvr>
    <a:masterClrMapping/>
  </p:clrMapOvr>
  <p:transition spd="med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A track record of multiple industry </a:t>
            </a:r>
            <a:br>
              <a:rPr lang="en-US" dirty="0"/>
            </a:br>
            <a:r>
              <a:rPr lang="en-US" dirty="0"/>
              <a:t>firsts, transforming and disrupting </a:t>
            </a:r>
            <a:br>
              <a:rPr lang="en-US" dirty="0"/>
            </a:br>
            <a:r>
              <a:rPr lang="en-US" dirty="0"/>
              <a:t>large markets </a:t>
            </a:r>
          </a:p>
          <a:p>
            <a:pPr lvl="1"/>
            <a:r>
              <a:rPr lang="en-US" dirty="0"/>
              <a:t>Core competencies in mixed-signal and </a:t>
            </a:r>
            <a:br>
              <a:rPr lang="en-US" dirty="0"/>
            </a:br>
            <a:r>
              <a:rPr lang="en-US" dirty="0"/>
              <a:t>RF CMOS silicon architectures, software, </a:t>
            </a:r>
            <a:br>
              <a:rPr lang="en-US" dirty="0"/>
            </a:br>
            <a:r>
              <a:rPr lang="en-US" dirty="0"/>
              <a:t>and systems</a:t>
            </a:r>
          </a:p>
          <a:p>
            <a:pPr lvl="1"/>
            <a:r>
              <a:rPr lang="en-US" dirty="0"/>
              <a:t>Focus on high-quality, diversified markets</a:t>
            </a:r>
          </a:p>
          <a:p>
            <a:pPr lvl="1"/>
            <a:r>
              <a:rPr lang="en-US" dirty="0"/>
              <a:t>Well positioned for sustainable growth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Silicon Labs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9A7BD92-6AE5-CF43-B276-274952F2BFB4}" type="slidenum">
              <a:rPr lang="en-US" smtClean="0"/>
              <a:pPr/>
              <a:t>2</a:t>
            </a:fld>
            <a:endParaRPr lang="en-US" dirty="0"/>
          </a:p>
        </p:txBody>
      </p:sp>
      <p:graphicFrame>
        <p:nvGraphicFramePr>
          <p:cNvPr id="17" name="Content Placeholder 2"/>
          <p:cNvGraphicFramePr>
            <a:graphicFrameLocks/>
          </p:cNvGraphicFramePr>
          <p:nvPr>
            <p:extLst/>
          </p:nvPr>
        </p:nvGraphicFramePr>
        <p:xfrm>
          <a:off x="6080760" y="914400"/>
          <a:ext cx="1828800" cy="54864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71600">
                <a:tc>
                  <a:txBody>
                    <a:bodyPr/>
                    <a:lstStyle/>
                    <a:p>
                      <a:pPr marL="0" marR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spc="100" baseline="0" dirty="0">
                          <a:solidFill>
                            <a:schemeClr val="bg1"/>
                          </a:solidFill>
                        </a:rPr>
                        <a:t>FOUNDED IN 1996</a:t>
                      </a:r>
                      <a:endParaRPr lang="en-US" sz="1050" b="0" i="0" spc="100" baseline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37160" marR="137160" marT="137160" marB="32004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spc="100" baseline="0" dirty="0">
                          <a:solidFill>
                            <a:schemeClr val="bg1"/>
                          </a:solidFill>
                        </a:rPr>
                        <a:t>LISTED SLAB</a:t>
                      </a:r>
                    </a:p>
                  </a:txBody>
                  <a:tcPr marL="137160" marR="137160" marT="137160" marB="32004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4930594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spc="100" baseline="0" dirty="0">
                          <a:solidFill>
                            <a:schemeClr val="bg1"/>
                          </a:solidFill>
                        </a:rPr>
                        <a:t>~35,000 CUSTOMERS</a:t>
                      </a:r>
                    </a:p>
                  </a:txBody>
                  <a:tcPr marL="137160" marR="137160" marT="137160" marB="32004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9849041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kern="1200" spc="1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&gt;1,600 PATENTS</a:t>
                      </a:r>
                    </a:p>
                  </a:txBody>
                  <a:tcPr marL="137160" marR="137160" marT="137160" marB="32004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1984263"/>
                  </a:ext>
                </a:extLst>
              </a:tr>
            </a:tbl>
          </a:graphicData>
        </a:graphic>
      </p:graphicFrame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243" y="2475078"/>
            <a:ext cx="1478152" cy="78834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81" b="26381"/>
          <a:stretch/>
        </p:blipFill>
        <p:spPr>
          <a:xfrm>
            <a:off x="6555343" y="3967119"/>
            <a:ext cx="858048" cy="524528"/>
          </a:xfrm>
          <a:prstGeom prst="rect">
            <a:avLst/>
          </a:prstGeom>
        </p:spPr>
      </p:pic>
      <p:grpSp>
        <p:nvGrpSpPr>
          <p:cNvPr id="16" name="Group 4"/>
          <p:cNvGrpSpPr>
            <a:grpSpLocks noChangeAspect="1"/>
          </p:cNvGrpSpPr>
          <p:nvPr/>
        </p:nvGrpSpPr>
        <p:grpSpPr bwMode="auto">
          <a:xfrm>
            <a:off x="6785296" y="5352980"/>
            <a:ext cx="408441" cy="457200"/>
            <a:chOff x="3356" y="1607"/>
            <a:chExt cx="1156" cy="1294"/>
          </a:xfrm>
          <a:solidFill>
            <a:schemeClr val="bg1"/>
          </a:solidFill>
        </p:grpSpPr>
        <p:sp>
          <p:nvSpPr>
            <p:cNvPr id="23" name="Freeform 6"/>
            <p:cNvSpPr>
              <a:spLocks noEditPoints="1"/>
            </p:cNvSpPr>
            <p:nvPr/>
          </p:nvSpPr>
          <p:spPr bwMode="auto">
            <a:xfrm>
              <a:off x="3675" y="1607"/>
              <a:ext cx="518" cy="1294"/>
            </a:xfrm>
            <a:custGeom>
              <a:avLst/>
              <a:gdLst>
                <a:gd name="T0" fmla="*/ 694 w 1552"/>
                <a:gd name="T1" fmla="*/ 187 h 3882"/>
                <a:gd name="T2" fmla="*/ 569 w 1552"/>
                <a:gd name="T3" fmla="*/ 285 h 3882"/>
                <a:gd name="T4" fmla="*/ 453 w 1552"/>
                <a:gd name="T5" fmla="*/ 462 h 3882"/>
                <a:gd name="T6" fmla="*/ 348 w 1552"/>
                <a:gd name="T7" fmla="*/ 708 h 3882"/>
                <a:gd name="T8" fmla="*/ 262 w 1552"/>
                <a:gd name="T9" fmla="*/ 1017 h 3882"/>
                <a:gd name="T10" fmla="*/ 200 w 1552"/>
                <a:gd name="T11" fmla="*/ 1381 h 3882"/>
                <a:gd name="T12" fmla="*/ 170 w 1552"/>
                <a:gd name="T13" fmla="*/ 1794 h 3882"/>
                <a:gd name="T14" fmla="*/ 176 w 1552"/>
                <a:gd name="T15" fmla="*/ 2229 h 3882"/>
                <a:gd name="T16" fmla="*/ 218 w 1552"/>
                <a:gd name="T17" fmla="*/ 2637 h 3882"/>
                <a:gd name="T18" fmla="*/ 296 w 1552"/>
                <a:gd name="T19" fmla="*/ 3008 h 3882"/>
                <a:gd name="T20" fmla="*/ 398 w 1552"/>
                <a:gd name="T21" fmla="*/ 3306 h 3882"/>
                <a:gd name="T22" fmla="*/ 502 w 1552"/>
                <a:gd name="T23" fmla="*/ 3508 h 3882"/>
                <a:gd name="T24" fmla="*/ 618 w 1552"/>
                <a:gd name="T25" fmla="*/ 3645 h 3882"/>
                <a:gd name="T26" fmla="*/ 737 w 1552"/>
                <a:gd name="T27" fmla="*/ 3711 h 3882"/>
                <a:gd name="T28" fmla="*/ 858 w 1552"/>
                <a:gd name="T29" fmla="*/ 3695 h 3882"/>
                <a:gd name="T30" fmla="*/ 983 w 1552"/>
                <a:gd name="T31" fmla="*/ 3597 h 3882"/>
                <a:gd name="T32" fmla="*/ 1099 w 1552"/>
                <a:gd name="T33" fmla="*/ 3420 h 3882"/>
                <a:gd name="T34" fmla="*/ 1204 w 1552"/>
                <a:gd name="T35" fmla="*/ 3174 h 3882"/>
                <a:gd name="T36" fmla="*/ 1290 w 1552"/>
                <a:gd name="T37" fmla="*/ 2865 h 3882"/>
                <a:gd name="T38" fmla="*/ 1352 w 1552"/>
                <a:gd name="T39" fmla="*/ 2501 h 3882"/>
                <a:gd name="T40" fmla="*/ 1382 w 1552"/>
                <a:gd name="T41" fmla="*/ 2088 h 3882"/>
                <a:gd name="T42" fmla="*/ 1376 w 1552"/>
                <a:gd name="T43" fmla="*/ 1653 h 3882"/>
                <a:gd name="T44" fmla="*/ 1334 w 1552"/>
                <a:gd name="T45" fmla="*/ 1245 h 3882"/>
                <a:gd name="T46" fmla="*/ 1256 w 1552"/>
                <a:gd name="T47" fmla="*/ 874 h 3882"/>
                <a:gd name="T48" fmla="*/ 1154 w 1552"/>
                <a:gd name="T49" fmla="*/ 576 h 3882"/>
                <a:gd name="T50" fmla="*/ 1050 w 1552"/>
                <a:gd name="T51" fmla="*/ 374 h 3882"/>
                <a:gd name="T52" fmla="*/ 934 w 1552"/>
                <a:gd name="T53" fmla="*/ 237 h 3882"/>
                <a:gd name="T54" fmla="*/ 815 w 1552"/>
                <a:gd name="T55" fmla="*/ 171 h 3882"/>
                <a:gd name="T56" fmla="*/ 831 w 1552"/>
                <a:gd name="T57" fmla="*/ 4 h 3882"/>
                <a:gd name="T58" fmla="*/ 991 w 1552"/>
                <a:gd name="T59" fmla="*/ 69 h 3882"/>
                <a:gd name="T60" fmla="*/ 1137 w 1552"/>
                <a:gd name="T61" fmla="*/ 209 h 3882"/>
                <a:gd name="T62" fmla="*/ 1268 w 1552"/>
                <a:gd name="T63" fmla="*/ 420 h 3882"/>
                <a:gd name="T64" fmla="*/ 1379 w 1552"/>
                <a:gd name="T65" fmla="*/ 699 h 3882"/>
                <a:gd name="T66" fmla="*/ 1466 w 1552"/>
                <a:gd name="T67" fmla="*/ 1032 h 3882"/>
                <a:gd name="T68" fmla="*/ 1523 w 1552"/>
                <a:gd name="T69" fmla="*/ 1404 h 3882"/>
                <a:gd name="T70" fmla="*/ 1551 w 1552"/>
                <a:gd name="T71" fmla="*/ 1804 h 3882"/>
                <a:gd name="T72" fmla="*/ 1546 w 1552"/>
                <a:gd name="T73" fmla="*/ 2213 h 3882"/>
                <a:gd name="T74" fmla="*/ 1508 w 1552"/>
                <a:gd name="T75" fmla="*/ 2605 h 3882"/>
                <a:gd name="T76" fmla="*/ 1441 w 1552"/>
                <a:gd name="T77" fmla="*/ 2965 h 3882"/>
                <a:gd name="T78" fmla="*/ 1344 w 1552"/>
                <a:gd name="T79" fmla="*/ 3284 h 3882"/>
                <a:gd name="T80" fmla="*/ 1226 w 1552"/>
                <a:gd name="T81" fmla="*/ 3541 h 3882"/>
                <a:gd name="T82" fmla="*/ 1090 w 1552"/>
                <a:gd name="T83" fmla="*/ 3728 h 3882"/>
                <a:gd name="T84" fmla="*/ 938 w 1552"/>
                <a:gd name="T85" fmla="*/ 3843 h 3882"/>
                <a:gd name="T86" fmla="*/ 776 w 1552"/>
                <a:gd name="T87" fmla="*/ 3882 h 3882"/>
                <a:gd name="T88" fmla="*/ 614 w 1552"/>
                <a:gd name="T89" fmla="*/ 3843 h 3882"/>
                <a:gd name="T90" fmla="*/ 462 w 1552"/>
                <a:gd name="T91" fmla="*/ 3728 h 3882"/>
                <a:gd name="T92" fmla="*/ 326 w 1552"/>
                <a:gd name="T93" fmla="*/ 3541 h 3882"/>
                <a:gd name="T94" fmla="*/ 208 w 1552"/>
                <a:gd name="T95" fmla="*/ 3284 h 3882"/>
                <a:gd name="T96" fmla="*/ 111 w 1552"/>
                <a:gd name="T97" fmla="*/ 2965 h 3882"/>
                <a:gd name="T98" fmla="*/ 44 w 1552"/>
                <a:gd name="T99" fmla="*/ 2605 h 3882"/>
                <a:gd name="T100" fmla="*/ 6 w 1552"/>
                <a:gd name="T101" fmla="*/ 2213 h 3882"/>
                <a:gd name="T102" fmla="*/ 1 w 1552"/>
                <a:gd name="T103" fmla="*/ 1804 h 3882"/>
                <a:gd name="T104" fmla="*/ 29 w 1552"/>
                <a:gd name="T105" fmla="*/ 1404 h 3882"/>
                <a:gd name="T106" fmla="*/ 86 w 1552"/>
                <a:gd name="T107" fmla="*/ 1032 h 3882"/>
                <a:gd name="T108" fmla="*/ 173 w 1552"/>
                <a:gd name="T109" fmla="*/ 699 h 3882"/>
                <a:gd name="T110" fmla="*/ 284 w 1552"/>
                <a:gd name="T111" fmla="*/ 420 h 3882"/>
                <a:gd name="T112" fmla="*/ 415 w 1552"/>
                <a:gd name="T113" fmla="*/ 209 h 3882"/>
                <a:gd name="T114" fmla="*/ 561 w 1552"/>
                <a:gd name="T115" fmla="*/ 69 h 3882"/>
                <a:gd name="T116" fmla="*/ 721 w 1552"/>
                <a:gd name="T117" fmla="*/ 4 h 3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52" h="3882">
                  <a:moveTo>
                    <a:pt x="776" y="167"/>
                  </a:moveTo>
                  <a:lnTo>
                    <a:pt x="734" y="172"/>
                  </a:lnTo>
                  <a:lnTo>
                    <a:pt x="694" y="187"/>
                  </a:lnTo>
                  <a:lnTo>
                    <a:pt x="652" y="210"/>
                  </a:lnTo>
                  <a:lnTo>
                    <a:pt x="611" y="243"/>
                  </a:lnTo>
                  <a:lnTo>
                    <a:pt x="569" y="285"/>
                  </a:lnTo>
                  <a:lnTo>
                    <a:pt x="530" y="336"/>
                  </a:lnTo>
                  <a:lnTo>
                    <a:pt x="491" y="395"/>
                  </a:lnTo>
                  <a:lnTo>
                    <a:pt x="453" y="462"/>
                  </a:lnTo>
                  <a:lnTo>
                    <a:pt x="416" y="536"/>
                  </a:lnTo>
                  <a:lnTo>
                    <a:pt x="381" y="619"/>
                  </a:lnTo>
                  <a:lnTo>
                    <a:pt x="348" y="708"/>
                  </a:lnTo>
                  <a:lnTo>
                    <a:pt x="317" y="803"/>
                  </a:lnTo>
                  <a:lnTo>
                    <a:pt x="288" y="907"/>
                  </a:lnTo>
                  <a:lnTo>
                    <a:pt x="262" y="1017"/>
                  </a:lnTo>
                  <a:lnTo>
                    <a:pt x="238" y="1132"/>
                  </a:lnTo>
                  <a:lnTo>
                    <a:pt x="217" y="1254"/>
                  </a:lnTo>
                  <a:lnTo>
                    <a:pt x="200" y="1381"/>
                  </a:lnTo>
                  <a:lnTo>
                    <a:pt x="186" y="1514"/>
                  </a:lnTo>
                  <a:lnTo>
                    <a:pt x="176" y="1652"/>
                  </a:lnTo>
                  <a:lnTo>
                    <a:pt x="170" y="1794"/>
                  </a:lnTo>
                  <a:lnTo>
                    <a:pt x="167" y="1941"/>
                  </a:lnTo>
                  <a:lnTo>
                    <a:pt x="170" y="2086"/>
                  </a:lnTo>
                  <a:lnTo>
                    <a:pt x="176" y="2229"/>
                  </a:lnTo>
                  <a:lnTo>
                    <a:pt x="186" y="2368"/>
                  </a:lnTo>
                  <a:lnTo>
                    <a:pt x="200" y="2505"/>
                  </a:lnTo>
                  <a:lnTo>
                    <a:pt x="218" y="2637"/>
                  </a:lnTo>
                  <a:lnTo>
                    <a:pt x="241" y="2766"/>
                  </a:lnTo>
                  <a:lnTo>
                    <a:pt x="267" y="2889"/>
                  </a:lnTo>
                  <a:lnTo>
                    <a:pt x="296" y="3008"/>
                  </a:lnTo>
                  <a:lnTo>
                    <a:pt x="328" y="3119"/>
                  </a:lnTo>
                  <a:lnTo>
                    <a:pt x="365" y="3225"/>
                  </a:lnTo>
                  <a:lnTo>
                    <a:pt x="398" y="3306"/>
                  </a:lnTo>
                  <a:lnTo>
                    <a:pt x="430" y="3380"/>
                  </a:lnTo>
                  <a:lnTo>
                    <a:pt x="466" y="3448"/>
                  </a:lnTo>
                  <a:lnTo>
                    <a:pt x="502" y="3508"/>
                  </a:lnTo>
                  <a:lnTo>
                    <a:pt x="540" y="3562"/>
                  </a:lnTo>
                  <a:lnTo>
                    <a:pt x="580" y="3607"/>
                  </a:lnTo>
                  <a:lnTo>
                    <a:pt x="618" y="3645"/>
                  </a:lnTo>
                  <a:lnTo>
                    <a:pt x="658" y="3676"/>
                  </a:lnTo>
                  <a:lnTo>
                    <a:pt x="697" y="3696"/>
                  </a:lnTo>
                  <a:lnTo>
                    <a:pt x="737" y="3711"/>
                  </a:lnTo>
                  <a:lnTo>
                    <a:pt x="776" y="3715"/>
                  </a:lnTo>
                  <a:lnTo>
                    <a:pt x="818" y="3710"/>
                  </a:lnTo>
                  <a:lnTo>
                    <a:pt x="858" y="3695"/>
                  </a:lnTo>
                  <a:lnTo>
                    <a:pt x="900" y="3672"/>
                  </a:lnTo>
                  <a:lnTo>
                    <a:pt x="941" y="3639"/>
                  </a:lnTo>
                  <a:lnTo>
                    <a:pt x="983" y="3597"/>
                  </a:lnTo>
                  <a:lnTo>
                    <a:pt x="1022" y="3546"/>
                  </a:lnTo>
                  <a:lnTo>
                    <a:pt x="1061" y="3487"/>
                  </a:lnTo>
                  <a:lnTo>
                    <a:pt x="1099" y="3420"/>
                  </a:lnTo>
                  <a:lnTo>
                    <a:pt x="1136" y="3346"/>
                  </a:lnTo>
                  <a:lnTo>
                    <a:pt x="1171" y="3263"/>
                  </a:lnTo>
                  <a:lnTo>
                    <a:pt x="1204" y="3174"/>
                  </a:lnTo>
                  <a:lnTo>
                    <a:pt x="1235" y="3079"/>
                  </a:lnTo>
                  <a:lnTo>
                    <a:pt x="1264" y="2975"/>
                  </a:lnTo>
                  <a:lnTo>
                    <a:pt x="1290" y="2865"/>
                  </a:lnTo>
                  <a:lnTo>
                    <a:pt x="1314" y="2750"/>
                  </a:lnTo>
                  <a:lnTo>
                    <a:pt x="1335" y="2628"/>
                  </a:lnTo>
                  <a:lnTo>
                    <a:pt x="1352" y="2501"/>
                  </a:lnTo>
                  <a:lnTo>
                    <a:pt x="1366" y="2368"/>
                  </a:lnTo>
                  <a:lnTo>
                    <a:pt x="1376" y="2230"/>
                  </a:lnTo>
                  <a:lnTo>
                    <a:pt x="1382" y="2088"/>
                  </a:lnTo>
                  <a:lnTo>
                    <a:pt x="1385" y="1941"/>
                  </a:lnTo>
                  <a:lnTo>
                    <a:pt x="1382" y="1796"/>
                  </a:lnTo>
                  <a:lnTo>
                    <a:pt x="1376" y="1653"/>
                  </a:lnTo>
                  <a:lnTo>
                    <a:pt x="1366" y="1514"/>
                  </a:lnTo>
                  <a:lnTo>
                    <a:pt x="1352" y="1377"/>
                  </a:lnTo>
                  <a:lnTo>
                    <a:pt x="1334" y="1245"/>
                  </a:lnTo>
                  <a:lnTo>
                    <a:pt x="1311" y="1116"/>
                  </a:lnTo>
                  <a:lnTo>
                    <a:pt x="1285" y="993"/>
                  </a:lnTo>
                  <a:lnTo>
                    <a:pt x="1256" y="874"/>
                  </a:lnTo>
                  <a:lnTo>
                    <a:pt x="1224" y="763"/>
                  </a:lnTo>
                  <a:lnTo>
                    <a:pt x="1187" y="657"/>
                  </a:lnTo>
                  <a:lnTo>
                    <a:pt x="1154" y="576"/>
                  </a:lnTo>
                  <a:lnTo>
                    <a:pt x="1122" y="502"/>
                  </a:lnTo>
                  <a:lnTo>
                    <a:pt x="1086" y="434"/>
                  </a:lnTo>
                  <a:lnTo>
                    <a:pt x="1050" y="374"/>
                  </a:lnTo>
                  <a:lnTo>
                    <a:pt x="1012" y="320"/>
                  </a:lnTo>
                  <a:lnTo>
                    <a:pt x="972" y="275"/>
                  </a:lnTo>
                  <a:lnTo>
                    <a:pt x="934" y="237"/>
                  </a:lnTo>
                  <a:lnTo>
                    <a:pt x="894" y="206"/>
                  </a:lnTo>
                  <a:lnTo>
                    <a:pt x="855" y="186"/>
                  </a:lnTo>
                  <a:lnTo>
                    <a:pt x="815" y="171"/>
                  </a:lnTo>
                  <a:lnTo>
                    <a:pt x="776" y="167"/>
                  </a:lnTo>
                  <a:close/>
                  <a:moveTo>
                    <a:pt x="776" y="0"/>
                  </a:moveTo>
                  <a:lnTo>
                    <a:pt x="831" y="4"/>
                  </a:lnTo>
                  <a:lnTo>
                    <a:pt x="886" y="17"/>
                  </a:lnTo>
                  <a:lnTo>
                    <a:pt x="938" y="39"/>
                  </a:lnTo>
                  <a:lnTo>
                    <a:pt x="991" y="69"/>
                  </a:lnTo>
                  <a:lnTo>
                    <a:pt x="1040" y="107"/>
                  </a:lnTo>
                  <a:lnTo>
                    <a:pt x="1090" y="154"/>
                  </a:lnTo>
                  <a:lnTo>
                    <a:pt x="1137" y="209"/>
                  </a:lnTo>
                  <a:lnTo>
                    <a:pt x="1183" y="271"/>
                  </a:lnTo>
                  <a:lnTo>
                    <a:pt x="1226" y="341"/>
                  </a:lnTo>
                  <a:lnTo>
                    <a:pt x="1268" y="420"/>
                  </a:lnTo>
                  <a:lnTo>
                    <a:pt x="1307" y="505"/>
                  </a:lnTo>
                  <a:lnTo>
                    <a:pt x="1344" y="598"/>
                  </a:lnTo>
                  <a:lnTo>
                    <a:pt x="1379" y="699"/>
                  </a:lnTo>
                  <a:lnTo>
                    <a:pt x="1411" y="806"/>
                  </a:lnTo>
                  <a:lnTo>
                    <a:pt x="1441" y="917"/>
                  </a:lnTo>
                  <a:lnTo>
                    <a:pt x="1466" y="1032"/>
                  </a:lnTo>
                  <a:lnTo>
                    <a:pt x="1488" y="1153"/>
                  </a:lnTo>
                  <a:lnTo>
                    <a:pt x="1508" y="1277"/>
                  </a:lnTo>
                  <a:lnTo>
                    <a:pt x="1523" y="1404"/>
                  </a:lnTo>
                  <a:lnTo>
                    <a:pt x="1537" y="1535"/>
                  </a:lnTo>
                  <a:lnTo>
                    <a:pt x="1546" y="1669"/>
                  </a:lnTo>
                  <a:lnTo>
                    <a:pt x="1551" y="1804"/>
                  </a:lnTo>
                  <a:lnTo>
                    <a:pt x="1552" y="1941"/>
                  </a:lnTo>
                  <a:lnTo>
                    <a:pt x="1551" y="2078"/>
                  </a:lnTo>
                  <a:lnTo>
                    <a:pt x="1546" y="2213"/>
                  </a:lnTo>
                  <a:lnTo>
                    <a:pt x="1537" y="2347"/>
                  </a:lnTo>
                  <a:lnTo>
                    <a:pt x="1523" y="2478"/>
                  </a:lnTo>
                  <a:lnTo>
                    <a:pt x="1508" y="2605"/>
                  </a:lnTo>
                  <a:lnTo>
                    <a:pt x="1488" y="2729"/>
                  </a:lnTo>
                  <a:lnTo>
                    <a:pt x="1466" y="2850"/>
                  </a:lnTo>
                  <a:lnTo>
                    <a:pt x="1441" y="2965"/>
                  </a:lnTo>
                  <a:lnTo>
                    <a:pt x="1411" y="3076"/>
                  </a:lnTo>
                  <a:lnTo>
                    <a:pt x="1379" y="3183"/>
                  </a:lnTo>
                  <a:lnTo>
                    <a:pt x="1344" y="3284"/>
                  </a:lnTo>
                  <a:lnTo>
                    <a:pt x="1307" y="3377"/>
                  </a:lnTo>
                  <a:lnTo>
                    <a:pt x="1268" y="3462"/>
                  </a:lnTo>
                  <a:lnTo>
                    <a:pt x="1226" y="3541"/>
                  </a:lnTo>
                  <a:lnTo>
                    <a:pt x="1183" y="3611"/>
                  </a:lnTo>
                  <a:lnTo>
                    <a:pt x="1137" y="3673"/>
                  </a:lnTo>
                  <a:lnTo>
                    <a:pt x="1090" y="3728"/>
                  </a:lnTo>
                  <a:lnTo>
                    <a:pt x="1040" y="3775"/>
                  </a:lnTo>
                  <a:lnTo>
                    <a:pt x="991" y="3813"/>
                  </a:lnTo>
                  <a:lnTo>
                    <a:pt x="938" y="3843"/>
                  </a:lnTo>
                  <a:lnTo>
                    <a:pt x="886" y="3865"/>
                  </a:lnTo>
                  <a:lnTo>
                    <a:pt x="831" y="3878"/>
                  </a:lnTo>
                  <a:lnTo>
                    <a:pt x="776" y="3882"/>
                  </a:lnTo>
                  <a:lnTo>
                    <a:pt x="721" y="3878"/>
                  </a:lnTo>
                  <a:lnTo>
                    <a:pt x="666" y="3865"/>
                  </a:lnTo>
                  <a:lnTo>
                    <a:pt x="614" y="3843"/>
                  </a:lnTo>
                  <a:lnTo>
                    <a:pt x="561" y="3813"/>
                  </a:lnTo>
                  <a:lnTo>
                    <a:pt x="512" y="3775"/>
                  </a:lnTo>
                  <a:lnTo>
                    <a:pt x="462" y="3728"/>
                  </a:lnTo>
                  <a:lnTo>
                    <a:pt x="415" y="3673"/>
                  </a:lnTo>
                  <a:lnTo>
                    <a:pt x="369" y="3611"/>
                  </a:lnTo>
                  <a:lnTo>
                    <a:pt x="326" y="3541"/>
                  </a:lnTo>
                  <a:lnTo>
                    <a:pt x="284" y="3462"/>
                  </a:lnTo>
                  <a:lnTo>
                    <a:pt x="245" y="3377"/>
                  </a:lnTo>
                  <a:lnTo>
                    <a:pt x="208" y="3284"/>
                  </a:lnTo>
                  <a:lnTo>
                    <a:pt x="173" y="3183"/>
                  </a:lnTo>
                  <a:lnTo>
                    <a:pt x="141" y="3076"/>
                  </a:lnTo>
                  <a:lnTo>
                    <a:pt x="111" y="2965"/>
                  </a:lnTo>
                  <a:lnTo>
                    <a:pt x="86" y="2850"/>
                  </a:lnTo>
                  <a:lnTo>
                    <a:pt x="64" y="2729"/>
                  </a:lnTo>
                  <a:lnTo>
                    <a:pt x="44" y="2605"/>
                  </a:lnTo>
                  <a:lnTo>
                    <a:pt x="29" y="2478"/>
                  </a:lnTo>
                  <a:lnTo>
                    <a:pt x="15" y="2347"/>
                  </a:lnTo>
                  <a:lnTo>
                    <a:pt x="6" y="2213"/>
                  </a:lnTo>
                  <a:lnTo>
                    <a:pt x="1" y="2078"/>
                  </a:lnTo>
                  <a:lnTo>
                    <a:pt x="0" y="1941"/>
                  </a:lnTo>
                  <a:lnTo>
                    <a:pt x="1" y="1804"/>
                  </a:lnTo>
                  <a:lnTo>
                    <a:pt x="6" y="1669"/>
                  </a:lnTo>
                  <a:lnTo>
                    <a:pt x="15" y="1535"/>
                  </a:lnTo>
                  <a:lnTo>
                    <a:pt x="29" y="1404"/>
                  </a:lnTo>
                  <a:lnTo>
                    <a:pt x="44" y="1277"/>
                  </a:lnTo>
                  <a:lnTo>
                    <a:pt x="64" y="1153"/>
                  </a:lnTo>
                  <a:lnTo>
                    <a:pt x="86" y="1032"/>
                  </a:lnTo>
                  <a:lnTo>
                    <a:pt x="111" y="917"/>
                  </a:lnTo>
                  <a:lnTo>
                    <a:pt x="141" y="806"/>
                  </a:lnTo>
                  <a:lnTo>
                    <a:pt x="173" y="699"/>
                  </a:lnTo>
                  <a:lnTo>
                    <a:pt x="208" y="598"/>
                  </a:lnTo>
                  <a:lnTo>
                    <a:pt x="245" y="505"/>
                  </a:lnTo>
                  <a:lnTo>
                    <a:pt x="284" y="420"/>
                  </a:lnTo>
                  <a:lnTo>
                    <a:pt x="326" y="341"/>
                  </a:lnTo>
                  <a:lnTo>
                    <a:pt x="369" y="271"/>
                  </a:lnTo>
                  <a:lnTo>
                    <a:pt x="415" y="209"/>
                  </a:lnTo>
                  <a:lnTo>
                    <a:pt x="462" y="154"/>
                  </a:lnTo>
                  <a:lnTo>
                    <a:pt x="512" y="107"/>
                  </a:lnTo>
                  <a:lnTo>
                    <a:pt x="561" y="69"/>
                  </a:lnTo>
                  <a:lnTo>
                    <a:pt x="614" y="39"/>
                  </a:lnTo>
                  <a:lnTo>
                    <a:pt x="666" y="17"/>
                  </a:lnTo>
                  <a:lnTo>
                    <a:pt x="721" y="4"/>
                  </a:lnTo>
                  <a:lnTo>
                    <a:pt x="776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7"/>
            <p:cNvSpPr>
              <a:spLocks noEditPoints="1"/>
            </p:cNvSpPr>
            <p:nvPr/>
          </p:nvSpPr>
          <p:spPr bwMode="auto">
            <a:xfrm>
              <a:off x="3356" y="1860"/>
              <a:ext cx="1156" cy="788"/>
            </a:xfrm>
            <a:custGeom>
              <a:avLst/>
              <a:gdLst>
                <a:gd name="T0" fmla="*/ 2740 w 3470"/>
                <a:gd name="T1" fmla="*/ 178 h 2362"/>
                <a:gd name="T2" fmla="*/ 2463 w 3470"/>
                <a:gd name="T3" fmla="*/ 228 h 2362"/>
                <a:gd name="T4" fmla="*/ 2147 w 3470"/>
                <a:gd name="T5" fmla="*/ 322 h 2362"/>
                <a:gd name="T6" fmla="*/ 1802 w 3470"/>
                <a:gd name="T7" fmla="*/ 464 h 2362"/>
                <a:gd name="T8" fmla="*/ 1435 w 3470"/>
                <a:gd name="T9" fmla="*/ 652 h 2362"/>
                <a:gd name="T10" fmla="*/ 1035 w 3470"/>
                <a:gd name="T11" fmla="*/ 906 h 2362"/>
                <a:gd name="T12" fmla="*/ 689 w 3470"/>
                <a:gd name="T13" fmla="*/ 1178 h 2362"/>
                <a:gd name="T14" fmla="*/ 415 w 3470"/>
                <a:gd name="T15" fmla="*/ 1457 h 2362"/>
                <a:gd name="T16" fmla="*/ 290 w 3470"/>
                <a:gd name="T17" fmla="*/ 1626 h 2362"/>
                <a:gd name="T18" fmla="*/ 209 w 3470"/>
                <a:gd name="T19" fmla="*/ 1781 h 2362"/>
                <a:gd name="T20" fmla="*/ 171 w 3470"/>
                <a:gd name="T21" fmla="*/ 1915 h 2362"/>
                <a:gd name="T22" fmla="*/ 178 w 3470"/>
                <a:gd name="T23" fmla="*/ 2027 h 2362"/>
                <a:gd name="T24" fmla="*/ 241 w 3470"/>
                <a:gd name="T25" fmla="*/ 2112 h 2362"/>
                <a:gd name="T26" fmla="*/ 360 w 3470"/>
                <a:gd name="T27" fmla="*/ 2169 h 2362"/>
                <a:gd name="T28" fmla="*/ 531 w 3470"/>
                <a:gd name="T29" fmla="*/ 2193 h 2362"/>
                <a:gd name="T30" fmla="*/ 743 w 3470"/>
                <a:gd name="T31" fmla="*/ 2184 h 2362"/>
                <a:gd name="T32" fmla="*/ 1024 w 3470"/>
                <a:gd name="T33" fmla="*/ 2130 h 2362"/>
                <a:gd name="T34" fmla="*/ 1349 w 3470"/>
                <a:gd name="T35" fmla="*/ 2031 h 2362"/>
                <a:gd name="T36" fmla="*/ 1689 w 3470"/>
                <a:gd name="T37" fmla="*/ 1889 h 2362"/>
                <a:gd name="T38" fmla="*/ 2035 w 3470"/>
                <a:gd name="T39" fmla="*/ 1710 h 2362"/>
                <a:gd name="T40" fmla="*/ 2435 w 3470"/>
                <a:gd name="T41" fmla="*/ 1456 h 2362"/>
                <a:gd name="T42" fmla="*/ 2781 w 3470"/>
                <a:gd name="T43" fmla="*/ 1184 h 2362"/>
                <a:gd name="T44" fmla="*/ 3055 w 3470"/>
                <a:gd name="T45" fmla="*/ 905 h 2362"/>
                <a:gd name="T46" fmla="*/ 3180 w 3470"/>
                <a:gd name="T47" fmla="*/ 736 h 2362"/>
                <a:gd name="T48" fmla="*/ 3261 w 3470"/>
                <a:gd name="T49" fmla="*/ 581 h 2362"/>
                <a:gd name="T50" fmla="*/ 3299 w 3470"/>
                <a:gd name="T51" fmla="*/ 447 h 2362"/>
                <a:gd name="T52" fmla="*/ 3292 w 3470"/>
                <a:gd name="T53" fmla="*/ 335 h 2362"/>
                <a:gd name="T54" fmla="*/ 3231 w 3470"/>
                <a:gd name="T55" fmla="*/ 252 h 2362"/>
                <a:gd name="T56" fmla="*/ 3120 w 3470"/>
                <a:gd name="T57" fmla="*/ 197 h 2362"/>
                <a:gd name="T58" fmla="*/ 2962 w 3470"/>
                <a:gd name="T59" fmla="*/ 170 h 2362"/>
                <a:gd name="T60" fmla="*/ 2939 w 3470"/>
                <a:gd name="T61" fmla="*/ 0 h 2362"/>
                <a:gd name="T62" fmla="*/ 3134 w 3470"/>
                <a:gd name="T63" fmla="*/ 26 h 2362"/>
                <a:gd name="T64" fmla="*/ 3288 w 3470"/>
                <a:gd name="T65" fmla="*/ 87 h 2362"/>
                <a:gd name="T66" fmla="*/ 3398 w 3470"/>
                <a:gd name="T67" fmla="*/ 182 h 2362"/>
                <a:gd name="T68" fmla="*/ 3460 w 3470"/>
                <a:gd name="T69" fmla="*/ 317 h 2362"/>
                <a:gd name="T70" fmla="*/ 3464 w 3470"/>
                <a:gd name="T71" fmla="*/ 481 h 2362"/>
                <a:gd name="T72" fmla="*/ 3408 w 3470"/>
                <a:gd name="T73" fmla="*/ 667 h 2362"/>
                <a:gd name="T74" fmla="*/ 3293 w 3470"/>
                <a:gd name="T75" fmla="*/ 869 h 2362"/>
                <a:gd name="T76" fmla="*/ 3096 w 3470"/>
                <a:gd name="T77" fmla="*/ 1110 h 2362"/>
                <a:gd name="T78" fmla="*/ 2782 w 3470"/>
                <a:gd name="T79" fmla="*/ 1404 h 2362"/>
                <a:gd name="T80" fmla="*/ 2401 w 3470"/>
                <a:gd name="T81" fmla="*/ 1682 h 2362"/>
                <a:gd name="T82" fmla="*/ 1998 w 3470"/>
                <a:gd name="T83" fmla="*/ 1922 h 2362"/>
                <a:gd name="T84" fmla="*/ 1638 w 3470"/>
                <a:gd name="T85" fmla="*/ 2096 h 2362"/>
                <a:gd name="T86" fmla="*/ 1286 w 3470"/>
                <a:gd name="T87" fmla="*/ 2230 h 2362"/>
                <a:gd name="T88" fmla="*/ 953 w 3470"/>
                <a:gd name="T89" fmla="*/ 2319 h 2362"/>
                <a:gd name="T90" fmla="*/ 705 w 3470"/>
                <a:gd name="T91" fmla="*/ 2357 h 2362"/>
                <a:gd name="T92" fmla="*/ 497 w 3470"/>
                <a:gd name="T93" fmla="*/ 2360 h 2362"/>
                <a:gd name="T94" fmla="*/ 299 w 3470"/>
                <a:gd name="T95" fmla="*/ 2326 h 2362"/>
                <a:gd name="T96" fmla="*/ 147 w 3470"/>
                <a:gd name="T97" fmla="*/ 2252 h 2362"/>
                <a:gd name="T98" fmla="*/ 46 w 3470"/>
                <a:gd name="T99" fmla="*/ 2139 h 2362"/>
                <a:gd name="T100" fmla="*/ 2 w 3470"/>
                <a:gd name="T101" fmla="*/ 1993 h 2362"/>
                <a:gd name="T102" fmla="*/ 17 w 3470"/>
                <a:gd name="T103" fmla="*/ 1821 h 2362"/>
                <a:gd name="T104" fmla="*/ 93 w 3470"/>
                <a:gd name="T105" fmla="*/ 1630 h 2362"/>
                <a:gd name="T106" fmla="*/ 228 w 3470"/>
                <a:gd name="T107" fmla="*/ 1422 h 2362"/>
                <a:gd name="T108" fmla="*/ 469 w 3470"/>
                <a:gd name="T109" fmla="*/ 1154 h 2362"/>
                <a:gd name="T110" fmla="*/ 808 w 3470"/>
                <a:gd name="T111" fmla="*/ 864 h 2362"/>
                <a:gd name="T112" fmla="*/ 1207 w 3470"/>
                <a:gd name="T113" fmla="*/ 591 h 2362"/>
                <a:gd name="T114" fmla="*/ 1592 w 3470"/>
                <a:gd name="T115" fmla="*/ 377 h 2362"/>
                <a:gd name="T116" fmla="*/ 1951 w 3470"/>
                <a:gd name="T117" fmla="*/ 216 h 2362"/>
                <a:gd name="T118" fmla="*/ 2298 w 3470"/>
                <a:gd name="T119" fmla="*/ 97 h 2362"/>
                <a:gd name="T120" fmla="*/ 2623 w 3470"/>
                <a:gd name="T121" fmla="*/ 24 h 2362"/>
                <a:gd name="T122" fmla="*/ 2866 w 3470"/>
                <a:gd name="T123" fmla="*/ 0 h 2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470" h="2362">
                  <a:moveTo>
                    <a:pt x="2900" y="169"/>
                  </a:moveTo>
                  <a:lnTo>
                    <a:pt x="2823" y="170"/>
                  </a:lnTo>
                  <a:lnTo>
                    <a:pt x="2740" y="178"/>
                  </a:lnTo>
                  <a:lnTo>
                    <a:pt x="2653" y="190"/>
                  </a:lnTo>
                  <a:lnTo>
                    <a:pt x="2560" y="206"/>
                  </a:lnTo>
                  <a:lnTo>
                    <a:pt x="2463" y="228"/>
                  </a:lnTo>
                  <a:lnTo>
                    <a:pt x="2362" y="254"/>
                  </a:lnTo>
                  <a:lnTo>
                    <a:pt x="2256" y="286"/>
                  </a:lnTo>
                  <a:lnTo>
                    <a:pt x="2147" y="322"/>
                  </a:lnTo>
                  <a:lnTo>
                    <a:pt x="2035" y="364"/>
                  </a:lnTo>
                  <a:lnTo>
                    <a:pt x="1920" y="411"/>
                  </a:lnTo>
                  <a:lnTo>
                    <a:pt x="1802" y="464"/>
                  </a:lnTo>
                  <a:lnTo>
                    <a:pt x="1681" y="521"/>
                  </a:lnTo>
                  <a:lnTo>
                    <a:pt x="1558" y="584"/>
                  </a:lnTo>
                  <a:lnTo>
                    <a:pt x="1435" y="652"/>
                  </a:lnTo>
                  <a:lnTo>
                    <a:pt x="1296" y="733"/>
                  </a:lnTo>
                  <a:lnTo>
                    <a:pt x="1163" y="818"/>
                  </a:lnTo>
                  <a:lnTo>
                    <a:pt x="1035" y="906"/>
                  </a:lnTo>
                  <a:lnTo>
                    <a:pt x="913" y="995"/>
                  </a:lnTo>
                  <a:lnTo>
                    <a:pt x="798" y="1085"/>
                  </a:lnTo>
                  <a:lnTo>
                    <a:pt x="689" y="1178"/>
                  </a:lnTo>
                  <a:lnTo>
                    <a:pt x="590" y="1271"/>
                  </a:lnTo>
                  <a:lnTo>
                    <a:pt x="498" y="1364"/>
                  </a:lnTo>
                  <a:lnTo>
                    <a:pt x="415" y="1457"/>
                  </a:lnTo>
                  <a:lnTo>
                    <a:pt x="370" y="1515"/>
                  </a:lnTo>
                  <a:lnTo>
                    <a:pt x="328" y="1571"/>
                  </a:lnTo>
                  <a:lnTo>
                    <a:pt x="290" y="1626"/>
                  </a:lnTo>
                  <a:lnTo>
                    <a:pt x="258" y="1680"/>
                  </a:lnTo>
                  <a:lnTo>
                    <a:pt x="231" y="1731"/>
                  </a:lnTo>
                  <a:lnTo>
                    <a:pt x="209" y="1781"/>
                  </a:lnTo>
                  <a:lnTo>
                    <a:pt x="190" y="1828"/>
                  </a:lnTo>
                  <a:lnTo>
                    <a:pt x="177" y="1874"/>
                  </a:lnTo>
                  <a:lnTo>
                    <a:pt x="171" y="1915"/>
                  </a:lnTo>
                  <a:lnTo>
                    <a:pt x="168" y="1956"/>
                  </a:lnTo>
                  <a:lnTo>
                    <a:pt x="171" y="1993"/>
                  </a:lnTo>
                  <a:lnTo>
                    <a:pt x="178" y="2027"/>
                  </a:lnTo>
                  <a:lnTo>
                    <a:pt x="193" y="2057"/>
                  </a:lnTo>
                  <a:lnTo>
                    <a:pt x="214" y="2086"/>
                  </a:lnTo>
                  <a:lnTo>
                    <a:pt x="241" y="2112"/>
                  </a:lnTo>
                  <a:lnTo>
                    <a:pt x="275" y="2135"/>
                  </a:lnTo>
                  <a:lnTo>
                    <a:pt x="315" y="2154"/>
                  </a:lnTo>
                  <a:lnTo>
                    <a:pt x="360" y="2169"/>
                  </a:lnTo>
                  <a:lnTo>
                    <a:pt x="412" y="2181"/>
                  </a:lnTo>
                  <a:lnTo>
                    <a:pt x="469" y="2189"/>
                  </a:lnTo>
                  <a:lnTo>
                    <a:pt x="531" y="2193"/>
                  </a:lnTo>
                  <a:lnTo>
                    <a:pt x="596" y="2194"/>
                  </a:lnTo>
                  <a:lnTo>
                    <a:pt x="667" y="2190"/>
                  </a:lnTo>
                  <a:lnTo>
                    <a:pt x="743" y="2184"/>
                  </a:lnTo>
                  <a:lnTo>
                    <a:pt x="821" y="2172"/>
                  </a:lnTo>
                  <a:lnTo>
                    <a:pt x="921" y="2154"/>
                  </a:lnTo>
                  <a:lnTo>
                    <a:pt x="1024" y="2130"/>
                  </a:lnTo>
                  <a:lnTo>
                    <a:pt x="1130" y="2103"/>
                  </a:lnTo>
                  <a:lnTo>
                    <a:pt x="1239" y="2069"/>
                  </a:lnTo>
                  <a:lnTo>
                    <a:pt x="1349" y="2031"/>
                  </a:lnTo>
                  <a:lnTo>
                    <a:pt x="1461" y="1987"/>
                  </a:lnTo>
                  <a:lnTo>
                    <a:pt x="1574" y="1940"/>
                  </a:lnTo>
                  <a:lnTo>
                    <a:pt x="1689" y="1889"/>
                  </a:lnTo>
                  <a:lnTo>
                    <a:pt x="1804" y="1833"/>
                  </a:lnTo>
                  <a:lnTo>
                    <a:pt x="1920" y="1774"/>
                  </a:lnTo>
                  <a:lnTo>
                    <a:pt x="2035" y="1710"/>
                  </a:lnTo>
                  <a:lnTo>
                    <a:pt x="2174" y="1629"/>
                  </a:lnTo>
                  <a:lnTo>
                    <a:pt x="2307" y="1544"/>
                  </a:lnTo>
                  <a:lnTo>
                    <a:pt x="2435" y="1456"/>
                  </a:lnTo>
                  <a:lnTo>
                    <a:pt x="2557" y="1367"/>
                  </a:lnTo>
                  <a:lnTo>
                    <a:pt x="2672" y="1277"/>
                  </a:lnTo>
                  <a:lnTo>
                    <a:pt x="2781" y="1184"/>
                  </a:lnTo>
                  <a:lnTo>
                    <a:pt x="2880" y="1091"/>
                  </a:lnTo>
                  <a:lnTo>
                    <a:pt x="2972" y="998"/>
                  </a:lnTo>
                  <a:lnTo>
                    <a:pt x="3055" y="905"/>
                  </a:lnTo>
                  <a:lnTo>
                    <a:pt x="3102" y="847"/>
                  </a:lnTo>
                  <a:lnTo>
                    <a:pt x="3142" y="791"/>
                  </a:lnTo>
                  <a:lnTo>
                    <a:pt x="3180" y="736"/>
                  </a:lnTo>
                  <a:lnTo>
                    <a:pt x="3212" y="682"/>
                  </a:lnTo>
                  <a:lnTo>
                    <a:pt x="3239" y="631"/>
                  </a:lnTo>
                  <a:lnTo>
                    <a:pt x="3261" y="581"/>
                  </a:lnTo>
                  <a:lnTo>
                    <a:pt x="3280" y="534"/>
                  </a:lnTo>
                  <a:lnTo>
                    <a:pt x="3293" y="488"/>
                  </a:lnTo>
                  <a:lnTo>
                    <a:pt x="3299" y="447"/>
                  </a:lnTo>
                  <a:lnTo>
                    <a:pt x="3302" y="406"/>
                  </a:lnTo>
                  <a:lnTo>
                    <a:pt x="3299" y="369"/>
                  </a:lnTo>
                  <a:lnTo>
                    <a:pt x="3292" y="335"/>
                  </a:lnTo>
                  <a:lnTo>
                    <a:pt x="3277" y="305"/>
                  </a:lnTo>
                  <a:lnTo>
                    <a:pt x="3257" y="276"/>
                  </a:lnTo>
                  <a:lnTo>
                    <a:pt x="3231" y="252"/>
                  </a:lnTo>
                  <a:lnTo>
                    <a:pt x="3200" y="229"/>
                  </a:lnTo>
                  <a:lnTo>
                    <a:pt x="3163" y="211"/>
                  </a:lnTo>
                  <a:lnTo>
                    <a:pt x="3120" y="197"/>
                  </a:lnTo>
                  <a:lnTo>
                    <a:pt x="3072" y="183"/>
                  </a:lnTo>
                  <a:lnTo>
                    <a:pt x="3019" y="176"/>
                  </a:lnTo>
                  <a:lnTo>
                    <a:pt x="2962" y="170"/>
                  </a:lnTo>
                  <a:lnTo>
                    <a:pt x="2900" y="169"/>
                  </a:lnTo>
                  <a:close/>
                  <a:moveTo>
                    <a:pt x="2866" y="0"/>
                  </a:moveTo>
                  <a:lnTo>
                    <a:pt x="2939" y="0"/>
                  </a:lnTo>
                  <a:lnTo>
                    <a:pt x="3009" y="5"/>
                  </a:lnTo>
                  <a:lnTo>
                    <a:pt x="3074" y="13"/>
                  </a:lnTo>
                  <a:lnTo>
                    <a:pt x="3134" y="26"/>
                  </a:lnTo>
                  <a:lnTo>
                    <a:pt x="3191" y="42"/>
                  </a:lnTo>
                  <a:lnTo>
                    <a:pt x="3242" y="63"/>
                  </a:lnTo>
                  <a:lnTo>
                    <a:pt x="3288" y="87"/>
                  </a:lnTo>
                  <a:lnTo>
                    <a:pt x="3329" y="115"/>
                  </a:lnTo>
                  <a:lnTo>
                    <a:pt x="3366" y="147"/>
                  </a:lnTo>
                  <a:lnTo>
                    <a:pt x="3398" y="182"/>
                  </a:lnTo>
                  <a:lnTo>
                    <a:pt x="3424" y="223"/>
                  </a:lnTo>
                  <a:lnTo>
                    <a:pt x="3446" y="269"/>
                  </a:lnTo>
                  <a:lnTo>
                    <a:pt x="3460" y="317"/>
                  </a:lnTo>
                  <a:lnTo>
                    <a:pt x="3468" y="369"/>
                  </a:lnTo>
                  <a:lnTo>
                    <a:pt x="3470" y="424"/>
                  </a:lnTo>
                  <a:lnTo>
                    <a:pt x="3464" y="481"/>
                  </a:lnTo>
                  <a:lnTo>
                    <a:pt x="3453" y="541"/>
                  </a:lnTo>
                  <a:lnTo>
                    <a:pt x="3434" y="602"/>
                  </a:lnTo>
                  <a:lnTo>
                    <a:pt x="3408" y="667"/>
                  </a:lnTo>
                  <a:lnTo>
                    <a:pt x="3377" y="732"/>
                  </a:lnTo>
                  <a:lnTo>
                    <a:pt x="3337" y="800"/>
                  </a:lnTo>
                  <a:lnTo>
                    <a:pt x="3293" y="869"/>
                  </a:lnTo>
                  <a:lnTo>
                    <a:pt x="3242" y="940"/>
                  </a:lnTo>
                  <a:lnTo>
                    <a:pt x="3184" y="1012"/>
                  </a:lnTo>
                  <a:lnTo>
                    <a:pt x="3096" y="1110"/>
                  </a:lnTo>
                  <a:lnTo>
                    <a:pt x="3001" y="1208"/>
                  </a:lnTo>
                  <a:lnTo>
                    <a:pt x="2895" y="1307"/>
                  </a:lnTo>
                  <a:lnTo>
                    <a:pt x="2782" y="1404"/>
                  </a:lnTo>
                  <a:lnTo>
                    <a:pt x="2662" y="1498"/>
                  </a:lnTo>
                  <a:lnTo>
                    <a:pt x="2535" y="1592"/>
                  </a:lnTo>
                  <a:lnTo>
                    <a:pt x="2401" y="1682"/>
                  </a:lnTo>
                  <a:lnTo>
                    <a:pt x="2263" y="1771"/>
                  </a:lnTo>
                  <a:lnTo>
                    <a:pt x="2119" y="1856"/>
                  </a:lnTo>
                  <a:lnTo>
                    <a:pt x="1998" y="1922"/>
                  </a:lnTo>
                  <a:lnTo>
                    <a:pt x="1878" y="1985"/>
                  </a:lnTo>
                  <a:lnTo>
                    <a:pt x="1757" y="2042"/>
                  </a:lnTo>
                  <a:lnTo>
                    <a:pt x="1638" y="2096"/>
                  </a:lnTo>
                  <a:lnTo>
                    <a:pt x="1519" y="2146"/>
                  </a:lnTo>
                  <a:lnTo>
                    <a:pt x="1401" y="2190"/>
                  </a:lnTo>
                  <a:lnTo>
                    <a:pt x="1286" y="2230"/>
                  </a:lnTo>
                  <a:lnTo>
                    <a:pt x="1172" y="2265"/>
                  </a:lnTo>
                  <a:lnTo>
                    <a:pt x="1061" y="2294"/>
                  </a:lnTo>
                  <a:lnTo>
                    <a:pt x="953" y="2319"/>
                  </a:lnTo>
                  <a:lnTo>
                    <a:pt x="847" y="2338"/>
                  </a:lnTo>
                  <a:lnTo>
                    <a:pt x="774" y="2349"/>
                  </a:lnTo>
                  <a:lnTo>
                    <a:pt x="705" y="2357"/>
                  </a:lnTo>
                  <a:lnTo>
                    <a:pt x="637" y="2360"/>
                  </a:lnTo>
                  <a:lnTo>
                    <a:pt x="573" y="2362"/>
                  </a:lnTo>
                  <a:lnTo>
                    <a:pt x="497" y="2360"/>
                  </a:lnTo>
                  <a:lnTo>
                    <a:pt x="426" y="2353"/>
                  </a:lnTo>
                  <a:lnTo>
                    <a:pt x="360" y="2342"/>
                  </a:lnTo>
                  <a:lnTo>
                    <a:pt x="299" y="2326"/>
                  </a:lnTo>
                  <a:lnTo>
                    <a:pt x="243" y="2306"/>
                  </a:lnTo>
                  <a:lnTo>
                    <a:pt x="193" y="2282"/>
                  </a:lnTo>
                  <a:lnTo>
                    <a:pt x="147" y="2252"/>
                  </a:lnTo>
                  <a:lnTo>
                    <a:pt x="108" y="2219"/>
                  </a:lnTo>
                  <a:lnTo>
                    <a:pt x="74" y="2181"/>
                  </a:lnTo>
                  <a:lnTo>
                    <a:pt x="46" y="2139"/>
                  </a:lnTo>
                  <a:lnTo>
                    <a:pt x="24" y="2093"/>
                  </a:lnTo>
                  <a:lnTo>
                    <a:pt x="10" y="2045"/>
                  </a:lnTo>
                  <a:lnTo>
                    <a:pt x="2" y="1993"/>
                  </a:lnTo>
                  <a:lnTo>
                    <a:pt x="0" y="1938"/>
                  </a:lnTo>
                  <a:lnTo>
                    <a:pt x="6" y="1881"/>
                  </a:lnTo>
                  <a:lnTo>
                    <a:pt x="17" y="1821"/>
                  </a:lnTo>
                  <a:lnTo>
                    <a:pt x="36" y="1760"/>
                  </a:lnTo>
                  <a:lnTo>
                    <a:pt x="62" y="1695"/>
                  </a:lnTo>
                  <a:lnTo>
                    <a:pt x="93" y="1630"/>
                  </a:lnTo>
                  <a:lnTo>
                    <a:pt x="133" y="1562"/>
                  </a:lnTo>
                  <a:lnTo>
                    <a:pt x="177" y="1493"/>
                  </a:lnTo>
                  <a:lnTo>
                    <a:pt x="228" y="1422"/>
                  </a:lnTo>
                  <a:lnTo>
                    <a:pt x="286" y="1350"/>
                  </a:lnTo>
                  <a:lnTo>
                    <a:pt x="374" y="1252"/>
                  </a:lnTo>
                  <a:lnTo>
                    <a:pt x="469" y="1154"/>
                  </a:lnTo>
                  <a:lnTo>
                    <a:pt x="575" y="1055"/>
                  </a:lnTo>
                  <a:lnTo>
                    <a:pt x="688" y="958"/>
                  </a:lnTo>
                  <a:lnTo>
                    <a:pt x="808" y="864"/>
                  </a:lnTo>
                  <a:lnTo>
                    <a:pt x="935" y="770"/>
                  </a:lnTo>
                  <a:lnTo>
                    <a:pt x="1069" y="680"/>
                  </a:lnTo>
                  <a:lnTo>
                    <a:pt x="1207" y="591"/>
                  </a:lnTo>
                  <a:lnTo>
                    <a:pt x="1351" y="506"/>
                  </a:lnTo>
                  <a:lnTo>
                    <a:pt x="1472" y="440"/>
                  </a:lnTo>
                  <a:lnTo>
                    <a:pt x="1592" y="377"/>
                  </a:lnTo>
                  <a:lnTo>
                    <a:pt x="1713" y="320"/>
                  </a:lnTo>
                  <a:lnTo>
                    <a:pt x="1832" y="266"/>
                  </a:lnTo>
                  <a:lnTo>
                    <a:pt x="1951" y="216"/>
                  </a:lnTo>
                  <a:lnTo>
                    <a:pt x="2069" y="172"/>
                  </a:lnTo>
                  <a:lnTo>
                    <a:pt x="2184" y="132"/>
                  </a:lnTo>
                  <a:lnTo>
                    <a:pt x="2298" y="97"/>
                  </a:lnTo>
                  <a:lnTo>
                    <a:pt x="2409" y="68"/>
                  </a:lnTo>
                  <a:lnTo>
                    <a:pt x="2517" y="43"/>
                  </a:lnTo>
                  <a:lnTo>
                    <a:pt x="2623" y="24"/>
                  </a:lnTo>
                  <a:lnTo>
                    <a:pt x="2708" y="12"/>
                  </a:lnTo>
                  <a:lnTo>
                    <a:pt x="2789" y="4"/>
                  </a:lnTo>
                  <a:lnTo>
                    <a:pt x="2866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8"/>
            <p:cNvSpPr>
              <a:spLocks noEditPoints="1"/>
            </p:cNvSpPr>
            <p:nvPr/>
          </p:nvSpPr>
          <p:spPr bwMode="auto">
            <a:xfrm>
              <a:off x="3356" y="1860"/>
              <a:ext cx="1156" cy="788"/>
            </a:xfrm>
            <a:custGeom>
              <a:avLst/>
              <a:gdLst>
                <a:gd name="T0" fmla="*/ 453 w 3470"/>
                <a:gd name="T1" fmla="*/ 174 h 2362"/>
                <a:gd name="T2" fmla="*/ 308 w 3470"/>
                <a:gd name="T3" fmla="*/ 211 h 2362"/>
                <a:gd name="T4" fmla="*/ 213 w 3470"/>
                <a:gd name="T5" fmla="*/ 276 h 2362"/>
                <a:gd name="T6" fmla="*/ 171 w 3470"/>
                <a:gd name="T7" fmla="*/ 369 h 2362"/>
                <a:gd name="T8" fmla="*/ 177 w 3470"/>
                <a:gd name="T9" fmla="*/ 488 h 2362"/>
                <a:gd name="T10" fmla="*/ 231 w 3470"/>
                <a:gd name="T11" fmla="*/ 631 h 2362"/>
                <a:gd name="T12" fmla="*/ 328 w 3470"/>
                <a:gd name="T13" fmla="*/ 791 h 2362"/>
                <a:gd name="T14" fmla="*/ 498 w 3470"/>
                <a:gd name="T15" fmla="*/ 998 h 2362"/>
                <a:gd name="T16" fmla="*/ 798 w 3470"/>
                <a:gd name="T17" fmla="*/ 1277 h 2362"/>
                <a:gd name="T18" fmla="*/ 1163 w 3470"/>
                <a:gd name="T19" fmla="*/ 1544 h 2362"/>
                <a:gd name="T20" fmla="*/ 1550 w 3470"/>
                <a:gd name="T21" fmla="*/ 1774 h 2362"/>
                <a:gd name="T22" fmla="*/ 1896 w 3470"/>
                <a:gd name="T23" fmla="*/ 1940 h 2362"/>
                <a:gd name="T24" fmla="*/ 2231 w 3470"/>
                <a:gd name="T25" fmla="*/ 2069 h 2362"/>
                <a:gd name="T26" fmla="*/ 2549 w 3470"/>
                <a:gd name="T27" fmla="*/ 2154 h 2362"/>
                <a:gd name="T28" fmla="*/ 2803 w 3470"/>
                <a:gd name="T29" fmla="*/ 2190 h 2362"/>
                <a:gd name="T30" fmla="*/ 3001 w 3470"/>
                <a:gd name="T31" fmla="*/ 2189 h 2362"/>
                <a:gd name="T32" fmla="*/ 3155 w 3470"/>
                <a:gd name="T33" fmla="*/ 2154 h 2362"/>
                <a:gd name="T34" fmla="*/ 3256 w 3470"/>
                <a:gd name="T35" fmla="*/ 2086 h 2362"/>
                <a:gd name="T36" fmla="*/ 3299 w 3470"/>
                <a:gd name="T37" fmla="*/ 1993 h 2362"/>
                <a:gd name="T38" fmla="*/ 3293 w 3470"/>
                <a:gd name="T39" fmla="*/ 1874 h 2362"/>
                <a:gd name="T40" fmla="*/ 3239 w 3470"/>
                <a:gd name="T41" fmla="*/ 1731 h 2362"/>
                <a:gd name="T42" fmla="*/ 3142 w 3470"/>
                <a:gd name="T43" fmla="*/ 1571 h 2362"/>
                <a:gd name="T44" fmla="*/ 2972 w 3470"/>
                <a:gd name="T45" fmla="*/ 1364 h 2362"/>
                <a:gd name="T46" fmla="*/ 2672 w 3470"/>
                <a:gd name="T47" fmla="*/ 1085 h 2362"/>
                <a:gd name="T48" fmla="*/ 2307 w 3470"/>
                <a:gd name="T49" fmla="*/ 818 h 2362"/>
                <a:gd name="T50" fmla="*/ 1920 w 3470"/>
                <a:gd name="T51" fmla="*/ 588 h 2362"/>
                <a:gd name="T52" fmla="*/ 1574 w 3470"/>
                <a:gd name="T53" fmla="*/ 422 h 2362"/>
                <a:gd name="T54" fmla="*/ 1239 w 3470"/>
                <a:gd name="T55" fmla="*/ 293 h 2362"/>
                <a:gd name="T56" fmla="*/ 921 w 3470"/>
                <a:gd name="T57" fmla="*/ 208 h 2362"/>
                <a:gd name="T58" fmla="*/ 651 w 3470"/>
                <a:gd name="T59" fmla="*/ 170 h 2362"/>
                <a:gd name="T60" fmla="*/ 681 w 3470"/>
                <a:gd name="T61" fmla="*/ 4 h 2362"/>
                <a:gd name="T62" fmla="*/ 953 w 3470"/>
                <a:gd name="T63" fmla="*/ 43 h 2362"/>
                <a:gd name="T64" fmla="*/ 1286 w 3470"/>
                <a:gd name="T65" fmla="*/ 132 h 2362"/>
                <a:gd name="T66" fmla="*/ 1638 w 3470"/>
                <a:gd name="T67" fmla="*/ 266 h 2362"/>
                <a:gd name="T68" fmla="*/ 1998 w 3470"/>
                <a:gd name="T69" fmla="*/ 440 h 2362"/>
                <a:gd name="T70" fmla="*/ 2401 w 3470"/>
                <a:gd name="T71" fmla="*/ 680 h 2362"/>
                <a:gd name="T72" fmla="*/ 2782 w 3470"/>
                <a:gd name="T73" fmla="*/ 958 h 2362"/>
                <a:gd name="T74" fmla="*/ 3096 w 3470"/>
                <a:gd name="T75" fmla="*/ 1252 h 2362"/>
                <a:gd name="T76" fmla="*/ 3293 w 3470"/>
                <a:gd name="T77" fmla="*/ 1493 h 2362"/>
                <a:gd name="T78" fmla="*/ 3408 w 3470"/>
                <a:gd name="T79" fmla="*/ 1695 h 2362"/>
                <a:gd name="T80" fmla="*/ 3464 w 3470"/>
                <a:gd name="T81" fmla="*/ 1881 h 2362"/>
                <a:gd name="T82" fmla="*/ 3460 w 3470"/>
                <a:gd name="T83" fmla="*/ 2045 h 2362"/>
                <a:gd name="T84" fmla="*/ 3396 w 3470"/>
                <a:gd name="T85" fmla="*/ 2181 h 2362"/>
                <a:gd name="T86" fmla="*/ 3277 w 3470"/>
                <a:gd name="T87" fmla="*/ 2282 h 2362"/>
                <a:gd name="T88" fmla="*/ 3110 w 3470"/>
                <a:gd name="T89" fmla="*/ 2342 h 2362"/>
                <a:gd name="T90" fmla="*/ 2897 w 3470"/>
                <a:gd name="T91" fmla="*/ 2362 h 2362"/>
                <a:gd name="T92" fmla="*/ 2696 w 3470"/>
                <a:gd name="T93" fmla="*/ 2349 h 2362"/>
                <a:gd name="T94" fmla="*/ 2409 w 3470"/>
                <a:gd name="T95" fmla="*/ 2294 h 2362"/>
                <a:gd name="T96" fmla="*/ 2069 w 3470"/>
                <a:gd name="T97" fmla="*/ 2190 h 2362"/>
                <a:gd name="T98" fmla="*/ 1713 w 3470"/>
                <a:gd name="T99" fmla="*/ 2042 h 2362"/>
                <a:gd name="T100" fmla="*/ 1351 w 3470"/>
                <a:gd name="T101" fmla="*/ 1856 h 2362"/>
                <a:gd name="T102" fmla="*/ 935 w 3470"/>
                <a:gd name="T103" fmla="*/ 1592 h 2362"/>
                <a:gd name="T104" fmla="*/ 575 w 3470"/>
                <a:gd name="T105" fmla="*/ 1307 h 2362"/>
                <a:gd name="T106" fmla="*/ 286 w 3470"/>
                <a:gd name="T107" fmla="*/ 1012 h 2362"/>
                <a:gd name="T108" fmla="*/ 133 w 3470"/>
                <a:gd name="T109" fmla="*/ 800 h 2362"/>
                <a:gd name="T110" fmla="*/ 36 w 3470"/>
                <a:gd name="T111" fmla="*/ 602 h 2362"/>
                <a:gd name="T112" fmla="*/ 0 w 3470"/>
                <a:gd name="T113" fmla="*/ 424 h 2362"/>
                <a:gd name="T114" fmla="*/ 24 w 3470"/>
                <a:gd name="T115" fmla="*/ 269 h 2362"/>
                <a:gd name="T116" fmla="*/ 104 w 3470"/>
                <a:gd name="T117" fmla="*/ 147 h 2362"/>
                <a:gd name="T118" fmla="*/ 228 w 3470"/>
                <a:gd name="T119" fmla="*/ 63 h 2362"/>
                <a:gd name="T120" fmla="*/ 396 w 3470"/>
                <a:gd name="T121" fmla="*/ 13 h 2362"/>
                <a:gd name="T122" fmla="*/ 604 w 3470"/>
                <a:gd name="T123" fmla="*/ 0 h 2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470" h="2362">
                  <a:moveTo>
                    <a:pt x="573" y="168"/>
                  </a:moveTo>
                  <a:lnTo>
                    <a:pt x="511" y="169"/>
                  </a:lnTo>
                  <a:lnTo>
                    <a:pt x="453" y="174"/>
                  </a:lnTo>
                  <a:lnTo>
                    <a:pt x="400" y="183"/>
                  </a:lnTo>
                  <a:lnTo>
                    <a:pt x="351" y="195"/>
                  </a:lnTo>
                  <a:lnTo>
                    <a:pt x="308" y="211"/>
                  </a:lnTo>
                  <a:lnTo>
                    <a:pt x="271" y="229"/>
                  </a:lnTo>
                  <a:lnTo>
                    <a:pt x="239" y="252"/>
                  </a:lnTo>
                  <a:lnTo>
                    <a:pt x="213" y="276"/>
                  </a:lnTo>
                  <a:lnTo>
                    <a:pt x="193" y="305"/>
                  </a:lnTo>
                  <a:lnTo>
                    <a:pt x="178" y="335"/>
                  </a:lnTo>
                  <a:lnTo>
                    <a:pt x="171" y="369"/>
                  </a:lnTo>
                  <a:lnTo>
                    <a:pt x="168" y="406"/>
                  </a:lnTo>
                  <a:lnTo>
                    <a:pt x="171" y="447"/>
                  </a:lnTo>
                  <a:lnTo>
                    <a:pt x="177" y="488"/>
                  </a:lnTo>
                  <a:lnTo>
                    <a:pt x="190" y="534"/>
                  </a:lnTo>
                  <a:lnTo>
                    <a:pt x="209" y="581"/>
                  </a:lnTo>
                  <a:lnTo>
                    <a:pt x="231" y="631"/>
                  </a:lnTo>
                  <a:lnTo>
                    <a:pt x="258" y="682"/>
                  </a:lnTo>
                  <a:lnTo>
                    <a:pt x="290" y="736"/>
                  </a:lnTo>
                  <a:lnTo>
                    <a:pt x="328" y="791"/>
                  </a:lnTo>
                  <a:lnTo>
                    <a:pt x="370" y="847"/>
                  </a:lnTo>
                  <a:lnTo>
                    <a:pt x="415" y="905"/>
                  </a:lnTo>
                  <a:lnTo>
                    <a:pt x="498" y="998"/>
                  </a:lnTo>
                  <a:lnTo>
                    <a:pt x="590" y="1091"/>
                  </a:lnTo>
                  <a:lnTo>
                    <a:pt x="689" y="1184"/>
                  </a:lnTo>
                  <a:lnTo>
                    <a:pt x="798" y="1277"/>
                  </a:lnTo>
                  <a:lnTo>
                    <a:pt x="913" y="1367"/>
                  </a:lnTo>
                  <a:lnTo>
                    <a:pt x="1035" y="1456"/>
                  </a:lnTo>
                  <a:lnTo>
                    <a:pt x="1163" y="1544"/>
                  </a:lnTo>
                  <a:lnTo>
                    <a:pt x="1296" y="1629"/>
                  </a:lnTo>
                  <a:lnTo>
                    <a:pt x="1435" y="1710"/>
                  </a:lnTo>
                  <a:lnTo>
                    <a:pt x="1550" y="1774"/>
                  </a:lnTo>
                  <a:lnTo>
                    <a:pt x="1666" y="1833"/>
                  </a:lnTo>
                  <a:lnTo>
                    <a:pt x="1781" y="1889"/>
                  </a:lnTo>
                  <a:lnTo>
                    <a:pt x="1896" y="1940"/>
                  </a:lnTo>
                  <a:lnTo>
                    <a:pt x="2009" y="1987"/>
                  </a:lnTo>
                  <a:lnTo>
                    <a:pt x="2121" y="2031"/>
                  </a:lnTo>
                  <a:lnTo>
                    <a:pt x="2231" y="2069"/>
                  </a:lnTo>
                  <a:lnTo>
                    <a:pt x="2340" y="2103"/>
                  </a:lnTo>
                  <a:lnTo>
                    <a:pt x="2446" y="2130"/>
                  </a:lnTo>
                  <a:lnTo>
                    <a:pt x="2549" y="2154"/>
                  </a:lnTo>
                  <a:lnTo>
                    <a:pt x="2649" y="2172"/>
                  </a:lnTo>
                  <a:lnTo>
                    <a:pt x="2727" y="2184"/>
                  </a:lnTo>
                  <a:lnTo>
                    <a:pt x="2803" y="2190"/>
                  </a:lnTo>
                  <a:lnTo>
                    <a:pt x="2874" y="2194"/>
                  </a:lnTo>
                  <a:lnTo>
                    <a:pt x="2939" y="2193"/>
                  </a:lnTo>
                  <a:lnTo>
                    <a:pt x="3001" y="2189"/>
                  </a:lnTo>
                  <a:lnTo>
                    <a:pt x="3058" y="2181"/>
                  </a:lnTo>
                  <a:lnTo>
                    <a:pt x="3110" y="2169"/>
                  </a:lnTo>
                  <a:lnTo>
                    <a:pt x="3155" y="2154"/>
                  </a:lnTo>
                  <a:lnTo>
                    <a:pt x="3195" y="2135"/>
                  </a:lnTo>
                  <a:lnTo>
                    <a:pt x="3229" y="2112"/>
                  </a:lnTo>
                  <a:lnTo>
                    <a:pt x="3256" y="2086"/>
                  </a:lnTo>
                  <a:lnTo>
                    <a:pt x="3277" y="2057"/>
                  </a:lnTo>
                  <a:lnTo>
                    <a:pt x="3292" y="2027"/>
                  </a:lnTo>
                  <a:lnTo>
                    <a:pt x="3299" y="1993"/>
                  </a:lnTo>
                  <a:lnTo>
                    <a:pt x="3302" y="1956"/>
                  </a:lnTo>
                  <a:lnTo>
                    <a:pt x="3299" y="1915"/>
                  </a:lnTo>
                  <a:lnTo>
                    <a:pt x="3293" y="1874"/>
                  </a:lnTo>
                  <a:lnTo>
                    <a:pt x="3280" y="1828"/>
                  </a:lnTo>
                  <a:lnTo>
                    <a:pt x="3261" y="1781"/>
                  </a:lnTo>
                  <a:lnTo>
                    <a:pt x="3239" y="1731"/>
                  </a:lnTo>
                  <a:lnTo>
                    <a:pt x="3212" y="1680"/>
                  </a:lnTo>
                  <a:lnTo>
                    <a:pt x="3180" y="1626"/>
                  </a:lnTo>
                  <a:lnTo>
                    <a:pt x="3142" y="1571"/>
                  </a:lnTo>
                  <a:lnTo>
                    <a:pt x="3102" y="1515"/>
                  </a:lnTo>
                  <a:lnTo>
                    <a:pt x="3055" y="1457"/>
                  </a:lnTo>
                  <a:lnTo>
                    <a:pt x="2972" y="1364"/>
                  </a:lnTo>
                  <a:lnTo>
                    <a:pt x="2880" y="1271"/>
                  </a:lnTo>
                  <a:lnTo>
                    <a:pt x="2781" y="1178"/>
                  </a:lnTo>
                  <a:lnTo>
                    <a:pt x="2672" y="1085"/>
                  </a:lnTo>
                  <a:lnTo>
                    <a:pt x="2557" y="995"/>
                  </a:lnTo>
                  <a:lnTo>
                    <a:pt x="2435" y="906"/>
                  </a:lnTo>
                  <a:lnTo>
                    <a:pt x="2307" y="818"/>
                  </a:lnTo>
                  <a:lnTo>
                    <a:pt x="2174" y="733"/>
                  </a:lnTo>
                  <a:lnTo>
                    <a:pt x="2035" y="652"/>
                  </a:lnTo>
                  <a:lnTo>
                    <a:pt x="1920" y="588"/>
                  </a:lnTo>
                  <a:lnTo>
                    <a:pt x="1804" y="529"/>
                  </a:lnTo>
                  <a:lnTo>
                    <a:pt x="1689" y="473"/>
                  </a:lnTo>
                  <a:lnTo>
                    <a:pt x="1574" y="422"/>
                  </a:lnTo>
                  <a:lnTo>
                    <a:pt x="1461" y="375"/>
                  </a:lnTo>
                  <a:lnTo>
                    <a:pt x="1349" y="331"/>
                  </a:lnTo>
                  <a:lnTo>
                    <a:pt x="1239" y="293"/>
                  </a:lnTo>
                  <a:lnTo>
                    <a:pt x="1130" y="259"/>
                  </a:lnTo>
                  <a:lnTo>
                    <a:pt x="1024" y="232"/>
                  </a:lnTo>
                  <a:lnTo>
                    <a:pt x="921" y="208"/>
                  </a:lnTo>
                  <a:lnTo>
                    <a:pt x="821" y="190"/>
                  </a:lnTo>
                  <a:lnTo>
                    <a:pt x="734" y="177"/>
                  </a:lnTo>
                  <a:lnTo>
                    <a:pt x="651" y="170"/>
                  </a:lnTo>
                  <a:lnTo>
                    <a:pt x="573" y="168"/>
                  </a:lnTo>
                  <a:close/>
                  <a:moveTo>
                    <a:pt x="604" y="0"/>
                  </a:moveTo>
                  <a:lnTo>
                    <a:pt x="681" y="4"/>
                  </a:lnTo>
                  <a:lnTo>
                    <a:pt x="762" y="12"/>
                  </a:lnTo>
                  <a:lnTo>
                    <a:pt x="847" y="24"/>
                  </a:lnTo>
                  <a:lnTo>
                    <a:pt x="953" y="43"/>
                  </a:lnTo>
                  <a:lnTo>
                    <a:pt x="1061" y="68"/>
                  </a:lnTo>
                  <a:lnTo>
                    <a:pt x="1172" y="97"/>
                  </a:lnTo>
                  <a:lnTo>
                    <a:pt x="1286" y="132"/>
                  </a:lnTo>
                  <a:lnTo>
                    <a:pt x="1401" y="172"/>
                  </a:lnTo>
                  <a:lnTo>
                    <a:pt x="1519" y="216"/>
                  </a:lnTo>
                  <a:lnTo>
                    <a:pt x="1638" y="266"/>
                  </a:lnTo>
                  <a:lnTo>
                    <a:pt x="1757" y="320"/>
                  </a:lnTo>
                  <a:lnTo>
                    <a:pt x="1878" y="377"/>
                  </a:lnTo>
                  <a:lnTo>
                    <a:pt x="1998" y="440"/>
                  </a:lnTo>
                  <a:lnTo>
                    <a:pt x="2119" y="506"/>
                  </a:lnTo>
                  <a:lnTo>
                    <a:pt x="2263" y="591"/>
                  </a:lnTo>
                  <a:lnTo>
                    <a:pt x="2401" y="680"/>
                  </a:lnTo>
                  <a:lnTo>
                    <a:pt x="2535" y="770"/>
                  </a:lnTo>
                  <a:lnTo>
                    <a:pt x="2662" y="864"/>
                  </a:lnTo>
                  <a:lnTo>
                    <a:pt x="2782" y="958"/>
                  </a:lnTo>
                  <a:lnTo>
                    <a:pt x="2895" y="1055"/>
                  </a:lnTo>
                  <a:lnTo>
                    <a:pt x="3001" y="1154"/>
                  </a:lnTo>
                  <a:lnTo>
                    <a:pt x="3096" y="1252"/>
                  </a:lnTo>
                  <a:lnTo>
                    <a:pt x="3184" y="1350"/>
                  </a:lnTo>
                  <a:lnTo>
                    <a:pt x="3242" y="1422"/>
                  </a:lnTo>
                  <a:lnTo>
                    <a:pt x="3293" y="1493"/>
                  </a:lnTo>
                  <a:lnTo>
                    <a:pt x="3337" y="1562"/>
                  </a:lnTo>
                  <a:lnTo>
                    <a:pt x="3377" y="1630"/>
                  </a:lnTo>
                  <a:lnTo>
                    <a:pt x="3408" y="1695"/>
                  </a:lnTo>
                  <a:lnTo>
                    <a:pt x="3434" y="1760"/>
                  </a:lnTo>
                  <a:lnTo>
                    <a:pt x="3453" y="1821"/>
                  </a:lnTo>
                  <a:lnTo>
                    <a:pt x="3464" y="1881"/>
                  </a:lnTo>
                  <a:lnTo>
                    <a:pt x="3470" y="1938"/>
                  </a:lnTo>
                  <a:lnTo>
                    <a:pt x="3468" y="1993"/>
                  </a:lnTo>
                  <a:lnTo>
                    <a:pt x="3460" y="2045"/>
                  </a:lnTo>
                  <a:lnTo>
                    <a:pt x="3446" y="2093"/>
                  </a:lnTo>
                  <a:lnTo>
                    <a:pt x="3424" y="2139"/>
                  </a:lnTo>
                  <a:lnTo>
                    <a:pt x="3396" y="2181"/>
                  </a:lnTo>
                  <a:lnTo>
                    <a:pt x="3362" y="2219"/>
                  </a:lnTo>
                  <a:lnTo>
                    <a:pt x="3323" y="2252"/>
                  </a:lnTo>
                  <a:lnTo>
                    <a:pt x="3277" y="2282"/>
                  </a:lnTo>
                  <a:lnTo>
                    <a:pt x="3227" y="2306"/>
                  </a:lnTo>
                  <a:lnTo>
                    <a:pt x="3171" y="2326"/>
                  </a:lnTo>
                  <a:lnTo>
                    <a:pt x="3110" y="2342"/>
                  </a:lnTo>
                  <a:lnTo>
                    <a:pt x="3044" y="2353"/>
                  </a:lnTo>
                  <a:lnTo>
                    <a:pt x="2973" y="2360"/>
                  </a:lnTo>
                  <a:lnTo>
                    <a:pt x="2897" y="2362"/>
                  </a:lnTo>
                  <a:lnTo>
                    <a:pt x="2833" y="2360"/>
                  </a:lnTo>
                  <a:lnTo>
                    <a:pt x="2765" y="2357"/>
                  </a:lnTo>
                  <a:lnTo>
                    <a:pt x="2696" y="2349"/>
                  </a:lnTo>
                  <a:lnTo>
                    <a:pt x="2623" y="2338"/>
                  </a:lnTo>
                  <a:lnTo>
                    <a:pt x="2517" y="2319"/>
                  </a:lnTo>
                  <a:lnTo>
                    <a:pt x="2409" y="2294"/>
                  </a:lnTo>
                  <a:lnTo>
                    <a:pt x="2298" y="2265"/>
                  </a:lnTo>
                  <a:lnTo>
                    <a:pt x="2184" y="2230"/>
                  </a:lnTo>
                  <a:lnTo>
                    <a:pt x="2069" y="2190"/>
                  </a:lnTo>
                  <a:lnTo>
                    <a:pt x="1951" y="2146"/>
                  </a:lnTo>
                  <a:lnTo>
                    <a:pt x="1832" y="2096"/>
                  </a:lnTo>
                  <a:lnTo>
                    <a:pt x="1713" y="2042"/>
                  </a:lnTo>
                  <a:lnTo>
                    <a:pt x="1592" y="1985"/>
                  </a:lnTo>
                  <a:lnTo>
                    <a:pt x="1472" y="1922"/>
                  </a:lnTo>
                  <a:lnTo>
                    <a:pt x="1351" y="1856"/>
                  </a:lnTo>
                  <a:lnTo>
                    <a:pt x="1207" y="1771"/>
                  </a:lnTo>
                  <a:lnTo>
                    <a:pt x="1069" y="1682"/>
                  </a:lnTo>
                  <a:lnTo>
                    <a:pt x="935" y="1592"/>
                  </a:lnTo>
                  <a:lnTo>
                    <a:pt x="808" y="1498"/>
                  </a:lnTo>
                  <a:lnTo>
                    <a:pt x="688" y="1404"/>
                  </a:lnTo>
                  <a:lnTo>
                    <a:pt x="575" y="1307"/>
                  </a:lnTo>
                  <a:lnTo>
                    <a:pt x="469" y="1208"/>
                  </a:lnTo>
                  <a:lnTo>
                    <a:pt x="374" y="1110"/>
                  </a:lnTo>
                  <a:lnTo>
                    <a:pt x="286" y="1012"/>
                  </a:lnTo>
                  <a:lnTo>
                    <a:pt x="228" y="940"/>
                  </a:lnTo>
                  <a:lnTo>
                    <a:pt x="177" y="869"/>
                  </a:lnTo>
                  <a:lnTo>
                    <a:pt x="133" y="800"/>
                  </a:lnTo>
                  <a:lnTo>
                    <a:pt x="93" y="732"/>
                  </a:lnTo>
                  <a:lnTo>
                    <a:pt x="62" y="667"/>
                  </a:lnTo>
                  <a:lnTo>
                    <a:pt x="36" y="602"/>
                  </a:lnTo>
                  <a:lnTo>
                    <a:pt x="17" y="541"/>
                  </a:lnTo>
                  <a:lnTo>
                    <a:pt x="6" y="481"/>
                  </a:lnTo>
                  <a:lnTo>
                    <a:pt x="0" y="424"/>
                  </a:lnTo>
                  <a:lnTo>
                    <a:pt x="2" y="369"/>
                  </a:lnTo>
                  <a:lnTo>
                    <a:pt x="10" y="317"/>
                  </a:lnTo>
                  <a:lnTo>
                    <a:pt x="24" y="269"/>
                  </a:lnTo>
                  <a:lnTo>
                    <a:pt x="46" y="223"/>
                  </a:lnTo>
                  <a:lnTo>
                    <a:pt x="72" y="182"/>
                  </a:lnTo>
                  <a:lnTo>
                    <a:pt x="104" y="147"/>
                  </a:lnTo>
                  <a:lnTo>
                    <a:pt x="141" y="115"/>
                  </a:lnTo>
                  <a:lnTo>
                    <a:pt x="182" y="87"/>
                  </a:lnTo>
                  <a:lnTo>
                    <a:pt x="228" y="63"/>
                  </a:lnTo>
                  <a:lnTo>
                    <a:pt x="279" y="42"/>
                  </a:lnTo>
                  <a:lnTo>
                    <a:pt x="336" y="26"/>
                  </a:lnTo>
                  <a:lnTo>
                    <a:pt x="396" y="13"/>
                  </a:lnTo>
                  <a:lnTo>
                    <a:pt x="461" y="5"/>
                  </a:lnTo>
                  <a:lnTo>
                    <a:pt x="531" y="0"/>
                  </a:lnTo>
                  <a:lnTo>
                    <a:pt x="60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9"/>
            <p:cNvSpPr>
              <a:spLocks/>
            </p:cNvSpPr>
            <p:nvPr/>
          </p:nvSpPr>
          <p:spPr bwMode="auto">
            <a:xfrm>
              <a:off x="3841" y="2161"/>
              <a:ext cx="186" cy="186"/>
            </a:xfrm>
            <a:custGeom>
              <a:avLst/>
              <a:gdLst>
                <a:gd name="T0" fmla="*/ 280 w 560"/>
                <a:gd name="T1" fmla="*/ 0 h 560"/>
                <a:gd name="T2" fmla="*/ 326 w 560"/>
                <a:gd name="T3" fmla="*/ 2 h 560"/>
                <a:gd name="T4" fmla="*/ 369 w 560"/>
                <a:gd name="T5" fmla="*/ 14 h 560"/>
                <a:gd name="T6" fmla="*/ 408 w 560"/>
                <a:gd name="T7" fmla="*/ 31 h 560"/>
                <a:gd name="T8" fmla="*/ 446 w 560"/>
                <a:gd name="T9" fmla="*/ 54 h 560"/>
                <a:gd name="T10" fmla="*/ 479 w 560"/>
                <a:gd name="T11" fmla="*/ 81 h 560"/>
                <a:gd name="T12" fmla="*/ 506 w 560"/>
                <a:gd name="T13" fmla="*/ 114 h 560"/>
                <a:gd name="T14" fmla="*/ 529 w 560"/>
                <a:gd name="T15" fmla="*/ 152 h 560"/>
                <a:gd name="T16" fmla="*/ 546 w 560"/>
                <a:gd name="T17" fmla="*/ 191 h 560"/>
                <a:gd name="T18" fmla="*/ 558 w 560"/>
                <a:gd name="T19" fmla="*/ 234 h 560"/>
                <a:gd name="T20" fmla="*/ 560 w 560"/>
                <a:gd name="T21" fmla="*/ 280 h 560"/>
                <a:gd name="T22" fmla="*/ 558 w 560"/>
                <a:gd name="T23" fmla="*/ 326 h 560"/>
                <a:gd name="T24" fmla="*/ 546 w 560"/>
                <a:gd name="T25" fmla="*/ 369 h 560"/>
                <a:gd name="T26" fmla="*/ 529 w 560"/>
                <a:gd name="T27" fmla="*/ 408 h 560"/>
                <a:gd name="T28" fmla="*/ 506 w 560"/>
                <a:gd name="T29" fmla="*/ 446 h 560"/>
                <a:gd name="T30" fmla="*/ 479 w 560"/>
                <a:gd name="T31" fmla="*/ 479 h 560"/>
                <a:gd name="T32" fmla="*/ 446 w 560"/>
                <a:gd name="T33" fmla="*/ 506 h 560"/>
                <a:gd name="T34" fmla="*/ 408 w 560"/>
                <a:gd name="T35" fmla="*/ 529 h 560"/>
                <a:gd name="T36" fmla="*/ 369 w 560"/>
                <a:gd name="T37" fmla="*/ 546 h 560"/>
                <a:gd name="T38" fmla="*/ 326 w 560"/>
                <a:gd name="T39" fmla="*/ 558 h 560"/>
                <a:gd name="T40" fmla="*/ 280 w 560"/>
                <a:gd name="T41" fmla="*/ 560 h 560"/>
                <a:gd name="T42" fmla="*/ 234 w 560"/>
                <a:gd name="T43" fmla="*/ 558 h 560"/>
                <a:gd name="T44" fmla="*/ 191 w 560"/>
                <a:gd name="T45" fmla="*/ 546 h 560"/>
                <a:gd name="T46" fmla="*/ 152 w 560"/>
                <a:gd name="T47" fmla="*/ 529 h 560"/>
                <a:gd name="T48" fmla="*/ 114 w 560"/>
                <a:gd name="T49" fmla="*/ 506 h 560"/>
                <a:gd name="T50" fmla="*/ 81 w 560"/>
                <a:gd name="T51" fmla="*/ 479 h 560"/>
                <a:gd name="T52" fmla="*/ 54 w 560"/>
                <a:gd name="T53" fmla="*/ 446 h 560"/>
                <a:gd name="T54" fmla="*/ 31 w 560"/>
                <a:gd name="T55" fmla="*/ 408 h 560"/>
                <a:gd name="T56" fmla="*/ 14 w 560"/>
                <a:gd name="T57" fmla="*/ 369 h 560"/>
                <a:gd name="T58" fmla="*/ 2 w 560"/>
                <a:gd name="T59" fmla="*/ 326 h 560"/>
                <a:gd name="T60" fmla="*/ 0 w 560"/>
                <a:gd name="T61" fmla="*/ 280 h 560"/>
                <a:gd name="T62" fmla="*/ 2 w 560"/>
                <a:gd name="T63" fmla="*/ 234 h 560"/>
                <a:gd name="T64" fmla="*/ 14 w 560"/>
                <a:gd name="T65" fmla="*/ 191 h 560"/>
                <a:gd name="T66" fmla="*/ 31 w 560"/>
                <a:gd name="T67" fmla="*/ 152 h 560"/>
                <a:gd name="T68" fmla="*/ 54 w 560"/>
                <a:gd name="T69" fmla="*/ 114 h 560"/>
                <a:gd name="T70" fmla="*/ 81 w 560"/>
                <a:gd name="T71" fmla="*/ 81 h 560"/>
                <a:gd name="T72" fmla="*/ 114 w 560"/>
                <a:gd name="T73" fmla="*/ 54 h 560"/>
                <a:gd name="T74" fmla="*/ 152 w 560"/>
                <a:gd name="T75" fmla="*/ 31 h 560"/>
                <a:gd name="T76" fmla="*/ 191 w 560"/>
                <a:gd name="T77" fmla="*/ 14 h 560"/>
                <a:gd name="T78" fmla="*/ 234 w 560"/>
                <a:gd name="T79" fmla="*/ 2 h 560"/>
                <a:gd name="T80" fmla="*/ 280 w 560"/>
                <a:gd name="T81" fmla="*/ 0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60" h="560">
                  <a:moveTo>
                    <a:pt x="280" y="0"/>
                  </a:moveTo>
                  <a:lnTo>
                    <a:pt x="326" y="2"/>
                  </a:lnTo>
                  <a:lnTo>
                    <a:pt x="369" y="14"/>
                  </a:lnTo>
                  <a:lnTo>
                    <a:pt x="408" y="31"/>
                  </a:lnTo>
                  <a:lnTo>
                    <a:pt x="446" y="54"/>
                  </a:lnTo>
                  <a:lnTo>
                    <a:pt x="479" y="81"/>
                  </a:lnTo>
                  <a:lnTo>
                    <a:pt x="506" y="114"/>
                  </a:lnTo>
                  <a:lnTo>
                    <a:pt x="529" y="152"/>
                  </a:lnTo>
                  <a:lnTo>
                    <a:pt x="546" y="191"/>
                  </a:lnTo>
                  <a:lnTo>
                    <a:pt x="558" y="234"/>
                  </a:lnTo>
                  <a:lnTo>
                    <a:pt x="560" y="280"/>
                  </a:lnTo>
                  <a:lnTo>
                    <a:pt x="558" y="326"/>
                  </a:lnTo>
                  <a:lnTo>
                    <a:pt x="546" y="369"/>
                  </a:lnTo>
                  <a:lnTo>
                    <a:pt x="529" y="408"/>
                  </a:lnTo>
                  <a:lnTo>
                    <a:pt x="506" y="446"/>
                  </a:lnTo>
                  <a:lnTo>
                    <a:pt x="479" y="479"/>
                  </a:lnTo>
                  <a:lnTo>
                    <a:pt x="446" y="506"/>
                  </a:lnTo>
                  <a:lnTo>
                    <a:pt x="408" y="529"/>
                  </a:lnTo>
                  <a:lnTo>
                    <a:pt x="369" y="546"/>
                  </a:lnTo>
                  <a:lnTo>
                    <a:pt x="326" y="558"/>
                  </a:lnTo>
                  <a:lnTo>
                    <a:pt x="280" y="560"/>
                  </a:lnTo>
                  <a:lnTo>
                    <a:pt x="234" y="558"/>
                  </a:lnTo>
                  <a:lnTo>
                    <a:pt x="191" y="546"/>
                  </a:lnTo>
                  <a:lnTo>
                    <a:pt x="152" y="529"/>
                  </a:lnTo>
                  <a:lnTo>
                    <a:pt x="114" y="506"/>
                  </a:lnTo>
                  <a:lnTo>
                    <a:pt x="81" y="479"/>
                  </a:lnTo>
                  <a:lnTo>
                    <a:pt x="54" y="446"/>
                  </a:lnTo>
                  <a:lnTo>
                    <a:pt x="31" y="408"/>
                  </a:lnTo>
                  <a:lnTo>
                    <a:pt x="14" y="369"/>
                  </a:lnTo>
                  <a:lnTo>
                    <a:pt x="2" y="326"/>
                  </a:lnTo>
                  <a:lnTo>
                    <a:pt x="0" y="280"/>
                  </a:lnTo>
                  <a:lnTo>
                    <a:pt x="2" y="234"/>
                  </a:lnTo>
                  <a:lnTo>
                    <a:pt x="14" y="191"/>
                  </a:lnTo>
                  <a:lnTo>
                    <a:pt x="31" y="152"/>
                  </a:lnTo>
                  <a:lnTo>
                    <a:pt x="54" y="114"/>
                  </a:lnTo>
                  <a:lnTo>
                    <a:pt x="81" y="81"/>
                  </a:lnTo>
                  <a:lnTo>
                    <a:pt x="114" y="54"/>
                  </a:lnTo>
                  <a:lnTo>
                    <a:pt x="152" y="31"/>
                  </a:lnTo>
                  <a:lnTo>
                    <a:pt x="191" y="14"/>
                  </a:lnTo>
                  <a:lnTo>
                    <a:pt x="234" y="2"/>
                  </a:lnTo>
                  <a:lnTo>
                    <a:pt x="28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27" name="Group 12"/>
          <p:cNvGrpSpPr>
            <a:grpSpLocks noChangeAspect="1"/>
          </p:cNvGrpSpPr>
          <p:nvPr/>
        </p:nvGrpSpPr>
        <p:grpSpPr bwMode="auto">
          <a:xfrm>
            <a:off x="6766243" y="1246710"/>
            <a:ext cx="457200" cy="457200"/>
            <a:chOff x="796" y="1643"/>
            <a:chExt cx="1222" cy="1222"/>
          </a:xfrm>
          <a:solidFill>
            <a:schemeClr val="bg1"/>
          </a:solidFill>
        </p:grpSpPr>
        <p:sp>
          <p:nvSpPr>
            <p:cNvPr id="28" name="Freeform 14"/>
            <p:cNvSpPr>
              <a:spLocks noEditPoints="1"/>
            </p:cNvSpPr>
            <p:nvPr/>
          </p:nvSpPr>
          <p:spPr bwMode="auto">
            <a:xfrm>
              <a:off x="796" y="1643"/>
              <a:ext cx="1222" cy="1222"/>
            </a:xfrm>
            <a:custGeom>
              <a:avLst/>
              <a:gdLst>
                <a:gd name="T0" fmla="*/ 1484 w 3668"/>
                <a:gd name="T1" fmla="*/ 205 h 3668"/>
                <a:gd name="T2" fmla="*/ 1059 w 3668"/>
                <a:gd name="T3" fmla="*/ 360 h 3668"/>
                <a:gd name="T4" fmla="*/ 696 w 3668"/>
                <a:gd name="T5" fmla="*/ 618 h 3668"/>
                <a:gd name="T6" fmla="*/ 415 w 3668"/>
                <a:gd name="T7" fmla="*/ 962 h 3668"/>
                <a:gd name="T8" fmla="*/ 233 w 3668"/>
                <a:gd name="T9" fmla="*/ 1373 h 3668"/>
                <a:gd name="T10" fmla="*/ 169 w 3668"/>
                <a:gd name="T11" fmla="*/ 1834 h 3668"/>
                <a:gd name="T12" fmla="*/ 233 w 3668"/>
                <a:gd name="T13" fmla="*/ 2295 h 3668"/>
                <a:gd name="T14" fmla="*/ 415 w 3668"/>
                <a:gd name="T15" fmla="*/ 2706 h 3668"/>
                <a:gd name="T16" fmla="*/ 696 w 3668"/>
                <a:gd name="T17" fmla="*/ 3050 h 3668"/>
                <a:gd name="T18" fmla="*/ 1059 w 3668"/>
                <a:gd name="T19" fmla="*/ 3308 h 3668"/>
                <a:gd name="T20" fmla="*/ 1484 w 3668"/>
                <a:gd name="T21" fmla="*/ 3463 h 3668"/>
                <a:gd name="T22" fmla="*/ 1953 w 3668"/>
                <a:gd name="T23" fmla="*/ 3495 h 3668"/>
                <a:gd name="T24" fmla="*/ 2403 w 3668"/>
                <a:gd name="T25" fmla="*/ 3400 h 3668"/>
                <a:gd name="T26" fmla="*/ 2799 w 3668"/>
                <a:gd name="T27" fmla="*/ 3192 h 3668"/>
                <a:gd name="T28" fmla="*/ 3123 w 3668"/>
                <a:gd name="T29" fmla="*/ 2888 h 3668"/>
                <a:gd name="T30" fmla="*/ 3358 w 3668"/>
                <a:gd name="T31" fmla="*/ 2508 h 3668"/>
                <a:gd name="T32" fmla="*/ 3483 w 3668"/>
                <a:gd name="T33" fmla="*/ 2070 h 3668"/>
                <a:gd name="T34" fmla="*/ 3483 w 3668"/>
                <a:gd name="T35" fmla="*/ 1598 h 3668"/>
                <a:gd name="T36" fmla="*/ 3358 w 3668"/>
                <a:gd name="T37" fmla="*/ 1160 h 3668"/>
                <a:gd name="T38" fmla="*/ 3123 w 3668"/>
                <a:gd name="T39" fmla="*/ 780 h 3668"/>
                <a:gd name="T40" fmla="*/ 2799 w 3668"/>
                <a:gd name="T41" fmla="*/ 476 h 3668"/>
                <a:gd name="T42" fmla="*/ 2403 w 3668"/>
                <a:gd name="T43" fmla="*/ 268 h 3668"/>
                <a:gd name="T44" fmla="*/ 1953 w 3668"/>
                <a:gd name="T45" fmla="*/ 173 h 3668"/>
                <a:gd name="T46" fmla="*/ 2072 w 3668"/>
                <a:gd name="T47" fmla="*/ 16 h 3668"/>
                <a:gd name="T48" fmla="*/ 2521 w 3668"/>
                <a:gd name="T49" fmla="*/ 133 h 3668"/>
                <a:gd name="T50" fmla="*/ 2917 w 3668"/>
                <a:gd name="T51" fmla="*/ 355 h 3668"/>
                <a:gd name="T52" fmla="*/ 3244 w 3668"/>
                <a:gd name="T53" fmla="*/ 662 h 3668"/>
                <a:gd name="T54" fmla="*/ 3489 w 3668"/>
                <a:gd name="T55" fmla="*/ 1043 h 3668"/>
                <a:gd name="T56" fmla="*/ 3633 w 3668"/>
                <a:gd name="T57" fmla="*/ 1479 h 3668"/>
                <a:gd name="T58" fmla="*/ 3664 w 3668"/>
                <a:gd name="T59" fmla="*/ 1954 h 3668"/>
                <a:gd name="T60" fmla="*/ 3574 w 3668"/>
                <a:gd name="T61" fmla="*/ 2413 h 3668"/>
                <a:gd name="T62" fmla="*/ 3377 w 3668"/>
                <a:gd name="T63" fmla="*/ 2824 h 3668"/>
                <a:gd name="T64" fmla="*/ 3089 w 3668"/>
                <a:gd name="T65" fmla="*/ 3169 h 3668"/>
                <a:gd name="T66" fmla="*/ 2725 w 3668"/>
                <a:gd name="T67" fmla="*/ 3436 h 3668"/>
                <a:gd name="T68" fmla="*/ 2303 w 3668"/>
                <a:gd name="T69" fmla="*/ 3607 h 3668"/>
                <a:gd name="T70" fmla="*/ 1834 w 3668"/>
                <a:gd name="T71" fmla="*/ 3668 h 3668"/>
                <a:gd name="T72" fmla="*/ 1365 w 3668"/>
                <a:gd name="T73" fmla="*/ 3607 h 3668"/>
                <a:gd name="T74" fmla="*/ 943 w 3668"/>
                <a:gd name="T75" fmla="*/ 3436 h 3668"/>
                <a:gd name="T76" fmla="*/ 579 w 3668"/>
                <a:gd name="T77" fmla="*/ 3169 h 3668"/>
                <a:gd name="T78" fmla="*/ 291 w 3668"/>
                <a:gd name="T79" fmla="*/ 2824 h 3668"/>
                <a:gd name="T80" fmla="*/ 94 w 3668"/>
                <a:gd name="T81" fmla="*/ 2413 h 3668"/>
                <a:gd name="T82" fmla="*/ 4 w 3668"/>
                <a:gd name="T83" fmla="*/ 1954 h 3668"/>
                <a:gd name="T84" fmla="*/ 35 w 3668"/>
                <a:gd name="T85" fmla="*/ 1479 h 3668"/>
                <a:gd name="T86" fmla="*/ 179 w 3668"/>
                <a:gd name="T87" fmla="*/ 1043 h 3668"/>
                <a:gd name="T88" fmla="*/ 424 w 3668"/>
                <a:gd name="T89" fmla="*/ 662 h 3668"/>
                <a:gd name="T90" fmla="*/ 751 w 3668"/>
                <a:gd name="T91" fmla="*/ 355 h 3668"/>
                <a:gd name="T92" fmla="*/ 1147 w 3668"/>
                <a:gd name="T93" fmla="*/ 133 h 3668"/>
                <a:gd name="T94" fmla="*/ 1596 w 3668"/>
                <a:gd name="T95" fmla="*/ 16 h 3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668" h="3668">
                  <a:moveTo>
                    <a:pt x="1834" y="169"/>
                  </a:moveTo>
                  <a:lnTo>
                    <a:pt x="1715" y="173"/>
                  </a:lnTo>
                  <a:lnTo>
                    <a:pt x="1598" y="185"/>
                  </a:lnTo>
                  <a:lnTo>
                    <a:pt x="1484" y="205"/>
                  </a:lnTo>
                  <a:lnTo>
                    <a:pt x="1373" y="233"/>
                  </a:lnTo>
                  <a:lnTo>
                    <a:pt x="1265" y="268"/>
                  </a:lnTo>
                  <a:lnTo>
                    <a:pt x="1160" y="310"/>
                  </a:lnTo>
                  <a:lnTo>
                    <a:pt x="1059" y="360"/>
                  </a:lnTo>
                  <a:lnTo>
                    <a:pt x="962" y="415"/>
                  </a:lnTo>
                  <a:lnTo>
                    <a:pt x="869" y="476"/>
                  </a:lnTo>
                  <a:lnTo>
                    <a:pt x="780" y="545"/>
                  </a:lnTo>
                  <a:lnTo>
                    <a:pt x="696" y="618"/>
                  </a:lnTo>
                  <a:lnTo>
                    <a:pt x="618" y="696"/>
                  </a:lnTo>
                  <a:lnTo>
                    <a:pt x="545" y="780"/>
                  </a:lnTo>
                  <a:lnTo>
                    <a:pt x="476" y="869"/>
                  </a:lnTo>
                  <a:lnTo>
                    <a:pt x="415" y="962"/>
                  </a:lnTo>
                  <a:lnTo>
                    <a:pt x="360" y="1059"/>
                  </a:lnTo>
                  <a:lnTo>
                    <a:pt x="310" y="1160"/>
                  </a:lnTo>
                  <a:lnTo>
                    <a:pt x="268" y="1265"/>
                  </a:lnTo>
                  <a:lnTo>
                    <a:pt x="233" y="1373"/>
                  </a:lnTo>
                  <a:lnTo>
                    <a:pt x="205" y="1484"/>
                  </a:lnTo>
                  <a:lnTo>
                    <a:pt x="185" y="1598"/>
                  </a:lnTo>
                  <a:lnTo>
                    <a:pt x="173" y="1715"/>
                  </a:lnTo>
                  <a:lnTo>
                    <a:pt x="169" y="1834"/>
                  </a:lnTo>
                  <a:lnTo>
                    <a:pt x="173" y="1953"/>
                  </a:lnTo>
                  <a:lnTo>
                    <a:pt x="185" y="2070"/>
                  </a:lnTo>
                  <a:lnTo>
                    <a:pt x="205" y="2184"/>
                  </a:lnTo>
                  <a:lnTo>
                    <a:pt x="233" y="2295"/>
                  </a:lnTo>
                  <a:lnTo>
                    <a:pt x="268" y="2403"/>
                  </a:lnTo>
                  <a:lnTo>
                    <a:pt x="310" y="2508"/>
                  </a:lnTo>
                  <a:lnTo>
                    <a:pt x="360" y="2609"/>
                  </a:lnTo>
                  <a:lnTo>
                    <a:pt x="415" y="2706"/>
                  </a:lnTo>
                  <a:lnTo>
                    <a:pt x="476" y="2799"/>
                  </a:lnTo>
                  <a:lnTo>
                    <a:pt x="545" y="2888"/>
                  </a:lnTo>
                  <a:lnTo>
                    <a:pt x="618" y="2972"/>
                  </a:lnTo>
                  <a:lnTo>
                    <a:pt x="696" y="3050"/>
                  </a:lnTo>
                  <a:lnTo>
                    <a:pt x="780" y="3123"/>
                  </a:lnTo>
                  <a:lnTo>
                    <a:pt x="869" y="3192"/>
                  </a:lnTo>
                  <a:lnTo>
                    <a:pt x="962" y="3253"/>
                  </a:lnTo>
                  <a:lnTo>
                    <a:pt x="1059" y="3308"/>
                  </a:lnTo>
                  <a:lnTo>
                    <a:pt x="1160" y="3358"/>
                  </a:lnTo>
                  <a:lnTo>
                    <a:pt x="1265" y="3400"/>
                  </a:lnTo>
                  <a:lnTo>
                    <a:pt x="1373" y="3435"/>
                  </a:lnTo>
                  <a:lnTo>
                    <a:pt x="1484" y="3463"/>
                  </a:lnTo>
                  <a:lnTo>
                    <a:pt x="1598" y="3483"/>
                  </a:lnTo>
                  <a:lnTo>
                    <a:pt x="1715" y="3495"/>
                  </a:lnTo>
                  <a:lnTo>
                    <a:pt x="1834" y="3499"/>
                  </a:lnTo>
                  <a:lnTo>
                    <a:pt x="1953" y="3495"/>
                  </a:lnTo>
                  <a:lnTo>
                    <a:pt x="2070" y="3483"/>
                  </a:lnTo>
                  <a:lnTo>
                    <a:pt x="2184" y="3463"/>
                  </a:lnTo>
                  <a:lnTo>
                    <a:pt x="2295" y="3435"/>
                  </a:lnTo>
                  <a:lnTo>
                    <a:pt x="2403" y="3400"/>
                  </a:lnTo>
                  <a:lnTo>
                    <a:pt x="2508" y="3358"/>
                  </a:lnTo>
                  <a:lnTo>
                    <a:pt x="2609" y="3308"/>
                  </a:lnTo>
                  <a:lnTo>
                    <a:pt x="2706" y="3253"/>
                  </a:lnTo>
                  <a:lnTo>
                    <a:pt x="2799" y="3192"/>
                  </a:lnTo>
                  <a:lnTo>
                    <a:pt x="2888" y="3123"/>
                  </a:lnTo>
                  <a:lnTo>
                    <a:pt x="2972" y="3050"/>
                  </a:lnTo>
                  <a:lnTo>
                    <a:pt x="3050" y="2972"/>
                  </a:lnTo>
                  <a:lnTo>
                    <a:pt x="3123" y="2888"/>
                  </a:lnTo>
                  <a:lnTo>
                    <a:pt x="3192" y="2799"/>
                  </a:lnTo>
                  <a:lnTo>
                    <a:pt x="3253" y="2706"/>
                  </a:lnTo>
                  <a:lnTo>
                    <a:pt x="3308" y="2609"/>
                  </a:lnTo>
                  <a:lnTo>
                    <a:pt x="3358" y="2508"/>
                  </a:lnTo>
                  <a:lnTo>
                    <a:pt x="3400" y="2403"/>
                  </a:lnTo>
                  <a:lnTo>
                    <a:pt x="3435" y="2295"/>
                  </a:lnTo>
                  <a:lnTo>
                    <a:pt x="3463" y="2184"/>
                  </a:lnTo>
                  <a:lnTo>
                    <a:pt x="3483" y="2070"/>
                  </a:lnTo>
                  <a:lnTo>
                    <a:pt x="3495" y="1953"/>
                  </a:lnTo>
                  <a:lnTo>
                    <a:pt x="3499" y="1834"/>
                  </a:lnTo>
                  <a:lnTo>
                    <a:pt x="3495" y="1715"/>
                  </a:lnTo>
                  <a:lnTo>
                    <a:pt x="3483" y="1598"/>
                  </a:lnTo>
                  <a:lnTo>
                    <a:pt x="3463" y="1484"/>
                  </a:lnTo>
                  <a:lnTo>
                    <a:pt x="3435" y="1373"/>
                  </a:lnTo>
                  <a:lnTo>
                    <a:pt x="3400" y="1265"/>
                  </a:lnTo>
                  <a:lnTo>
                    <a:pt x="3358" y="1160"/>
                  </a:lnTo>
                  <a:lnTo>
                    <a:pt x="3308" y="1059"/>
                  </a:lnTo>
                  <a:lnTo>
                    <a:pt x="3253" y="962"/>
                  </a:lnTo>
                  <a:lnTo>
                    <a:pt x="3192" y="869"/>
                  </a:lnTo>
                  <a:lnTo>
                    <a:pt x="3123" y="780"/>
                  </a:lnTo>
                  <a:lnTo>
                    <a:pt x="3050" y="696"/>
                  </a:lnTo>
                  <a:lnTo>
                    <a:pt x="2972" y="618"/>
                  </a:lnTo>
                  <a:lnTo>
                    <a:pt x="2888" y="545"/>
                  </a:lnTo>
                  <a:lnTo>
                    <a:pt x="2799" y="476"/>
                  </a:lnTo>
                  <a:lnTo>
                    <a:pt x="2706" y="415"/>
                  </a:lnTo>
                  <a:lnTo>
                    <a:pt x="2609" y="360"/>
                  </a:lnTo>
                  <a:lnTo>
                    <a:pt x="2508" y="310"/>
                  </a:lnTo>
                  <a:lnTo>
                    <a:pt x="2403" y="268"/>
                  </a:lnTo>
                  <a:lnTo>
                    <a:pt x="2295" y="233"/>
                  </a:lnTo>
                  <a:lnTo>
                    <a:pt x="2184" y="205"/>
                  </a:lnTo>
                  <a:lnTo>
                    <a:pt x="2070" y="185"/>
                  </a:lnTo>
                  <a:lnTo>
                    <a:pt x="1953" y="173"/>
                  </a:lnTo>
                  <a:lnTo>
                    <a:pt x="1834" y="169"/>
                  </a:lnTo>
                  <a:close/>
                  <a:moveTo>
                    <a:pt x="1834" y="0"/>
                  </a:moveTo>
                  <a:lnTo>
                    <a:pt x="1954" y="4"/>
                  </a:lnTo>
                  <a:lnTo>
                    <a:pt x="2072" y="16"/>
                  </a:lnTo>
                  <a:lnTo>
                    <a:pt x="2189" y="35"/>
                  </a:lnTo>
                  <a:lnTo>
                    <a:pt x="2303" y="61"/>
                  </a:lnTo>
                  <a:lnTo>
                    <a:pt x="2413" y="94"/>
                  </a:lnTo>
                  <a:lnTo>
                    <a:pt x="2521" y="133"/>
                  </a:lnTo>
                  <a:lnTo>
                    <a:pt x="2625" y="179"/>
                  </a:lnTo>
                  <a:lnTo>
                    <a:pt x="2725" y="232"/>
                  </a:lnTo>
                  <a:lnTo>
                    <a:pt x="2824" y="291"/>
                  </a:lnTo>
                  <a:lnTo>
                    <a:pt x="2917" y="355"/>
                  </a:lnTo>
                  <a:lnTo>
                    <a:pt x="3006" y="424"/>
                  </a:lnTo>
                  <a:lnTo>
                    <a:pt x="3089" y="499"/>
                  </a:lnTo>
                  <a:lnTo>
                    <a:pt x="3169" y="579"/>
                  </a:lnTo>
                  <a:lnTo>
                    <a:pt x="3244" y="662"/>
                  </a:lnTo>
                  <a:lnTo>
                    <a:pt x="3313" y="751"/>
                  </a:lnTo>
                  <a:lnTo>
                    <a:pt x="3377" y="844"/>
                  </a:lnTo>
                  <a:lnTo>
                    <a:pt x="3436" y="943"/>
                  </a:lnTo>
                  <a:lnTo>
                    <a:pt x="3489" y="1043"/>
                  </a:lnTo>
                  <a:lnTo>
                    <a:pt x="3535" y="1147"/>
                  </a:lnTo>
                  <a:lnTo>
                    <a:pt x="3574" y="1255"/>
                  </a:lnTo>
                  <a:lnTo>
                    <a:pt x="3607" y="1365"/>
                  </a:lnTo>
                  <a:lnTo>
                    <a:pt x="3633" y="1479"/>
                  </a:lnTo>
                  <a:lnTo>
                    <a:pt x="3652" y="1596"/>
                  </a:lnTo>
                  <a:lnTo>
                    <a:pt x="3664" y="1714"/>
                  </a:lnTo>
                  <a:lnTo>
                    <a:pt x="3668" y="1834"/>
                  </a:lnTo>
                  <a:lnTo>
                    <a:pt x="3664" y="1954"/>
                  </a:lnTo>
                  <a:lnTo>
                    <a:pt x="3652" y="2072"/>
                  </a:lnTo>
                  <a:lnTo>
                    <a:pt x="3633" y="2189"/>
                  </a:lnTo>
                  <a:lnTo>
                    <a:pt x="3607" y="2303"/>
                  </a:lnTo>
                  <a:lnTo>
                    <a:pt x="3574" y="2413"/>
                  </a:lnTo>
                  <a:lnTo>
                    <a:pt x="3535" y="2521"/>
                  </a:lnTo>
                  <a:lnTo>
                    <a:pt x="3489" y="2625"/>
                  </a:lnTo>
                  <a:lnTo>
                    <a:pt x="3436" y="2725"/>
                  </a:lnTo>
                  <a:lnTo>
                    <a:pt x="3377" y="2824"/>
                  </a:lnTo>
                  <a:lnTo>
                    <a:pt x="3313" y="2917"/>
                  </a:lnTo>
                  <a:lnTo>
                    <a:pt x="3244" y="3006"/>
                  </a:lnTo>
                  <a:lnTo>
                    <a:pt x="3169" y="3089"/>
                  </a:lnTo>
                  <a:lnTo>
                    <a:pt x="3089" y="3169"/>
                  </a:lnTo>
                  <a:lnTo>
                    <a:pt x="3006" y="3244"/>
                  </a:lnTo>
                  <a:lnTo>
                    <a:pt x="2917" y="3313"/>
                  </a:lnTo>
                  <a:lnTo>
                    <a:pt x="2824" y="3377"/>
                  </a:lnTo>
                  <a:lnTo>
                    <a:pt x="2725" y="3436"/>
                  </a:lnTo>
                  <a:lnTo>
                    <a:pt x="2625" y="3489"/>
                  </a:lnTo>
                  <a:lnTo>
                    <a:pt x="2521" y="3535"/>
                  </a:lnTo>
                  <a:lnTo>
                    <a:pt x="2413" y="3574"/>
                  </a:lnTo>
                  <a:lnTo>
                    <a:pt x="2303" y="3607"/>
                  </a:lnTo>
                  <a:lnTo>
                    <a:pt x="2189" y="3633"/>
                  </a:lnTo>
                  <a:lnTo>
                    <a:pt x="2072" y="3652"/>
                  </a:lnTo>
                  <a:lnTo>
                    <a:pt x="1954" y="3664"/>
                  </a:lnTo>
                  <a:lnTo>
                    <a:pt x="1834" y="3668"/>
                  </a:lnTo>
                  <a:lnTo>
                    <a:pt x="1714" y="3664"/>
                  </a:lnTo>
                  <a:lnTo>
                    <a:pt x="1596" y="3652"/>
                  </a:lnTo>
                  <a:lnTo>
                    <a:pt x="1479" y="3633"/>
                  </a:lnTo>
                  <a:lnTo>
                    <a:pt x="1365" y="3607"/>
                  </a:lnTo>
                  <a:lnTo>
                    <a:pt x="1255" y="3574"/>
                  </a:lnTo>
                  <a:lnTo>
                    <a:pt x="1147" y="3535"/>
                  </a:lnTo>
                  <a:lnTo>
                    <a:pt x="1043" y="3489"/>
                  </a:lnTo>
                  <a:lnTo>
                    <a:pt x="943" y="3436"/>
                  </a:lnTo>
                  <a:lnTo>
                    <a:pt x="844" y="3377"/>
                  </a:lnTo>
                  <a:lnTo>
                    <a:pt x="751" y="3313"/>
                  </a:lnTo>
                  <a:lnTo>
                    <a:pt x="662" y="3244"/>
                  </a:lnTo>
                  <a:lnTo>
                    <a:pt x="579" y="3169"/>
                  </a:lnTo>
                  <a:lnTo>
                    <a:pt x="499" y="3089"/>
                  </a:lnTo>
                  <a:lnTo>
                    <a:pt x="424" y="3006"/>
                  </a:lnTo>
                  <a:lnTo>
                    <a:pt x="355" y="2917"/>
                  </a:lnTo>
                  <a:lnTo>
                    <a:pt x="291" y="2824"/>
                  </a:lnTo>
                  <a:lnTo>
                    <a:pt x="232" y="2725"/>
                  </a:lnTo>
                  <a:lnTo>
                    <a:pt x="179" y="2625"/>
                  </a:lnTo>
                  <a:lnTo>
                    <a:pt x="133" y="2521"/>
                  </a:lnTo>
                  <a:lnTo>
                    <a:pt x="94" y="2413"/>
                  </a:lnTo>
                  <a:lnTo>
                    <a:pt x="61" y="2303"/>
                  </a:lnTo>
                  <a:lnTo>
                    <a:pt x="35" y="2189"/>
                  </a:lnTo>
                  <a:lnTo>
                    <a:pt x="16" y="2072"/>
                  </a:lnTo>
                  <a:lnTo>
                    <a:pt x="4" y="1954"/>
                  </a:lnTo>
                  <a:lnTo>
                    <a:pt x="0" y="1834"/>
                  </a:lnTo>
                  <a:lnTo>
                    <a:pt x="4" y="1714"/>
                  </a:lnTo>
                  <a:lnTo>
                    <a:pt x="16" y="1596"/>
                  </a:lnTo>
                  <a:lnTo>
                    <a:pt x="35" y="1479"/>
                  </a:lnTo>
                  <a:lnTo>
                    <a:pt x="61" y="1365"/>
                  </a:lnTo>
                  <a:lnTo>
                    <a:pt x="94" y="1255"/>
                  </a:lnTo>
                  <a:lnTo>
                    <a:pt x="133" y="1147"/>
                  </a:lnTo>
                  <a:lnTo>
                    <a:pt x="179" y="1043"/>
                  </a:lnTo>
                  <a:lnTo>
                    <a:pt x="232" y="943"/>
                  </a:lnTo>
                  <a:lnTo>
                    <a:pt x="291" y="844"/>
                  </a:lnTo>
                  <a:lnTo>
                    <a:pt x="355" y="751"/>
                  </a:lnTo>
                  <a:lnTo>
                    <a:pt x="424" y="662"/>
                  </a:lnTo>
                  <a:lnTo>
                    <a:pt x="499" y="579"/>
                  </a:lnTo>
                  <a:lnTo>
                    <a:pt x="579" y="499"/>
                  </a:lnTo>
                  <a:lnTo>
                    <a:pt x="662" y="424"/>
                  </a:lnTo>
                  <a:lnTo>
                    <a:pt x="751" y="355"/>
                  </a:lnTo>
                  <a:lnTo>
                    <a:pt x="844" y="291"/>
                  </a:lnTo>
                  <a:lnTo>
                    <a:pt x="943" y="232"/>
                  </a:lnTo>
                  <a:lnTo>
                    <a:pt x="1043" y="179"/>
                  </a:lnTo>
                  <a:lnTo>
                    <a:pt x="1147" y="133"/>
                  </a:lnTo>
                  <a:lnTo>
                    <a:pt x="1255" y="94"/>
                  </a:lnTo>
                  <a:lnTo>
                    <a:pt x="1365" y="61"/>
                  </a:lnTo>
                  <a:lnTo>
                    <a:pt x="1479" y="35"/>
                  </a:lnTo>
                  <a:lnTo>
                    <a:pt x="1596" y="16"/>
                  </a:lnTo>
                  <a:lnTo>
                    <a:pt x="1714" y="4"/>
                  </a:lnTo>
                  <a:lnTo>
                    <a:pt x="183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Freeform 15"/>
            <p:cNvSpPr>
              <a:spLocks noEditPoints="1"/>
            </p:cNvSpPr>
            <p:nvPr/>
          </p:nvSpPr>
          <p:spPr bwMode="auto">
            <a:xfrm>
              <a:off x="1094" y="1643"/>
              <a:ext cx="626" cy="1222"/>
            </a:xfrm>
            <a:custGeom>
              <a:avLst/>
              <a:gdLst>
                <a:gd name="T0" fmla="*/ 826 w 1878"/>
                <a:gd name="T1" fmla="*/ 187 h 3668"/>
                <a:gd name="T2" fmla="*/ 668 w 1878"/>
                <a:gd name="T3" fmla="*/ 279 h 3668"/>
                <a:gd name="T4" fmla="*/ 523 w 1878"/>
                <a:gd name="T5" fmla="*/ 441 h 3668"/>
                <a:gd name="T6" fmla="*/ 397 w 1878"/>
                <a:gd name="T7" fmla="*/ 662 h 3668"/>
                <a:gd name="T8" fmla="*/ 295 w 1878"/>
                <a:gd name="T9" fmla="*/ 935 h 3668"/>
                <a:gd name="T10" fmla="*/ 219 w 1878"/>
                <a:gd name="T11" fmla="*/ 1248 h 3668"/>
                <a:gd name="T12" fmla="*/ 177 w 1878"/>
                <a:gd name="T13" fmla="*/ 1592 h 3668"/>
                <a:gd name="T14" fmla="*/ 171 w 1878"/>
                <a:gd name="T15" fmla="*/ 1956 h 3668"/>
                <a:gd name="T16" fmla="*/ 202 w 1878"/>
                <a:gd name="T17" fmla="*/ 2309 h 3668"/>
                <a:gd name="T18" fmla="*/ 266 w 1878"/>
                <a:gd name="T19" fmla="*/ 2634 h 3668"/>
                <a:gd name="T20" fmla="*/ 360 w 1878"/>
                <a:gd name="T21" fmla="*/ 2921 h 3668"/>
                <a:gd name="T22" fmla="*/ 478 w 1878"/>
                <a:gd name="T23" fmla="*/ 3159 h 3668"/>
                <a:gd name="T24" fmla="*/ 617 w 1878"/>
                <a:gd name="T25" fmla="*/ 3342 h 3668"/>
                <a:gd name="T26" fmla="*/ 773 w 1878"/>
                <a:gd name="T27" fmla="*/ 3459 h 3668"/>
                <a:gd name="T28" fmla="*/ 939 w 1878"/>
                <a:gd name="T29" fmla="*/ 3499 h 3668"/>
                <a:gd name="T30" fmla="*/ 1105 w 1878"/>
                <a:gd name="T31" fmla="*/ 3459 h 3668"/>
                <a:gd name="T32" fmla="*/ 1261 w 1878"/>
                <a:gd name="T33" fmla="*/ 3342 h 3668"/>
                <a:gd name="T34" fmla="*/ 1400 w 1878"/>
                <a:gd name="T35" fmla="*/ 3159 h 3668"/>
                <a:gd name="T36" fmla="*/ 1518 w 1878"/>
                <a:gd name="T37" fmla="*/ 2921 h 3668"/>
                <a:gd name="T38" fmla="*/ 1612 w 1878"/>
                <a:gd name="T39" fmla="*/ 2634 h 3668"/>
                <a:gd name="T40" fmla="*/ 1676 w 1878"/>
                <a:gd name="T41" fmla="*/ 2309 h 3668"/>
                <a:gd name="T42" fmla="*/ 1707 w 1878"/>
                <a:gd name="T43" fmla="*/ 1956 h 3668"/>
                <a:gd name="T44" fmla="*/ 1701 w 1878"/>
                <a:gd name="T45" fmla="*/ 1592 h 3668"/>
                <a:gd name="T46" fmla="*/ 1659 w 1878"/>
                <a:gd name="T47" fmla="*/ 1248 h 3668"/>
                <a:gd name="T48" fmla="*/ 1583 w 1878"/>
                <a:gd name="T49" fmla="*/ 935 h 3668"/>
                <a:gd name="T50" fmla="*/ 1481 w 1878"/>
                <a:gd name="T51" fmla="*/ 662 h 3668"/>
                <a:gd name="T52" fmla="*/ 1355 w 1878"/>
                <a:gd name="T53" fmla="*/ 441 h 3668"/>
                <a:gd name="T54" fmla="*/ 1210 w 1878"/>
                <a:gd name="T55" fmla="*/ 279 h 3668"/>
                <a:gd name="T56" fmla="*/ 1052 w 1878"/>
                <a:gd name="T57" fmla="*/ 187 h 3668"/>
                <a:gd name="T58" fmla="*/ 939 w 1878"/>
                <a:gd name="T59" fmla="*/ 0 h 3668"/>
                <a:gd name="T60" fmla="*/ 1138 w 1878"/>
                <a:gd name="T61" fmla="*/ 41 h 3668"/>
                <a:gd name="T62" fmla="*/ 1323 w 1878"/>
                <a:gd name="T63" fmla="*/ 154 h 3668"/>
                <a:gd name="T64" fmla="*/ 1486 w 1878"/>
                <a:gd name="T65" fmla="*/ 335 h 3668"/>
                <a:gd name="T66" fmla="*/ 1628 w 1878"/>
                <a:gd name="T67" fmla="*/ 575 h 3668"/>
                <a:gd name="T68" fmla="*/ 1740 w 1878"/>
                <a:gd name="T69" fmla="*/ 867 h 3668"/>
                <a:gd name="T70" fmla="*/ 1823 w 1878"/>
                <a:gd name="T71" fmla="*/ 1200 h 3668"/>
                <a:gd name="T72" fmla="*/ 1868 w 1878"/>
                <a:gd name="T73" fmla="*/ 1571 h 3668"/>
                <a:gd name="T74" fmla="*/ 1875 w 1878"/>
                <a:gd name="T75" fmla="*/ 1966 h 3668"/>
                <a:gd name="T76" fmla="*/ 1842 w 1878"/>
                <a:gd name="T77" fmla="*/ 2347 h 3668"/>
                <a:gd name="T78" fmla="*/ 1772 w 1878"/>
                <a:gd name="T79" fmla="*/ 2694 h 3668"/>
                <a:gd name="T80" fmla="*/ 1668 w 1878"/>
                <a:gd name="T81" fmla="*/ 3000 h 3668"/>
                <a:gd name="T82" fmla="*/ 1536 w 1878"/>
                <a:gd name="T83" fmla="*/ 3258 h 3668"/>
                <a:gd name="T84" fmla="*/ 1380 w 1878"/>
                <a:gd name="T85" fmla="*/ 3460 h 3668"/>
                <a:gd name="T86" fmla="*/ 1202 w 1878"/>
                <a:gd name="T87" fmla="*/ 3597 h 3668"/>
                <a:gd name="T88" fmla="*/ 1007 w 1878"/>
                <a:gd name="T89" fmla="*/ 3663 h 3668"/>
                <a:gd name="T90" fmla="*/ 804 w 1878"/>
                <a:gd name="T91" fmla="*/ 3650 h 3668"/>
                <a:gd name="T92" fmla="*/ 614 w 1878"/>
                <a:gd name="T93" fmla="*/ 3559 h 3668"/>
                <a:gd name="T94" fmla="*/ 444 w 1878"/>
                <a:gd name="T95" fmla="*/ 3400 h 3668"/>
                <a:gd name="T96" fmla="*/ 295 w 1878"/>
                <a:gd name="T97" fmla="*/ 3178 h 3668"/>
                <a:gd name="T98" fmla="*/ 172 w 1878"/>
                <a:gd name="T99" fmla="*/ 2904 h 3668"/>
                <a:gd name="T100" fmla="*/ 79 w 1878"/>
                <a:gd name="T101" fmla="*/ 2583 h 3668"/>
                <a:gd name="T102" fmla="*/ 20 w 1878"/>
                <a:gd name="T103" fmla="*/ 2224 h 3668"/>
                <a:gd name="T104" fmla="*/ 0 w 1878"/>
                <a:gd name="T105" fmla="*/ 1834 h 3668"/>
                <a:gd name="T106" fmla="*/ 20 w 1878"/>
                <a:gd name="T107" fmla="*/ 1444 h 3668"/>
                <a:gd name="T108" fmla="*/ 79 w 1878"/>
                <a:gd name="T109" fmla="*/ 1085 h 3668"/>
                <a:gd name="T110" fmla="*/ 172 w 1878"/>
                <a:gd name="T111" fmla="*/ 764 h 3668"/>
                <a:gd name="T112" fmla="*/ 295 w 1878"/>
                <a:gd name="T113" fmla="*/ 490 h 3668"/>
                <a:gd name="T114" fmla="*/ 444 w 1878"/>
                <a:gd name="T115" fmla="*/ 268 h 3668"/>
                <a:gd name="T116" fmla="*/ 614 w 1878"/>
                <a:gd name="T117" fmla="*/ 109 h 3668"/>
                <a:gd name="T118" fmla="*/ 804 w 1878"/>
                <a:gd name="T119" fmla="*/ 18 h 3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78" h="3668">
                  <a:moveTo>
                    <a:pt x="939" y="169"/>
                  </a:moveTo>
                  <a:lnTo>
                    <a:pt x="883" y="173"/>
                  </a:lnTo>
                  <a:lnTo>
                    <a:pt x="826" y="187"/>
                  </a:lnTo>
                  <a:lnTo>
                    <a:pt x="773" y="209"/>
                  </a:lnTo>
                  <a:lnTo>
                    <a:pt x="719" y="241"/>
                  </a:lnTo>
                  <a:lnTo>
                    <a:pt x="668" y="279"/>
                  </a:lnTo>
                  <a:lnTo>
                    <a:pt x="617" y="326"/>
                  </a:lnTo>
                  <a:lnTo>
                    <a:pt x="569" y="380"/>
                  </a:lnTo>
                  <a:lnTo>
                    <a:pt x="523" y="441"/>
                  </a:lnTo>
                  <a:lnTo>
                    <a:pt x="478" y="509"/>
                  </a:lnTo>
                  <a:lnTo>
                    <a:pt x="436" y="583"/>
                  </a:lnTo>
                  <a:lnTo>
                    <a:pt x="397" y="662"/>
                  </a:lnTo>
                  <a:lnTo>
                    <a:pt x="360" y="747"/>
                  </a:lnTo>
                  <a:lnTo>
                    <a:pt x="325" y="839"/>
                  </a:lnTo>
                  <a:lnTo>
                    <a:pt x="295" y="935"/>
                  </a:lnTo>
                  <a:lnTo>
                    <a:pt x="266" y="1034"/>
                  </a:lnTo>
                  <a:lnTo>
                    <a:pt x="241" y="1139"/>
                  </a:lnTo>
                  <a:lnTo>
                    <a:pt x="219" y="1248"/>
                  </a:lnTo>
                  <a:lnTo>
                    <a:pt x="202" y="1359"/>
                  </a:lnTo>
                  <a:lnTo>
                    <a:pt x="188" y="1474"/>
                  </a:lnTo>
                  <a:lnTo>
                    <a:pt x="177" y="1592"/>
                  </a:lnTo>
                  <a:lnTo>
                    <a:pt x="171" y="1712"/>
                  </a:lnTo>
                  <a:lnTo>
                    <a:pt x="168" y="1834"/>
                  </a:lnTo>
                  <a:lnTo>
                    <a:pt x="171" y="1956"/>
                  </a:lnTo>
                  <a:lnTo>
                    <a:pt x="177" y="2076"/>
                  </a:lnTo>
                  <a:lnTo>
                    <a:pt x="188" y="2194"/>
                  </a:lnTo>
                  <a:lnTo>
                    <a:pt x="202" y="2309"/>
                  </a:lnTo>
                  <a:lnTo>
                    <a:pt x="219" y="2420"/>
                  </a:lnTo>
                  <a:lnTo>
                    <a:pt x="241" y="2529"/>
                  </a:lnTo>
                  <a:lnTo>
                    <a:pt x="266" y="2634"/>
                  </a:lnTo>
                  <a:lnTo>
                    <a:pt x="295" y="2733"/>
                  </a:lnTo>
                  <a:lnTo>
                    <a:pt x="325" y="2829"/>
                  </a:lnTo>
                  <a:lnTo>
                    <a:pt x="360" y="2921"/>
                  </a:lnTo>
                  <a:lnTo>
                    <a:pt x="397" y="3006"/>
                  </a:lnTo>
                  <a:lnTo>
                    <a:pt x="436" y="3085"/>
                  </a:lnTo>
                  <a:lnTo>
                    <a:pt x="478" y="3159"/>
                  </a:lnTo>
                  <a:lnTo>
                    <a:pt x="523" y="3227"/>
                  </a:lnTo>
                  <a:lnTo>
                    <a:pt x="569" y="3288"/>
                  </a:lnTo>
                  <a:lnTo>
                    <a:pt x="617" y="3342"/>
                  </a:lnTo>
                  <a:lnTo>
                    <a:pt x="668" y="3389"/>
                  </a:lnTo>
                  <a:lnTo>
                    <a:pt x="719" y="3427"/>
                  </a:lnTo>
                  <a:lnTo>
                    <a:pt x="773" y="3459"/>
                  </a:lnTo>
                  <a:lnTo>
                    <a:pt x="826" y="3481"/>
                  </a:lnTo>
                  <a:lnTo>
                    <a:pt x="883" y="3495"/>
                  </a:lnTo>
                  <a:lnTo>
                    <a:pt x="939" y="3499"/>
                  </a:lnTo>
                  <a:lnTo>
                    <a:pt x="995" y="3495"/>
                  </a:lnTo>
                  <a:lnTo>
                    <a:pt x="1052" y="3481"/>
                  </a:lnTo>
                  <a:lnTo>
                    <a:pt x="1105" y="3459"/>
                  </a:lnTo>
                  <a:lnTo>
                    <a:pt x="1159" y="3427"/>
                  </a:lnTo>
                  <a:lnTo>
                    <a:pt x="1210" y="3389"/>
                  </a:lnTo>
                  <a:lnTo>
                    <a:pt x="1261" y="3342"/>
                  </a:lnTo>
                  <a:lnTo>
                    <a:pt x="1309" y="3288"/>
                  </a:lnTo>
                  <a:lnTo>
                    <a:pt x="1355" y="3227"/>
                  </a:lnTo>
                  <a:lnTo>
                    <a:pt x="1400" y="3159"/>
                  </a:lnTo>
                  <a:lnTo>
                    <a:pt x="1442" y="3085"/>
                  </a:lnTo>
                  <a:lnTo>
                    <a:pt x="1481" y="3006"/>
                  </a:lnTo>
                  <a:lnTo>
                    <a:pt x="1518" y="2921"/>
                  </a:lnTo>
                  <a:lnTo>
                    <a:pt x="1553" y="2829"/>
                  </a:lnTo>
                  <a:lnTo>
                    <a:pt x="1583" y="2733"/>
                  </a:lnTo>
                  <a:lnTo>
                    <a:pt x="1612" y="2634"/>
                  </a:lnTo>
                  <a:lnTo>
                    <a:pt x="1637" y="2529"/>
                  </a:lnTo>
                  <a:lnTo>
                    <a:pt x="1659" y="2420"/>
                  </a:lnTo>
                  <a:lnTo>
                    <a:pt x="1676" y="2309"/>
                  </a:lnTo>
                  <a:lnTo>
                    <a:pt x="1690" y="2194"/>
                  </a:lnTo>
                  <a:lnTo>
                    <a:pt x="1701" y="2076"/>
                  </a:lnTo>
                  <a:lnTo>
                    <a:pt x="1707" y="1956"/>
                  </a:lnTo>
                  <a:lnTo>
                    <a:pt x="1710" y="1834"/>
                  </a:lnTo>
                  <a:lnTo>
                    <a:pt x="1707" y="1712"/>
                  </a:lnTo>
                  <a:lnTo>
                    <a:pt x="1701" y="1592"/>
                  </a:lnTo>
                  <a:lnTo>
                    <a:pt x="1690" y="1474"/>
                  </a:lnTo>
                  <a:lnTo>
                    <a:pt x="1676" y="1359"/>
                  </a:lnTo>
                  <a:lnTo>
                    <a:pt x="1659" y="1248"/>
                  </a:lnTo>
                  <a:lnTo>
                    <a:pt x="1637" y="1139"/>
                  </a:lnTo>
                  <a:lnTo>
                    <a:pt x="1612" y="1034"/>
                  </a:lnTo>
                  <a:lnTo>
                    <a:pt x="1583" y="935"/>
                  </a:lnTo>
                  <a:lnTo>
                    <a:pt x="1553" y="839"/>
                  </a:lnTo>
                  <a:lnTo>
                    <a:pt x="1518" y="747"/>
                  </a:lnTo>
                  <a:lnTo>
                    <a:pt x="1481" y="662"/>
                  </a:lnTo>
                  <a:lnTo>
                    <a:pt x="1442" y="583"/>
                  </a:lnTo>
                  <a:lnTo>
                    <a:pt x="1400" y="509"/>
                  </a:lnTo>
                  <a:lnTo>
                    <a:pt x="1355" y="441"/>
                  </a:lnTo>
                  <a:lnTo>
                    <a:pt x="1309" y="380"/>
                  </a:lnTo>
                  <a:lnTo>
                    <a:pt x="1261" y="326"/>
                  </a:lnTo>
                  <a:lnTo>
                    <a:pt x="1210" y="279"/>
                  </a:lnTo>
                  <a:lnTo>
                    <a:pt x="1159" y="241"/>
                  </a:lnTo>
                  <a:lnTo>
                    <a:pt x="1105" y="209"/>
                  </a:lnTo>
                  <a:lnTo>
                    <a:pt x="1052" y="187"/>
                  </a:lnTo>
                  <a:lnTo>
                    <a:pt x="995" y="173"/>
                  </a:lnTo>
                  <a:lnTo>
                    <a:pt x="939" y="169"/>
                  </a:lnTo>
                  <a:close/>
                  <a:moveTo>
                    <a:pt x="939" y="0"/>
                  </a:moveTo>
                  <a:lnTo>
                    <a:pt x="1007" y="5"/>
                  </a:lnTo>
                  <a:lnTo>
                    <a:pt x="1074" y="18"/>
                  </a:lnTo>
                  <a:lnTo>
                    <a:pt x="1138" y="41"/>
                  </a:lnTo>
                  <a:lnTo>
                    <a:pt x="1202" y="71"/>
                  </a:lnTo>
                  <a:lnTo>
                    <a:pt x="1264" y="109"/>
                  </a:lnTo>
                  <a:lnTo>
                    <a:pt x="1323" y="154"/>
                  </a:lnTo>
                  <a:lnTo>
                    <a:pt x="1380" y="208"/>
                  </a:lnTo>
                  <a:lnTo>
                    <a:pt x="1434" y="268"/>
                  </a:lnTo>
                  <a:lnTo>
                    <a:pt x="1486" y="335"/>
                  </a:lnTo>
                  <a:lnTo>
                    <a:pt x="1536" y="410"/>
                  </a:lnTo>
                  <a:lnTo>
                    <a:pt x="1583" y="490"/>
                  </a:lnTo>
                  <a:lnTo>
                    <a:pt x="1628" y="575"/>
                  </a:lnTo>
                  <a:lnTo>
                    <a:pt x="1668" y="668"/>
                  </a:lnTo>
                  <a:lnTo>
                    <a:pt x="1706" y="764"/>
                  </a:lnTo>
                  <a:lnTo>
                    <a:pt x="1740" y="867"/>
                  </a:lnTo>
                  <a:lnTo>
                    <a:pt x="1772" y="974"/>
                  </a:lnTo>
                  <a:lnTo>
                    <a:pt x="1799" y="1085"/>
                  </a:lnTo>
                  <a:lnTo>
                    <a:pt x="1823" y="1200"/>
                  </a:lnTo>
                  <a:lnTo>
                    <a:pt x="1842" y="1321"/>
                  </a:lnTo>
                  <a:lnTo>
                    <a:pt x="1858" y="1444"/>
                  </a:lnTo>
                  <a:lnTo>
                    <a:pt x="1868" y="1571"/>
                  </a:lnTo>
                  <a:lnTo>
                    <a:pt x="1875" y="1702"/>
                  </a:lnTo>
                  <a:lnTo>
                    <a:pt x="1878" y="1834"/>
                  </a:lnTo>
                  <a:lnTo>
                    <a:pt x="1875" y="1966"/>
                  </a:lnTo>
                  <a:lnTo>
                    <a:pt x="1868" y="2097"/>
                  </a:lnTo>
                  <a:lnTo>
                    <a:pt x="1858" y="2224"/>
                  </a:lnTo>
                  <a:lnTo>
                    <a:pt x="1842" y="2347"/>
                  </a:lnTo>
                  <a:lnTo>
                    <a:pt x="1823" y="2468"/>
                  </a:lnTo>
                  <a:lnTo>
                    <a:pt x="1799" y="2583"/>
                  </a:lnTo>
                  <a:lnTo>
                    <a:pt x="1772" y="2694"/>
                  </a:lnTo>
                  <a:lnTo>
                    <a:pt x="1740" y="2801"/>
                  </a:lnTo>
                  <a:lnTo>
                    <a:pt x="1706" y="2904"/>
                  </a:lnTo>
                  <a:lnTo>
                    <a:pt x="1668" y="3000"/>
                  </a:lnTo>
                  <a:lnTo>
                    <a:pt x="1628" y="3093"/>
                  </a:lnTo>
                  <a:lnTo>
                    <a:pt x="1583" y="3178"/>
                  </a:lnTo>
                  <a:lnTo>
                    <a:pt x="1536" y="3258"/>
                  </a:lnTo>
                  <a:lnTo>
                    <a:pt x="1486" y="3333"/>
                  </a:lnTo>
                  <a:lnTo>
                    <a:pt x="1434" y="3400"/>
                  </a:lnTo>
                  <a:lnTo>
                    <a:pt x="1380" y="3460"/>
                  </a:lnTo>
                  <a:lnTo>
                    <a:pt x="1323" y="3514"/>
                  </a:lnTo>
                  <a:lnTo>
                    <a:pt x="1264" y="3559"/>
                  </a:lnTo>
                  <a:lnTo>
                    <a:pt x="1202" y="3597"/>
                  </a:lnTo>
                  <a:lnTo>
                    <a:pt x="1138" y="3627"/>
                  </a:lnTo>
                  <a:lnTo>
                    <a:pt x="1074" y="3650"/>
                  </a:lnTo>
                  <a:lnTo>
                    <a:pt x="1007" y="3663"/>
                  </a:lnTo>
                  <a:lnTo>
                    <a:pt x="939" y="3668"/>
                  </a:lnTo>
                  <a:lnTo>
                    <a:pt x="871" y="3663"/>
                  </a:lnTo>
                  <a:lnTo>
                    <a:pt x="804" y="3650"/>
                  </a:lnTo>
                  <a:lnTo>
                    <a:pt x="740" y="3627"/>
                  </a:lnTo>
                  <a:lnTo>
                    <a:pt x="676" y="3597"/>
                  </a:lnTo>
                  <a:lnTo>
                    <a:pt x="614" y="3559"/>
                  </a:lnTo>
                  <a:lnTo>
                    <a:pt x="555" y="3514"/>
                  </a:lnTo>
                  <a:lnTo>
                    <a:pt x="498" y="3460"/>
                  </a:lnTo>
                  <a:lnTo>
                    <a:pt x="444" y="3400"/>
                  </a:lnTo>
                  <a:lnTo>
                    <a:pt x="392" y="3333"/>
                  </a:lnTo>
                  <a:lnTo>
                    <a:pt x="342" y="3258"/>
                  </a:lnTo>
                  <a:lnTo>
                    <a:pt x="295" y="3178"/>
                  </a:lnTo>
                  <a:lnTo>
                    <a:pt x="250" y="3093"/>
                  </a:lnTo>
                  <a:lnTo>
                    <a:pt x="210" y="3000"/>
                  </a:lnTo>
                  <a:lnTo>
                    <a:pt x="172" y="2904"/>
                  </a:lnTo>
                  <a:lnTo>
                    <a:pt x="138" y="2801"/>
                  </a:lnTo>
                  <a:lnTo>
                    <a:pt x="106" y="2694"/>
                  </a:lnTo>
                  <a:lnTo>
                    <a:pt x="79" y="2583"/>
                  </a:lnTo>
                  <a:lnTo>
                    <a:pt x="55" y="2468"/>
                  </a:lnTo>
                  <a:lnTo>
                    <a:pt x="36" y="2347"/>
                  </a:lnTo>
                  <a:lnTo>
                    <a:pt x="20" y="2224"/>
                  </a:lnTo>
                  <a:lnTo>
                    <a:pt x="10" y="2097"/>
                  </a:lnTo>
                  <a:lnTo>
                    <a:pt x="3" y="1966"/>
                  </a:lnTo>
                  <a:lnTo>
                    <a:pt x="0" y="1834"/>
                  </a:lnTo>
                  <a:lnTo>
                    <a:pt x="3" y="1702"/>
                  </a:lnTo>
                  <a:lnTo>
                    <a:pt x="10" y="1571"/>
                  </a:lnTo>
                  <a:lnTo>
                    <a:pt x="20" y="1444"/>
                  </a:lnTo>
                  <a:lnTo>
                    <a:pt x="36" y="1321"/>
                  </a:lnTo>
                  <a:lnTo>
                    <a:pt x="55" y="1200"/>
                  </a:lnTo>
                  <a:lnTo>
                    <a:pt x="79" y="1085"/>
                  </a:lnTo>
                  <a:lnTo>
                    <a:pt x="106" y="974"/>
                  </a:lnTo>
                  <a:lnTo>
                    <a:pt x="138" y="867"/>
                  </a:lnTo>
                  <a:lnTo>
                    <a:pt x="172" y="764"/>
                  </a:lnTo>
                  <a:lnTo>
                    <a:pt x="210" y="668"/>
                  </a:lnTo>
                  <a:lnTo>
                    <a:pt x="250" y="575"/>
                  </a:lnTo>
                  <a:lnTo>
                    <a:pt x="295" y="490"/>
                  </a:lnTo>
                  <a:lnTo>
                    <a:pt x="342" y="410"/>
                  </a:lnTo>
                  <a:lnTo>
                    <a:pt x="392" y="335"/>
                  </a:lnTo>
                  <a:lnTo>
                    <a:pt x="444" y="268"/>
                  </a:lnTo>
                  <a:lnTo>
                    <a:pt x="498" y="208"/>
                  </a:lnTo>
                  <a:lnTo>
                    <a:pt x="555" y="154"/>
                  </a:lnTo>
                  <a:lnTo>
                    <a:pt x="614" y="109"/>
                  </a:lnTo>
                  <a:lnTo>
                    <a:pt x="676" y="71"/>
                  </a:lnTo>
                  <a:lnTo>
                    <a:pt x="740" y="41"/>
                  </a:lnTo>
                  <a:lnTo>
                    <a:pt x="804" y="18"/>
                  </a:lnTo>
                  <a:lnTo>
                    <a:pt x="871" y="5"/>
                  </a:lnTo>
                  <a:lnTo>
                    <a:pt x="939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Rectangle 16"/>
            <p:cNvSpPr>
              <a:spLocks noChangeArrowheads="1"/>
            </p:cNvSpPr>
            <p:nvPr/>
          </p:nvSpPr>
          <p:spPr bwMode="auto">
            <a:xfrm>
              <a:off x="824" y="2226"/>
              <a:ext cx="1166" cy="56"/>
            </a:xfrm>
            <a:prstGeom prst="rect">
              <a:avLst/>
            </a:prstGeom>
            <a:grpFill/>
            <a:ln w="0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Rectangle 17"/>
            <p:cNvSpPr>
              <a:spLocks noChangeArrowheads="1"/>
            </p:cNvSpPr>
            <p:nvPr/>
          </p:nvSpPr>
          <p:spPr bwMode="auto">
            <a:xfrm>
              <a:off x="1379" y="1671"/>
              <a:ext cx="56" cy="1166"/>
            </a:xfrm>
            <a:prstGeom prst="rect">
              <a:avLst/>
            </a:prstGeom>
            <a:grpFill/>
            <a:ln w="0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32" name="Content Placeholder 4">
            <a:extLst>
              <a:ext uri="{FF2B5EF4-FFF2-40B4-BE49-F238E27FC236}">
                <a16:creationId xmlns:a16="http://schemas.microsoft.com/office/drawing/2014/main" id="{F36ECD78-8392-AB47-A478-8046C1331945}"/>
              </a:ext>
            </a:extLst>
          </p:cNvPr>
          <p:cNvSpPr txBox="1">
            <a:spLocks/>
          </p:cNvSpPr>
          <p:nvPr/>
        </p:nvSpPr>
        <p:spPr>
          <a:xfrm>
            <a:off x="7927979" y="1142998"/>
            <a:ext cx="3578221" cy="50292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377" rtl="0" eaLnBrk="1" fontAlgn="base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FontTx/>
              <a:buNone/>
              <a:defRPr lang="en-US" sz="2400" b="0" i="0" kern="120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182880" indent="-182880" algn="l" defTabSz="914377" rtl="0" eaLnBrk="1" fontAlgn="base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lang="en-US" sz="1600" b="0" i="0" kern="120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365760" indent="-182880" algn="l" defTabSz="914377" rtl="0" eaLnBrk="1" fontAlgn="base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lang="en-US" sz="1400" b="0" i="0" kern="120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548640" marR="0" indent="-182880" algn="l" defTabSz="914377" rtl="0" eaLnBrk="1" fontAlgn="base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anose="05000000000000000000" pitchFamily="2" charset="2"/>
              <a:buChar char="§"/>
              <a:tabLst/>
              <a:defRPr lang="en-US" sz="1200" b="0" i="0" kern="120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731520" indent="-182880" algn="l" defTabSz="914377" rtl="0" eaLnBrk="1" fontAlgn="base" latinLnBrk="0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lang="en-US" sz="1100" b="0" kern="1200">
                <a:solidFill>
                  <a:schemeClr val="tx1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Krisztián Kovács</a:t>
            </a:r>
          </a:p>
          <a:p>
            <a:pPr lvl="1"/>
            <a:r>
              <a:rPr lang="en-US"/>
              <a:t>Leading the WW IoT Applications team</a:t>
            </a:r>
          </a:p>
          <a:p>
            <a:pPr lvl="1"/>
            <a:r>
              <a:rPr lang="en-US"/>
              <a:t>Managing the Engineering Design Center in Budapest</a:t>
            </a:r>
          </a:p>
        </p:txBody>
      </p:sp>
    </p:spTree>
    <p:extLst>
      <p:ext uri="{BB962C8B-B14F-4D97-AF65-F5344CB8AC3E}">
        <p14:creationId xmlns:p14="http://schemas.microsoft.com/office/powerpoint/2010/main" val="960432240"/>
      </p:ext>
    </p:extLst>
  </p:cSld>
  <p:clrMapOvr>
    <a:masterClrMapping/>
  </p:clrMapOvr>
  <p:transition spd="med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091EA24-F820-5C48-8D9B-210A55888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it a real concern?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FE7BCB-41F9-7043-9AEB-5079A6AA8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Silicon Labs Confidential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7C90F8-FD84-FA46-A0A9-619952611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7BD92-6AE5-CF43-B276-274952F2BFB4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Picture 4" descr="http://www.wired.com/wp-content/uploads/2015/07/2015_0724_GK_RifleHack171-1024x682.jpg">
            <a:extLst>
              <a:ext uri="{FF2B5EF4-FFF2-40B4-BE49-F238E27FC236}">
                <a16:creationId xmlns:a16="http://schemas.microsoft.com/office/drawing/2014/main" id="{5C792AC1-3134-5946-8E40-56EB37BB6E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26804" y="2682404"/>
            <a:ext cx="3089182" cy="27063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wired.com/wp-content/uploads/2015/07/2015_0724_GK_RifleHack123-683x1024.jpg">
            <a:extLst>
              <a:ext uri="{FF2B5EF4-FFF2-40B4-BE49-F238E27FC236}">
                <a16:creationId xmlns:a16="http://schemas.microsoft.com/office/drawing/2014/main" id="{55C0F556-9968-AF45-957E-3BA335A10E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0"/>
          <a:stretch/>
        </p:blipFill>
        <p:spPr bwMode="auto">
          <a:xfrm>
            <a:off x="457199" y="2682404"/>
            <a:ext cx="2897304" cy="27063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www.wired.com/wp-content/uploads/2015/07/2015_0724_GK_RifleHack185-1024x682.jpg">
            <a:extLst>
              <a:ext uri="{FF2B5EF4-FFF2-40B4-BE49-F238E27FC236}">
                <a16:creationId xmlns:a16="http://schemas.microsoft.com/office/drawing/2014/main" id="{6C86617D-264D-E945-9C81-6A835482E9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157288" y="2682404"/>
            <a:ext cx="3342562" cy="27063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72FECC0-FE63-0045-91D2-FE31020614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199" y="926832"/>
            <a:ext cx="1612900" cy="5461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D9F3AD2-0DCC-954C-A3FB-F6A3CFD0B0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199" y="1586614"/>
            <a:ext cx="5410200" cy="75379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165E315-1C81-6B49-8889-D986ABDAFEE4}"/>
              </a:ext>
            </a:extLst>
          </p:cNvPr>
          <p:cNvSpPr txBox="1"/>
          <p:nvPr/>
        </p:nvSpPr>
        <p:spPr>
          <a:xfrm flipH="1">
            <a:off x="1037757" y="5469643"/>
            <a:ext cx="1736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555555"/>
                </a:solidFill>
              </a:rPr>
              <a:t>Smart Engineers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C19E01C-8736-4840-B252-059AC7570E16}"/>
              </a:ext>
            </a:extLst>
          </p:cNvPr>
          <p:cNvSpPr txBox="1"/>
          <p:nvPr/>
        </p:nvSpPr>
        <p:spPr>
          <a:xfrm flipH="1">
            <a:off x="5011824" y="5469643"/>
            <a:ext cx="1488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555555"/>
                </a:solidFill>
              </a:rPr>
              <a:t>What you see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D30E74D-36F8-434F-8130-425D0F25DF57}"/>
              </a:ext>
            </a:extLst>
          </p:cNvPr>
          <p:cNvSpPr txBox="1"/>
          <p:nvPr/>
        </p:nvSpPr>
        <p:spPr>
          <a:xfrm flipH="1">
            <a:off x="8380566" y="5455588"/>
            <a:ext cx="1342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555555"/>
                </a:solidFill>
              </a:rPr>
              <a:t>You aimed</a:t>
            </a:r>
          </a:p>
          <a:p>
            <a:pPr algn="ctr"/>
            <a:r>
              <a:rPr lang="en-US" dirty="0">
                <a:solidFill>
                  <a:srgbClr val="555555"/>
                </a:solidFill>
              </a:rPr>
              <a:t>here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AA6BE2A-F2D1-4A44-B100-9D3541CD7066}"/>
              </a:ext>
            </a:extLst>
          </p:cNvPr>
          <p:cNvSpPr txBox="1"/>
          <p:nvPr/>
        </p:nvSpPr>
        <p:spPr>
          <a:xfrm flipH="1">
            <a:off x="9843317" y="5460504"/>
            <a:ext cx="1342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555555"/>
                </a:solidFill>
              </a:rPr>
              <a:t>The gun</a:t>
            </a:r>
          </a:p>
          <a:p>
            <a:pPr algn="ctr"/>
            <a:r>
              <a:rPr lang="en-US" dirty="0">
                <a:solidFill>
                  <a:srgbClr val="555555"/>
                </a:solidFill>
              </a:rPr>
              <a:t>shot here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2ECB34C-2810-704E-B2B1-FB300E63F69D}"/>
              </a:ext>
            </a:extLst>
          </p:cNvPr>
          <p:cNvSpPr/>
          <p:nvPr/>
        </p:nvSpPr>
        <p:spPr>
          <a:xfrm>
            <a:off x="8327789" y="2971800"/>
            <a:ext cx="1448003" cy="1752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364F324-0864-9D4C-92A4-93EA48B1AF94}"/>
              </a:ext>
            </a:extLst>
          </p:cNvPr>
          <p:cNvSpPr/>
          <p:nvPr/>
        </p:nvSpPr>
        <p:spPr>
          <a:xfrm>
            <a:off x="5363082" y="3109684"/>
            <a:ext cx="785626" cy="838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C65596D-8AB3-7C44-A18B-56B5C864FC51}"/>
              </a:ext>
            </a:extLst>
          </p:cNvPr>
          <p:cNvCxnSpPr>
            <a:cxnSpLocks/>
          </p:cNvCxnSpPr>
          <p:nvPr/>
        </p:nvCxnSpPr>
        <p:spPr>
          <a:xfrm>
            <a:off x="6201282" y="3502742"/>
            <a:ext cx="2126507" cy="34535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1290722"/>
      </p:ext>
    </p:extLst>
  </p:cSld>
  <p:clrMapOvr>
    <a:masterClrMapping/>
  </p:clrMapOvr>
  <p:transition spd="med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F3BB0-6CB5-B148-8A5D-5C9522B15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Yes, it IS…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C03EA6F7-68B2-AF4B-ABCD-D5E259E8CB7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80" b="13765"/>
          <a:stretch/>
        </p:blipFill>
        <p:spPr>
          <a:xfrm>
            <a:off x="6324600" y="1587675"/>
            <a:ext cx="5174839" cy="4139852"/>
          </a:xfr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10D5E0-3041-814C-B45F-159CC13FB6F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Silicon Labs Confidential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31A6C4-CE01-2C47-8AA3-B51752E5390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9A7BD92-6AE5-CF43-B276-274952F2BFB4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05B32189-8084-1C4A-BB59-339C6CB4A846}"/>
              </a:ext>
            </a:extLst>
          </p:cNvPr>
          <p:cNvSpPr txBox="1">
            <a:spLocks/>
          </p:cNvSpPr>
          <p:nvPr/>
        </p:nvSpPr>
        <p:spPr>
          <a:xfrm>
            <a:off x="679450" y="1143000"/>
            <a:ext cx="6330949" cy="5029202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182880" indent="-182880" algn="l" defTabSz="914377" rtl="0" eaLnBrk="1" fontAlgn="base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Font typeface="Wingdings" charset="2"/>
              <a:buChar char="§"/>
              <a:defRPr lang="en-US" sz="2000" b="0" i="0" kern="1200" dirty="0" smtClean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365760" indent="-182880" algn="l" defTabSz="914377" rtl="0" eaLnBrk="1" fontAlgn="base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lang="en-US" sz="1800" b="0" i="0" kern="1200" dirty="0" smtClean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548640" indent="-182880" algn="l" defTabSz="914377" rtl="0" eaLnBrk="1" fontAlgn="base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lang="en-US" sz="1600" b="0" i="0" kern="1200" dirty="0" smtClean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731520" marR="0" indent="-182880" algn="l" defTabSz="914377" rtl="0" eaLnBrk="1" fontAlgn="base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anose="05000000000000000000" pitchFamily="2" charset="2"/>
              <a:buChar char="§"/>
              <a:tabLst/>
              <a:defRPr lang="en-US" sz="1400" b="0" i="0" kern="1200" dirty="0" smtClean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914400" indent="-182880" algn="l" defTabSz="914377" rtl="0" eaLnBrk="1" fontAlgn="base" latinLnBrk="0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lang="en-US" sz="1200" b="0" kern="1200" dirty="0">
                <a:solidFill>
                  <a:schemeClr val="tx1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Mirai</a:t>
            </a:r>
            <a:r>
              <a:rPr lang="en-US" dirty="0"/>
              <a:t> botnet enslaved poorly defended IoT devices: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10/12/16 - launched DDoS attack against </a:t>
            </a:r>
            <a:r>
              <a:rPr lang="en-US" dirty="0" err="1"/>
              <a:t>Dyn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shut down much of the internet service in the 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Mirai</a:t>
            </a:r>
            <a:r>
              <a:rPr lang="en-US" dirty="0"/>
              <a:t> is still enslaving new devices today!</a:t>
            </a:r>
          </a:p>
          <a:p>
            <a:endParaRPr lang="en-US" sz="1800" dirty="0"/>
          </a:p>
          <a:p>
            <a:r>
              <a:rPr lang="en-US" dirty="0"/>
              <a:t>How it works?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Attack through Telnet with </a:t>
            </a:r>
            <a:r>
              <a:rPr lang="en-US" b="1" dirty="0">
                <a:solidFill>
                  <a:srgbClr val="FF0000"/>
                </a:solidFill>
              </a:rPr>
              <a:t>default passwords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Does two things:</a:t>
            </a:r>
          </a:p>
          <a:p>
            <a:pPr marL="52578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Tries to login to random IP to deploy itself</a:t>
            </a:r>
          </a:p>
          <a:p>
            <a:pPr marL="52578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Enables a CLI being able to trigger a DDoS attack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Built for most common IoT CPU architectures: </a:t>
            </a:r>
          </a:p>
          <a:p>
            <a:pPr marL="52578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x86, ARM, PowerPC, etc.</a:t>
            </a:r>
            <a:endParaRPr lang="en-US" sz="9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Lives in memory until reboot </a:t>
            </a:r>
          </a:p>
        </p:txBody>
      </p:sp>
    </p:spTree>
    <p:extLst>
      <p:ext uri="{BB962C8B-B14F-4D97-AF65-F5344CB8AC3E}">
        <p14:creationId xmlns:p14="http://schemas.microsoft.com/office/powerpoint/2010/main" val="549819730"/>
      </p:ext>
    </p:extLst>
  </p:cSld>
  <p:clrMapOvr>
    <a:masterClrMapping/>
  </p:clrMapOvr>
  <p:transition spd="med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D4BB84-74FE-2F41-A5C0-8784DCADBD6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Guidelines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27CE24-141E-084C-ACF4-2D2F99012C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Code of Practice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4577C5D-BFF5-A946-828A-03F2AE73DB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IoT Security law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A00BB7D-8A23-404C-94B7-C8B8AD76E035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pPr marL="182880" lvl="1" indent="0" algn="ctr">
              <a:buNone/>
            </a:pPr>
            <a:r>
              <a:rPr lang="en-US" sz="1600" dirty="0"/>
              <a:t>Educating the industry</a:t>
            </a:r>
          </a:p>
          <a:p>
            <a:pPr marL="182880" lvl="1" indent="0" algn="ctr">
              <a:buNone/>
            </a:pPr>
            <a:endParaRPr lang="en-US" sz="1600" dirty="0"/>
          </a:p>
          <a:p>
            <a:pPr marL="182880" lvl="1" indent="0" algn="ctr">
              <a:buNone/>
            </a:pPr>
            <a:r>
              <a:rPr lang="en-US" sz="1600" dirty="0"/>
              <a:t>Collection of technology related best practices, white papers</a:t>
            </a:r>
          </a:p>
          <a:p>
            <a:pPr marL="182880" lvl="1" indent="0" algn="ctr">
              <a:buNone/>
            </a:pPr>
            <a:endParaRPr lang="en-US" sz="1600" dirty="0"/>
          </a:p>
          <a:p>
            <a:pPr marL="182880" lvl="1" indent="0" algn="ctr">
              <a:buNone/>
            </a:pPr>
            <a:endParaRPr lang="en-US" sz="1600" dirty="0"/>
          </a:p>
          <a:p>
            <a:pPr marL="182880" lvl="1" indent="0" algn="ctr">
              <a:buNone/>
            </a:pPr>
            <a:r>
              <a:rPr lang="en-US" sz="1600" u="sng" dirty="0">
                <a:hlinkClick r:id="rId3"/>
              </a:rPr>
              <a:t>https://www.nist.gov/itl/applied-cybersecurity/nist-initiatives-iot</a:t>
            </a:r>
            <a:endParaRPr lang="en-US" sz="1600" u="sng" dirty="0"/>
          </a:p>
          <a:p>
            <a:endParaRPr lang="en-US" sz="160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7621BA4-5BDE-B346-9A60-54BC67C05D4B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en-US" sz="1600" dirty="0"/>
              <a:t>“Code of Practice for consumer IoT security”</a:t>
            </a:r>
          </a:p>
          <a:p>
            <a:pPr indent="-182880"/>
            <a:r>
              <a:rPr lang="en-US" sz="1600" dirty="0"/>
              <a:t>13 outcome-focused guidelines, covering the whole device life cycle</a:t>
            </a:r>
          </a:p>
          <a:p>
            <a:pPr indent="-182880"/>
            <a:endParaRPr lang="en-US" sz="1600" dirty="0"/>
          </a:p>
          <a:p>
            <a:pPr indent="-182880"/>
            <a:r>
              <a:rPr lang="en-US" sz="1600" dirty="0"/>
              <a:t> </a:t>
            </a:r>
            <a:r>
              <a:rPr lang="en-US" sz="1600" u="sng" dirty="0">
                <a:hlinkClick r:id="rId4"/>
              </a:rPr>
              <a:t>https://www.gov.uk/government/publications/secure-by-design/code-of-practice-for-consumer-iot-security</a:t>
            </a:r>
            <a:endParaRPr lang="en-US" sz="1600" u="sng" dirty="0"/>
          </a:p>
          <a:p>
            <a:endParaRPr lang="en-US" sz="1600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B485A8B-A634-1B4B-9CE1-BC39E8EC1B2D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7855076" y="1271262"/>
            <a:ext cx="3419856" cy="3474314"/>
          </a:xfrm>
        </p:spPr>
        <p:txBody>
          <a:bodyPr/>
          <a:lstStyle/>
          <a:p>
            <a:r>
              <a:rPr lang="en-US" sz="1600" dirty="0"/>
              <a:t>California issued the first “IoT Security Law”</a:t>
            </a:r>
          </a:p>
          <a:p>
            <a:pPr indent="-182880"/>
            <a:r>
              <a:rPr lang="en-US" sz="1600" dirty="0"/>
              <a:t>Device makers are mandated to establish “reasonable” security</a:t>
            </a:r>
          </a:p>
          <a:p>
            <a:pPr indent="-182880"/>
            <a:endParaRPr lang="en-US" sz="1600" dirty="0"/>
          </a:p>
          <a:p>
            <a:pPr indent="-182880"/>
            <a:r>
              <a:rPr lang="en-US" sz="1600" u="sng" dirty="0">
                <a:hlinkClick r:id="rId5"/>
              </a:rPr>
              <a:t>https://www.cnet.com/news/california-governor-signs-countrys-first-iot-security-law/</a:t>
            </a:r>
            <a:endParaRPr lang="en-US" sz="1600" u="sng" dirty="0"/>
          </a:p>
          <a:p>
            <a:pPr marL="182880" lvl="1" indent="0" algn="ctr">
              <a:buNone/>
            </a:pPr>
            <a:endParaRPr lang="en-US" sz="1600" u="sng" dirty="0"/>
          </a:p>
          <a:p>
            <a:pPr marL="182880" lvl="1" indent="0">
              <a:buNone/>
            </a:pPr>
            <a:r>
              <a:rPr lang="en-US" sz="1200" dirty="0"/>
              <a:t>(CNET, US-California, Sept 28, 2018) </a:t>
            </a:r>
          </a:p>
          <a:p>
            <a:pPr marL="182880" lvl="1" indent="0" algn="ctr">
              <a:buNone/>
            </a:pPr>
            <a:endParaRPr lang="en-US" sz="1600" u="sng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70768486-A8C7-F246-B590-DF49A2F74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Governments start to act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23BB1DE9-12D0-2B40-91C0-C33AE7BAAAD0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Silicon Labs Confidential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5BB63A11-3626-C246-890B-B0645E5F2A87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29A7BD92-6AE5-CF43-B276-274952F2BFB4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BF2ED80-4213-2148-9846-F07143F597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8972" y="5406494"/>
            <a:ext cx="3417952" cy="51269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0CCC28E-655D-2F4E-B708-712FA332B4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80904" y="5323490"/>
            <a:ext cx="2019300" cy="6604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F4757AE-B722-DA4A-9B33-1B3DADCF103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68956" y="5301265"/>
            <a:ext cx="1088536" cy="723153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6F2E5CD2-6A41-5047-A332-AEF96EA50457}"/>
              </a:ext>
            </a:extLst>
          </p:cNvPr>
          <p:cNvGrpSpPr/>
          <p:nvPr/>
        </p:nvGrpSpPr>
        <p:grpSpPr>
          <a:xfrm>
            <a:off x="7900760" y="5398309"/>
            <a:ext cx="3178175" cy="510761"/>
            <a:chOff x="679450" y="4343401"/>
            <a:chExt cx="4600575" cy="739360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59A271F9-5A90-2A43-B920-328944F0DE9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79450" y="4385461"/>
              <a:ext cx="4600575" cy="697300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7A008C8-B481-DB40-ABAD-FB27D397B269}"/>
                </a:ext>
              </a:extLst>
            </p:cNvPr>
            <p:cNvSpPr/>
            <p:nvPr/>
          </p:nvSpPr>
          <p:spPr>
            <a:xfrm>
              <a:off x="4143375" y="4343401"/>
              <a:ext cx="1136650" cy="2571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67256363"/>
      </p:ext>
    </p:extLst>
  </p:cSld>
  <p:clrMapOvr>
    <a:masterClrMapping/>
  </p:clrMapOvr>
  <p:transition spd="med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EDE08FA-CFEE-4F44-8D68-E98166F49C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Silicon Labs Confidential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9E6A16-5A13-D245-8D7A-3DB5701107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A7BD92-6AE5-CF43-B276-274952F2BFB4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9D25E6-0063-3440-BFC4-FEC34B9EF2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644" y="465154"/>
            <a:ext cx="6753174" cy="59276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12609D4-24E7-9D41-97C6-28A7A05083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084325" y="1102386"/>
            <a:ext cx="237453" cy="3901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C0491C-B146-A847-BCA9-6D4D98A497B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006" y="3861630"/>
            <a:ext cx="212367" cy="3539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7A48B14-22DD-5B49-92AD-BD5FBC66CCE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678" y="3943280"/>
            <a:ext cx="454460" cy="2844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F64303C-50F7-BD4D-BC4E-A1CEFDD1D07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201" y="3855758"/>
            <a:ext cx="287898" cy="468128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78B0BAE-43CE-D846-AB3C-13DAF8D1DA4F}"/>
              </a:ext>
            </a:extLst>
          </p:cNvPr>
          <p:cNvCxnSpPr/>
          <p:nvPr/>
        </p:nvCxnSpPr>
        <p:spPr>
          <a:xfrm flipH="1">
            <a:off x="7057061" y="468978"/>
            <a:ext cx="4100" cy="370139"/>
          </a:xfrm>
          <a:prstGeom prst="line">
            <a:avLst/>
          </a:prstGeom>
          <a:ln>
            <a:solidFill>
              <a:srgbClr val="5656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BBD21937-40F4-FA45-AD9D-0A8E108B95A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5601491" y="4595588"/>
            <a:ext cx="310126" cy="31012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C3FF4D5-B35E-294D-9B34-5FD5DF9A5BF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2908" y="5829575"/>
            <a:ext cx="358716" cy="29522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22B3336F-7294-9246-83A7-865066537B4F}"/>
              </a:ext>
            </a:extLst>
          </p:cNvPr>
          <p:cNvSpPr/>
          <p:nvPr/>
        </p:nvSpPr>
        <p:spPr>
          <a:xfrm>
            <a:off x="5073693" y="4272934"/>
            <a:ext cx="118040" cy="1180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F2FC3EC-AE04-EE4B-A19E-61E105CAB0BC}"/>
              </a:ext>
            </a:extLst>
          </p:cNvPr>
          <p:cNvSpPr/>
          <p:nvPr/>
        </p:nvSpPr>
        <p:spPr>
          <a:xfrm>
            <a:off x="8029714" y="4360510"/>
            <a:ext cx="118872" cy="118872"/>
          </a:xfrm>
          <a:prstGeom prst="ellipse">
            <a:avLst/>
          </a:prstGeom>
          <a:solidFill>
            <a:srgbClr val="093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8AAB5D2-8259-D242-8463-8F58D2DE6C2C}"/>
              </a:ext>
            </a:extLst>
          </p:cNvPr>
          <p:cNvCxnSpPr>
            <a:endCxn id="5" idx="2"/>
          </p:cNvCxnSpPr>
          <p:nvPr/>
        </p:nvCxnSpPr>
        <p:spPr>
          <a:xfrm>
            <a:off x="6203052" y="988966"/>
            <a:ext cx="0" cy="113420"/>
          </a:xfrm>
          <a:prstGeom prst="line">
            <a:avLst/>
          </a:prstGeom>
          <a:ln>
            <a:solidFill>
              <a:srgbClr val="5656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805BCA84-DC71-914D-A0CD-D15672C43FC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189" y="737451"/>
            <a:ext cx="830083" cy="25151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D7FD0FC-ABE2-F74E-8543-BF14E43717B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524" y="3357420"/>
            <a:ext cx="300180" cy="30018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354533D-8CCA-5A47-9EE8-AE2BDA1F3BC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799" y="2848781"/>
            <a:ext cx="300180" cy="29750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B456DB6-4C9E-FE40-ABBF-74354B2D47C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684" y="5568512"/>
            <a:ext cx="822815" cy="57350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FD833A8-5C0A-C641-9EE2-17039F95AA8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079" y="5625805"/>
            <a:ext cx="171536" cy="163273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CFC63DB1-6F21-6A4E-B8BF-053D4036F33F}"/>
              </a:ext>
            </a:extLst>
          </p:cNvPr>
          <p:cNvGrpSpPr/>
          <p:nvPr/>
        </p:nvGrpSpPr>
        <p:grpSpPr>
          <a:xfrm>
            <a:off x="4787998" y="5061128"/>
            <a:ext cx="812490" cy="812490"/>
            <a:chOff x="4935604" y="4864332"/>
            <a:chExt cx="812490" cy="81249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29794F1-C12F-D047-B74B-15158356D24B}"/>
                </a:ext>
              </a:extLst>
            </p:cNvPr>
            <p:cNvSpPr/>
            <p:nvPr/>
          </p:nvSpPr>
          <p:spPr>
            <a:xfrm>
              <a:off x="4943199" y="4864332"/>
              <a:ext cx="797301" cy="812490"/>
            </a:xfrm>
            <a:prstGeom prst="rect">
              <a:avLst/>
            </a:prstGeom>
            <a:noFill/>
            <a:ln>
              <a:solidFill>
                <a:srgbClr val="5555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33531A3-D09C-9E4E-B5B1-5751CFD0A624}"/>
                </a:ext>
              </a:extLst>
            </p:cNvPr>
            <p:cNvCxnSpPr>
              <a:stCxn id="22" idx="2"/>
              <a:endCxn id="22" idx="0"/>
            </p:cNvCxnSpPr>
            <p:nvPr/>
          </p:nvCxnSpPr>
          <p:spPr>
            <a:xfrm flipV="1">
              <a:off x="5341850" y="4864332"/>
              <a:ext cx="0" cy="812490"/>
            </a:xfrm>
            <a:prstGeom prst="line">
              <a:avLst/>
            </a:prstGeom>
            <a:ln>
              <a:solidFill>
                <a:srgbClr val="55555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BDEBA175-FF30-4841-A672-1A2778FDA15E}"/>
                </a:ext>
              </a:extLst>
            </p:cNvPr>
            <p:cNvCxnSpPr/>
            <p:nvPr/>
          </p:nvCxnSpPr>
          <p:spPr>
            <a:xfrm rot="16200000" flipH="1" flipV="1">
              <a:off x="5341849" y="4864332"/>
              <a:ext cx="0" cy="812490"/>
            </a:xfrm>
            <a:prstGeom prst="line">
              <a:avLst/>
            </a:prstGeom>
            <a:ln>
              <a:solidFill>
                <a:srgbClr val="55555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3748A77A-EDE6-9948-A76F-8747C338A785}"/>
              </a:ext>
            </a:extLst>
          </p:cNvPr>
          <p:cNvSpPr/>
          <p:nvPr/>
        </p:nvSpPr>
        <p:spPr>
          <a:xfrm>
            <a:off x="5191733" y="5315942"/>
            <a:ext cx="45719" cy="152732"/>
          </a:xfrm>
          <a:prstGeom prst="rect">
            <a:avLst/>
          </a:prstGeom>
          <a:noFill/>
          <a:ln w="6350">
            <a:solidFill>
              <a:srgbClr val="5555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718F8D21-49BC-FA4D-8FB5-75D5230D407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961068" y="2794333"/>
            <a:ext cx="310126" cy="310126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9E8B8048-7DCB-7642-8867-F16F77ADED56}"/>
              </a:ext>
            </a:extLst>
          </p:cNvPr>
          <p:cNvSpPr/>
          <p:nvPr/>
        </p:nvSpPr>
        <p:spPr>
          <a:xfrm>
            <a:off x="5979656" y="5074576"/>
            <a:ext cx="797301" cy="1292628"/>
          </a:xfrm>
          <a:prstGeom prst="rect">
            <a:avLst/>
          </a:prstGeom>
          <a:noFill/>
          <a:ln>
            <a:solidFill>
              <a:srgbClr val="5555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F976D8E9-99A3-F947-8870-15E3903518F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436" y="2015650"/>
            <a:ext cx="171536" cy="163273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074BC7A9-178E-074C-B98C-EE6C2A237333}"/>
              </a:ext>
            </a:extLst>
          </p:cNvPr>
          <p:cNvSpPr/>
          <p:nvPr/>
        </p:nvSpPr>
        <p:spPr>
          <a:xfrm>
            <a:off x="7841013" y="1450973"/>
            <a:ext cx="797301" cy="1292628"/>
          </a:xfrm>
          <a:prstGeom prst="rect">
            <a:avLst/>
          </a:prstGeom>
          <a:noFill/>
          <a:ln>
            <a:solidFill>
              <a:srgbClr val="5555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1E36DA13-B2D6-CB4A-AB4B-93AB31080A0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591" y="3924308"/>
            <a:ext cx="479795" cy="651150"/>
          </a:xfrm>
          <a:prstGeom prst="rect">
            <a:avLst/>
          </a:prstGeom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0B2917FF-4FEF-C042-8ADD-E861269C0D35}"/>
              </a:ext>
            </a:extLst>
          </p:cNvPr>
          <p:cNvSpPr/>
          <p:nvPr/>
        </p:nvSpPr>
        <p:spPr>
          <a:xfrm>
            <a:off x="8586809" y="4280818"/>
            <a:ext cx="118040" cy="1180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58C02B65-15A9-464E-9C64-A495D9C8333B}"/>
              </a:ext>
            </a:extLst>
          </p:cNvPr>
          <p:cNvSpPr/>
          <p:nvPr/>
        </p:nvSpPr>
        <p:spPr>
          <a:xfrm>
            <a:off x="9278340" y="5951920"/>
            <a:ext cx="118040" cy="1180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F2A204B6-D691-BE4D-AF85-15CCD7E4DC14}"/>
              </a:ext>
            </a:extLst>
          </p:cNvPr>
          <p:cNvSpPr/>
          <p:nvPr/>
        </p:nvSpPr>
        <p:spPr>
          <a:xfrm>
            <a:off x="7901175" y="6187632"/>
            <a:ext cx="118040" cy="1180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347A5CD-34D4-0F47-991C-A2F5A04CB914}"/>
              </a:ext>
            </a:extLst>
          </p:cNvPr>
          <p:cNvSpPr/>
          <p:nvPr/>
        </p:nvSpPr>
        <p:spPr>
          <a:xfrm>
            <a:off x="8054002" y="6194159"/>
            <a:ext cx="118040" cy="118040"/>
          </a:xfrm>
          <a:prstGeom prst="ellipse">
            <a:avLst/>
          </a:prstGeom>
          <a:solidFill>
            <a:srgbClr val="093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B6E88D82-5215-F54C-8F53-306DD76D3762}"/>
              </a:ext>
            </a:extLst>
          </p:cNvPr>
          <p:cNvSpPr/>
          <p:nvPr/>
        </p:nvSpPr>
        <p:spPr>
          <a:xfrm>
            <a:off x="7748348" y="6194159"/>
            <a:ext cx="118040" cy="11804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E816290A-2F5F-5A49-BE4B-309660529644}"/>
              </a:ext>
            </a:extLst>
          </p:cNvPr>
          <p:cNvSpPr/>
          <p:nvPr/>
        </p:nvSpPr>
        <p:spPr>
          <a:xfrm>
            <a:off x="3961067" y="3140337"/>
            <a:ext cx="118040" cy="1180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2D2A5198-1C38-6A4A-86A4-C32C3EB6500A}"/>
              </a:ext>
            </a:extLst>
          </p:cNvPr>
          <p:cNvSpPr/>
          <p:nvPr/>
        </p:nvSpPr>
        <p:spPr>
          <a:xfrm>
            <a:off x="4131640" y="3140337"/>
            <a:ext cx="118040" cy="118040"/>
          </a:xfrm>
          <a:prstGeom prst="ellipse">
            <a:avLst/>
          </a:prstGeom>
          <a:solidFill>
            <a:srgbClr val="093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4FE2FB04-2817-2742-B41F-945522B71E53}"/>
              </a:ext>
            </a:extLst>
          </p:cNvPr>
          <p:cNvSpPr/>
          <p:nvPr/>
        </p:nvSpPr>
        <p:spPr>
          <a:xfrm>
            <a:off x="5139131" y="5424010"/>
            <a:ext cx="118040" cy="1180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203D6930-2041-8344-B902-DF1CC5D40381}"/>
              </a:ext>
            </a:extLst>
          </p:cNvPr>
          <p:cNvSpPr/>
          <p:nvPr/>
        </p:nvSpPr>
        <p:spPr>
          <a:xfrm>
            <a:off x="6249782" y="5648421"/>
            <a:ext cx="118040" cy="11804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8A5D04A9-3812-FA47-BE9C-AF79DFA7AF87}"/>
              </a:ext>
            </a:extLst>
          </p:cNvPr>
          <p:cNvSpPr/>
          <p:nvPr/>
        </p:nvSpPr>
        <p:spPr>
          <a:xfrm>
            <a:off x="6548149" y="3199357"/>
            <a:ext cx="118040" cy="1180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B84997ED-EF1E-AA4F-92A8-02E723F6FA06}"/>
              </a:ext>
            </a:extLst>
          </p:cNvPr>
          <p:cNvSpPr/>
          <p:nvPr/>
        </p:nvSpPr>
        <p:spPr>
          <a:xfrm>
            <a:off x="6647681" y="4225056"/>
            <a:ext cx="118040" cy="1180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AFE64A9F-9686-9A4F-9809-079A6005320E}"/>
              </a:ext>
            </a:extLst>
          </p:cNvPr>
          <p:cNvSpPr/>
          <p:nvPr/>
        </p:nvSpPr>
        <p:spPr>
          <a:xfrm>
            <a:off x="6802715" y="4225056"/>
            <a:ext cx="118040" cy="11804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797259AF-1B98-B744-A567-65DBE782C81F}"/>
              </a:ext>
            </a:extLst>
          </p:cNvPr>
          <p:cNvSpPr/>
          <p:nvPr/>
        </p:nvSpPr>
        <p:spPr>
          <a:xfrm>
            <a:off x="5080111" y="3712489"/>
            <a:ext cx="118040" cy="1180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FC3A2714-A10C-7748-8B57-5D7A3D3DB2DD}"/>
              </a:ext>
            </a:extLst>
          </p:cNvPr>
          <p:cNvSpPr/>
          <p:nvPr/>
        </p:nvSpPr>
        <p:spPr>
          <a:xfrm>
            <a:off x="5235045" y="3716929"/>
            <a:ext cx="118040" cy="11804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750895F6-10C0-924B-A91B-F989CCCD6032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185" y="3417966"/>
            <a:ext cx="183721" cy="267815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AB1696B4-FEB3-9B4F-88DB-E953CF23D1B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295" y="3421762"/>
            <a:ext cx="183721" cy="267815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FDB65A86-626E-BE4E-A59C-E4AC333FA64D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844" y="1789496"/>
            <a:ext cx="183721" cy="267815"/>
          </a:xfrm>
          <a:prstGeom prst="rect">
            <a:avLst/>
          </a:prstGeom>
        </p:spPr>
      </p:pic>
      <p:sp>
        <p:nvSpPr>
          <p:cNvPr id="48" name="Oval 47">
            <a:extLst>
              <a:ext uri="{FF2B5EF4-FFF2-40B4-BE49-F238E27FC236}">
                <a16:creationId xmlns:a16="http://schemas.microsoft.com/office/drawing/2014/main" id="{724D4F73-9B5C-1248-90DB-A8B0CE3709F5}"/>
              </a:ext>
            </a:extLst>
          </p:cNvPr>
          <p:cNvSpPr/>
          <p:nvPr/>
        </p:nvSpPr>
        <p:spPr>
          <a:xfrm>
            <a:off x="6781423" y="3730333"/>
            <a:ext cx="118040" cy="11804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4426CD1C-8DB8-924F-9E47-BF4965F7E2EE}"/>
              </a:ext>
            </a:extLst>
          </p:cNvPr>
          <p:cNvSpPr/>
          <p:nvPr/>
        </p:nvSpPr>
        <p:spPr>
          <a:xfrm>
            <a:off x="7306674" y="3728090"/>
            <a:ext cx="118040" cy="11804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518534D3-1DA4-6E49-976D-C49753708F94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8881" y="5106663"/>
            <a:ext cx="183721" cy="267815"/>
          </a:xfrm>
          <a:prstGeom prst="rect">
            <a:avLst/>
          </a:prstGeom>
        </p:spPr>
      </p:pic>
      <p:sp>
        <p:nvSpPr>
          <p:cNvPr id="51" name="Oval 50">
            <a:extLst>
              <a:ext uri="{FF2B5EF4-FFF2-40B4-BE49-F238E27FC236}">
                <a16:creationId xmlns:a16="http://schemas.microsoft.com/office/drawing/2014/main" id="{DB7767CA-3431-454D-8168-9146D6C42E37}"/>
              </a:ext>
            </a:extLst>
          </p:cNvPr>
          <p:cNvSpPr/>
          <p:nvPr/>
        </p:nvSpPr>
        <p:spPr>
          <a:xfrm>
            <a:off x="8734868" y="5443429"/>
            <a:ext cx="118040" cy="11804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F82DFBBA-3DA7-CC41-BDC5-F2870F6CB81B}"/>
              </a:ext>
            </a:extLst>
          </p:cNvPr>
          <p:cNvSpPr/>
          <p:nvPr/>
        </p:nvSpPr>
        <p:spPr>
          <a:xfrm>
            <a:off x="7541684" y="2115688"/>
            <a:ext cx="118040" cy="11804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F40179A9-1F79-F74C-855D-4FD39B674728}"/>
              </a:ext>
            </a:extLst>
          </p:cNvPr>
          <p:cNvSpPr/>
          <p:nvPr/>
        </p:nvSpPr>
        <p:spPr>
          <a:xfrm>
            <a:off x="7015210" y="1064833"/>
            <a:ext cx="118040" cy="11804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29073CEE-0F79-324E-BAB6-B022BC1EE82E}"/>
              </a:ext>
            </a:extLst>
          </p:cNvPr>
          <p:cNvSpPr/>
          <p:nvPr/>
        </p:nvSpPr>
        <p:spPr>
          <a:xfrm>
            <a:off x="8115851" y="2034166"/>
            <a:ext cx="118872" cy="118872"/>
          </a:xfrm>
          <a:prstGeom prst="ellipse">
            <a:avLst/>
          </a:prstGeom>
          <a:solidFill>
            <a:srgbClr val="093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28FC96DA-7C0B-BA45-B734-A0C6220B32F9}"/>
              </a:ext>
            </a:extLst>
          </p:cNvPr>
          <p:cNvSpPr/>
          <p:nvPr/>
        </p:nvSpPr>
        <p:spPr>
          <a:xfrm>
            <a:off x="8282767" y="2034166"/>
            <a:ext cx="118040" cy="11804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07A974D3-1BAA-084D-92D0-70603FEFF1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465948" y="1533390"/>
            <a:ext cx="237453" cy="390159"/>
          </a:xfrm>
          <a:prstGeom prst="rect">
            <a:avLst/>
          </a:prstGeom>
        </p:spPr>
      </p:pic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EF00C035-62AB-8A4A-A19C-782AA0C549A6}"/>
              </a:ext>
            </a:extLst>
          </p:cNvPr>
          <p:cNvCxnSpPr/>
          <p:nvPr/>
        </p:nvCxnSpPr>
        <p:spPr>
          <a:xfrm>
            <a:off x="5584675" y="1419970"/>
            <a:ext cx="0" cy="113420"/>
          </a:xfrm>
          <a:prstGeom prst="line">
            <a:avLst/>
          </a:prstGeom>
          <a:ln>
            <a:solidFill>
              <a:srgbClr val="5656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>
            <a:extLst>
              <a:ext uri="{FF2B5EF4-FFF2-40B4-BE49-F238E27FC236}">
                <a16:creationId xmlns:a16="http://schemas.microsoft.com/office/drawing/2014/main" id="{C0F79042-126C-DD43-BC63-372152641BC1}"/>
              </a:ext>
            </a:extLst>
          </p:cNvPr>
          <p:cNvSpPr/>
          <p:nvPr/>
        </p:nvSpPr>
        <p:spPr>
          <a:xfrm>
            <a:off x="5439994" y="1989998"/>
            <a:ext cx="118872" cy="118872"/>
          </a:xfrm>
          <a:prstGeom prst="ellipse">
            <a:avLst/>
          </a:prstGeom>
          <a:solidFill>
            <a:srgbClr val="093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187ECD49-EBFB-E04D-8A18-1FF8EEEF16D8}"/>
              </a:ext>
            </a:extLst>
          </p:cNvPr>
          <p:cNvSpPr/>
          <p:nvPr/>
        </p:nvSpPr>
        <p:spPr>
          <a:xfrm>
            <a:off x="5606910" y="1989998"/>
            <a:ext cx="118040" cy="11804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DB7F2E30-1395-C348-89C2-6E97209B32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792618" y="2846842"/>
            <a:ext cx="237453" cy="390159"/>
          </a:xfrm>
          <a:prstGeom prst="rect">
            <a:avLst/>
          </a:prstGeom>
        </p:spPr>
      </p:pic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C3C6FA0B-C76C-2B4E-A52E-6204851BF84D}"/>
              </a:ext>
            </a:extLst>
          </p:cNvPr>
          <p:cNvCxnSpPr/>
          <p:nvPr/>
        </p:nvCxnSpPr>
        <p:spPr>
          <a:xfrm>
            <a:off x="5911345" y="2733422"/>
            <a:ext cx="0" cy="113420"/>
          </a:xfrm>
          <a:prstGeom prst="line">
            <a:avLst/>
          </a:prstGeom>
          <a:ln>
            <a:solidFill>
              <a:srgbClr val="5656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Oval 61">
            <a:extLst>
              <a:ext uri="{FF2B5EF4-FFF2-40B4-BE49-F238E27FC236}">
                <a16:creationId xmlns:a16="http://schemas.microsoft.com/office/drawing/2014/main" id="{73F732C1-D835-704C-92FD-8EEF9284C75F}"/>
              </a:ext>
            </a:extLst>
          </p:cNvPr>
          <p:cNvSpPr/>
          <p:nvPr/>
        </p:nvSpPr>
        <p:spPr>
          <a:xfrm>
            <a:off x="5770352" y="3280031"/>
            <a:ext cx="118872" cy="118872"/>
          </a:xfrm>
          <a:prstGeom prst="ellipse">
            <a:avLst/>
          </a:prstGeom>
          <a:solidFill>
            <a:srgbClr val="093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0B828F05-6AAD-0D4A-A31D-C30367C4F54B}"/>
              </a:ext>
            </a:extLst>
          </p:cNvPr>
          <p:cNvSpPr/>
          <p:nvPr/>
        </p:nvSpPr>
        <p:spPr>
          <a:xfrm>
            <a:off x="5937268" y="3280031"/>
            <a:ext cx="118040" cy="11804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DC6A4929-4F1B-C04E-AAFA-0744B900CD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954644" y="2861472"/>
            <a:ext cx="237453" cy="390159"/>
          </a:xfrm>
          <a:prstGeom prst="rect">
            <a:avLst/>
          </a:prstGeom>
        </p:spPr>
      </p:pic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C6ECFD6-1511-E245-8F16-987AD42FB09E}"/>
              </a:ext>
            </a:extLst>
          </p:cNvPr>
          <p:cNvCxnSpPr/>
          <p:nvPr/>
        </p:nvCxnSpPr>
        <p:spPr>
          <a:xfrm>
            <a:off x="9073371" y="2748052"/>
            <a:ext cx="0" cy="113420"/>
          </a:xfrm>
          <a:prstGeom prst="line">
            <a:avLst/>
          </a:prstGeom>
          <a:ln>
            <a:solidFill>
              <a:srgbClr val="5656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Oval 65">
            <a:extLst>
              <a:ext uri="{FF2B5EF4-FFF2-40B4-BE49-F238E27FC236}">
                <a16:creationId xmlns:a16="http://schemas.microsoft.com/office/drawing/2014/main" id="{CB198B83-7EBF-6548-A91B-AA7C61FCA17F}"/>
              </a:ext>
            </a:extLst>
          </p:cNvPr>
          <p:cNvSpPr/>
          <p:nvPr/>
        </p:nvSpPr>
        <p:spPr>
          <a:xfrm>
            <a:off x="8909295" y="3310531"/>
            <a:ext cx="118872" cy="118872"/>
          </a:xfrm>
          <a:prstGeom prst="ellipse">
            <a:avLst/>
          </a:prstGeom>
          <a:solidFill>
            <a:srgbClr val="093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8A3563AE-9D68-1C47-B5A2-5C6B7EF0F5A1}"/>
              </a:ext>
            </a:extLst>
          </p:cNvPr>
          <p:cNvSpPr/>
          <p:nvPr/>
        </p:nvSpPr>
        <p:spPr>
          <a:xfrm>
            <a:off x="9076211" y="3310531"/>
            <a:ext cx="118040" cy="11804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3205CF3C-EE62-0247-8AD6-D1D93854A428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856" y="5799156"/>
            <a:ext cx="174451" cy="283661"/>
          </a:xfrm>
          <a:prstGeom prst="rect">
            <a:avLst/>
          </a:prstGeom>
        </p:spPr>
      </p:pic>
      <p:sp>
        <p:nvSpPr>
          <p:cNvPr id="69" name="Oval 68">
            <a:extLst>
              <a:ext uri="{FF2B5EF4-FFF2-40B4-BE49-F238E27FC236}">
                <a16:creationId xmlns:a16="http://schemas.microsoft.com/office/drawing/2014/main" id="{7FD7D435-95A4-5643-963C-D8F51A417211}"/>
              </a:ext>
            </a:extLst>
          </p:cNvPr>
          <p:cNvSpPr/>
          <p:nvPr/>
        </p:nvSpPr>
        <p:spPr>
          <a:xfrm>
            <a:off x="7338650" y="6128196"/>
            <a:ext cx="118872" cy="118872"/>
          </a:xfrm>
          <a:prstGeom prst="ellipse">
            <a:avLst/>
          </a:prstGeom>
          <a:solidFill>
            <a:srgbClr val="093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6A327104-DC5D-1246-A920-4E84830EAD22}"/>
              </a:ext>
            </a:extLst>
          </p:cNvPr>
          <p:cNvSpPr/>
          <p:nvPr/>
        </p:nvSpPr>
        <p:spPr>
          <a:xfrm>
            <a:off x="5237452" y="4266545"/>
            <a:ext cx="118872" cy="118872"/>
          </a:xfrm>
          <a:prstGeom prst="ellipse">
            <a:avLst/>
          </a:prstGeom>
          <a:solidFill>
            <a:srgbClr val="093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FAF8A6F4-7045-7E49-9C8E-DFA1FB6523E4}"/>
              </a:ext>
            </a:extLst>
          </p:cNvPr>
          <p:cNvCxnSpPr/>
          <p:nvPr/>
        </p:nvCxnSpPr>
        <p:spPr>
          <a:xfrm flipH="1">
            <a:off x="8085050" y="2734320"/>
            <a:ext cx="4100" cy="370139"/>
          </a:xfrm>
          <a:prstGeom prst="line">
            <a:avLst/>
          </a:prstGeom>
          <a:ln>
            <a:solidFill>
              <a:srgbClr val="5656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" name="Picture 71">
            <a:extLst>
              <a:ext uri="{FF2B5EF4-FFF2-40B4-BE49-F238E27FC236}">
                <a16:creationId xmlns:a16="http://schemas.microsoft.com/office/drawing/2014/main" id="{F6558D2F-D7BB-0C45-BFD9-0B915302335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7178" y="3002793"/>
            <a:ext cx="830083" cy="251515"/>
          </a:xfrm>
          <a:prstGeom prst="rect">
            <a:avLst/>
          </a:prstGeom>
        </p:spPr>
      </p:pic>
      <p:sp>
        <p:nvSpPr>
          <p:cNvPr id="73" name="Oval 72">
            <a:extLst>
              <a:ext uri="{FF2B5EF4-FFF2-40B4-BE49-F238E27FC236}">
                <a16:creationId xmlns:a16="http://schemas.microsoft.com/office/drawing/2014/main" id="{03D7E93A-BEAE-D54F-8E14-61DA95484B75}"/>
              </a:ext>
            </a:extLst>
          </p:cNvPr>
          <p:cNvSpPr/>
          <p:nvPr/>
        </p:nvSpPr>
        <p:spPr>
          <a:xfrm>
            <a:off x="8028632" y="3330066"/>
            <a:ext cx="118040" cy="11804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F3DB8B79-CFFA-6E4E-93CE-44773D1086E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9881254" y="2792355"/>
            <a:ext cx="310126" cy="310126"/>
          </a:xfrm>
          <a:prstGeom prst="rect">
            <a:avLst/>
          </a:prstGeom>
        </p:spPr>
      </p:pic>
      <p:sp>
        <p:nvSpPr>
          <p:cNvPr id="75" name="Oval 74">
            <a:extLst>
              <a:ext uri="{FF2B5EF4-FFF2-40B4-BE49-F238E27FC236}">
                <a16:creationId xmlns:a16="http://schemas.microsoft.com/office/drawing/2014/main" id="{6FA7BA58-8F54-8349-BA07-5DC934B18F40}"/>
              </a:ext>
            </a:extLst>
          </p:cNvPr>
          <p:cNvSpPr/>
          <p:nvPr/>
        </p:nvSpPr>
        <p:spPr>
          <a:xfrm>
            <a:off x="9881253" y="3138359"/>
            <a:ext cx="118040" cy="1180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059BBBE9-CE72-6E41-8AFE-31E52749402A}"/>
              </a:ext>
            </a:extLst>
          </p:cNvPr>
          <p:cNvSpPr/>
          <p:nvPr/>
        </p:nvSpPr>
        <p:spPr>
          <a:xfrm>
            <a:off x="10051826" y="3138359"/>
            <a:ext cx="118040" cy="118040"/>
          </a:xfrm>
          <a:prstGeom prst="ellipse">
            <a:avLst/>
          </a:prstGeom>
          <a:solidFill>
            <a:srgbClr val="093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1B94F909-F18C-6849-993B-A3E046A7EE97}"/>
              </a:ext>
            </a:extLst>
          </p:cNvPr>
          <p:cNvSpPr/>
          <p:nvPr/>
        </p:nvSpPr>
        <p:spPr>
          <a:xfrm>
            <a:off x="8175287" y="4979578"/>
            <a:ext cx="118040" cy="1180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83258B3E-1616-0844-8CFB-BACB66B7246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921" y="4598324"/>
            <a:ext cx="300180" cy="297502"/>
          </a:xfrm>
          <a:prstGeom prst="rect">
            <a:avLst/>
          </a:prstGeom>
        </p:spPr>
      </p:pic>
      <p:sp>
        <p:nvSpPr>
          <p:cNvPr id="79" name="Oval 78">
            <a:extLst>
              <a:ext uri="{FF2B5EF4-FFF2-40B4-BE49-F238E27FC236}">
                <a16:creationId xmlns:a16="http://schemas.microsoft.com/office/drawing/2014/main" id="{88B3681C-9383-B648-A200-D43B8343631D}"/>
              </a:ext>
            </a:extLst>
          </p:cNvPr>
          <p:cNvSpPr/>
          <p:nvPr/>
        </p:nvSpPr>
        <p:spPr>
          <a:xfrm>
            <a:off x="6270961" y="4921782"/>
            <a:ext cx="118040" cy="1180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0" name="Picture 79">
            <a:extLst>
              <a:ext uri="{FF2B5EF4-FFF2-40B4-BE49-F238E27FC236}">
                <a16:creationId xmlns:a16="http://schemas.microsoft.com/office/drawing/2014/main" id="{F360AC62-E72E-0449-9F41-42687ACD51DC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008" y="5300697"/>
            <a:ext cx="183721" cy="267815"/>
          </a:xfrm>
          <a:prstGeom prst="rect">
            <a:avLst/>
          </a:prstGeom>
        </p:spPr>
      </p:pic>
      <p:sp>
        <p:nvSpPr>
          <p:cNvPr id="81" name="Oval 80">
            <a:extLst>
              <a:ext uri="{FF2B5EF4-FFF2-40B4-BE49-F238E27FC236}">
                <a16:creationId xmlns:a16="http://schemas.microsoft.com/office/drawing/2014/main" id="{92D81840-D0CA-524A-9621-33B865C22E6C}"/>
              </a:ext>
            </a:extLst>
          </p:cNvPr>
          <p:cNvSpPr/>
          <p:nvPr/>
        </p:nvSpPr>
        <p:spPr>
          <a:xfrm>
            <a:off x="5723136" y="5609268"/>
            <a:ext cx="118040" cy="11804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5D1C5B30-A67E-BC4F-81DB-5143BBF4B91A}"/>
              </a:ext>
            </a:extLst>
          </p:cNvPr>
          <p:cNvSpPr/>
          <p:nvPr/>
        </p:nvSpPr>
        <p:spPr>
          <a:xfrm>
            <a:off x="8434462" y="4276417"/>
            <a:ext cx="118872" cy="118872"/>
          </a:xfrm>
          <a:prstGeom prst="ellipse">
            <a:avLst/>
          </a:prstGeom>
          <a:solidFill>
            <a:srgbClr val="093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4EB8F190-49AE-714D-A6B2-90CF578D9A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912" y="5516677"/>
            <a:ext cx="212367" cy="353946"/>
          </a:xfrm>
          <a:prstGeom prst="rect">
            <a:avLst/>
          </a:prstGeom>
        </p:spPr>
      </p:pic>
      <p:sp>
        <p:nvSpPr>
          <p:cNvPr id="85" name="Oval 84">
            <a:extLst>
              <a:ext uri="{FF2B5EF4-FFF2-40B4-BE49-F238E27FC236}">
                <a16:creationId xmlns:a16="http://schemas.microsoft.com/office/drawing/2014/main" id="{0957F236-A23F-5A4B-A52B-01A1BBC4C510}"/>
              </a:ext>
            </a:extLst>
          </p:cNvPr>
          <p:cNvSpPr/>
          <p:nvPr/>
        </p:nvSpPr>
        <p:spPr>
          <a:xfrm>
            <a:off x="3205427" y="5935865"/>
            <a:ext cx="118040" cy="1180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B0CB36A4-9D01-FE4E-B11F-2E4F003E66DE}"/>
              </a:ext>
            </a:extLst>
          </p:cNvPr>
          <p:cNvSpPr/>
          <p:nvPr/>
        </p:nvSpPr>
        <p:spPr>
          <a:xfrm>
            <a:off x="3053080" y="5931464"/>
            <a:ext cx="118872" cy="118872"/>
          </a:xfrm>
          <a:prstGeom prst="ellipse">
            <a:avLst/>
          </a:prstGeom>
          <a:solidFill>
            <a:srgbClr val="093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7" name="Picture 86">
            <a:extLst>
              <a:ext uri="{FF2B5EF4-FFF2-40B4-BE49-F238E27FC236}">
                <a16:creationId xmlns:a16="http://schemas.microsoft.com/office/drawing/2014/main" id="{FF04890B-B02C-D344-A6B8-245B827359E2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601" y="4495278"/>
            <a:ext cx="1239955" cy="865714"/>
          </a:xfrm>
          <a:prstGeom prst="rect">
            <a:avLst/>
          </a:prstGeom>
          <a:ln>
            <a:noFill/>
          </a:ln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6E0FF8C7-126D-8C4C-8B2E-C84F74C28B3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859" y="1947858"/>
            <a:ext cx="300180" cy="300180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803B0523-0B58-D44A-97CE-A143FCCD1B5F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264462" y="3933817"/>
            <a:ext cx="351367" cy="225644"/>
          </a:xfrm>
          <a:prstGeom prst="rect">
            <a:avLst/>
          </a:prstGeom>
        </p:spPr>
      </p:pic>
      <p:sp>
        <p:nvSpPr>
          <p:cNvPr id="90" name="Oval 89">
            <a:extLst>
              <a:ext uri="{FF2B5EF4-FFF2-40B4-BE49-F238E27FC236}">
                <a16:creationId xmlns:a16="http://schemas.microsoft.com/office/drawing/2014/main" id="{74FF5573-47D3-8A45-9CBF-5142E3281392}"/>
              </a:ext>
            </a:extLst>
          </p:cNvPr>
          <p:cNvSpPr/>
          <p:nvPr/>
        </p:nvSpPr>
        <p:spPr>
          <a:xfrm>
            <a:off x="9913957" y="3950498"/>
            <a:ext cx="202223" cy="20222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003B1296-3185-E148-A9A4-BEF7ED027D60}"/>
              </a:ext>
            </a:extLst>
          </p:cNvPr>
          <p:cNvSpPr/>
          <p:nvPr/>
        </p:nvSpPr>
        <p:spPr>
          <a:xfrm>
            <a:off x="9913956" y="4317629"/>
            <a:ext cx="202223" cy="202223"/>
          </a:xfrm>
          <a:prstGeom prst="ellipse">
            <a:avLst/>
          </a:prstGeom>
          <a:solidFill>
            <a:srgbClr val="093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5DB7A823-6E62-0342-8492-1E5B56AEFAE3}"/>
              </a:ext>
            </a:extLst>
          </p:cNvPr>
          <p:cNvSpPr/>
          <p:nvPr/>
        </p:nvSpPr>
        <p:spPr>
          <a:xfrm>
            <a:off x="9913956" y="4684760"/>
            <a:ext cx="202223" cy="20222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3" name="Picture 92">
            <a:extLst>
              <a:ext uri="{FF2B5EF4-FFF2-40B4-BE49-F238E27FC236}">
                <a16:creationId xmlns:a16="http://schemas.microsoft.com/office/drawing/2014/main" id="{51DEBAAF-3FFC-0D4C-9FBD-E82E1898729E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14" t="2147" b="71762"/>
          <a:stretch/>
        </p:blipFill>
        <p:spPr>
          <a:xfrm>
            <a:off x="10264462" y="4285674"/>
            <a:ext cx="740177" cy="255494"/>
          </a:xfrm>
          <a:prstGeom prst="rect">
            <a:avLst/>
          </a:prstGeom>
        </p:spPr>
      </p:pic>
      <p:sp>
        <p:nvSpPr>
          <p:cNvPr id="94" name="Oval 93">
            <a:extLst>
              <a:ext uri="{FF2B5EF4-FFF2-40B4-BE49-F238E27FC236}">
                <a16:creationId xmlns:a16="http://schemas.microsoft.com/office/drawing/2014/main" id="{D9585A3C-1300-FF4C-8A34-4D6A8C9A0387}"/>
              </a:ext>
            </a:extLst>
          </p:cNvPr>
          <p:cNvSpPr/>
          <p:nvPr/>
        </p:nvSpPr>
        <p:spPr>
          <a:xfrm>
            <a:off x="6057195" y="1532970"/>
            <a:ext cx="118872" cy="118872"/>
          </a:xfrm>
          <a:prstGeom prst="ellipse">
            <a:avLst/>
          </a:prstGeom>
          <a:solidFill>
            <a:srgbClr val="093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AC03D79E-A950-F145-8953-BE914981FF83}"/>
              </a:ext>
            </a:extLst>
          </p:cNvPr>
          <p:cNvSpPr/>
          <p:nvPr/>
        </p:nvSpPr>
        <p:spPr>
          <a:xfrm>
            <a:off x="6224111" y="1532970"/>
            <a:ext cx="118040" cy="11804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35DBC23A-8457-2B45-90B8-BB30A72AB04A}"/>
              </a:ext>
            </a:extLst>
          </p:cNvPr>
          <p:cNvSpPr/>
          <p:nvPr/>
        </p:nvSpPr>
        <p:spPr>
          <a:xfrm>
            <a:off x="6261147" y="2283569"/>
            <a:ext cx="118040" cy="1180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7B29C1CB-6D65-FE4D-8E56-9F18ADA684C0}"/>
              </a:ext>
            </a:extLst>
          </p:cNvPr>
          <p:cNvSpPr/>
          <p:nvPr/>
        </p:nvSpPr>
        <p:spPr>
          <a:xfrm>
            <a:off x="6416081" y="2288009"/>
            <a:ext cx="118040" cy="11804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98" name="Picture 97">
            <a:extLst>
              <a:ext uri="{FF2B5EF4-FFF2-40B4-BE49-F238E27FC236}">
                <a16:creationId xmlns:a16="http://schemas.microsoft.com/office/drawing/2014/main" id="{130E9A28-187D-2B4C-BDCC-6261C150569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648" y="3841880"/>
            <a:ext cx="300180" cy="300180"/>
          </a:xfrm>
          <a:prstGeom prst="rect">
            <a:avLst/>
          </a:prstGeom>
        </p:spPr>
      </p:pic>
      <p:sp>
        <p:nvSpPr>
          <p:cNvPr id="99" name="Oval 98">
            <a:extLst>
              <a:ext uri="{FF2B5EF4-FFF2-40B4-BE49-F238E27FC236}">
                <a16:creationId xmlns:a16="http://schemas.microsoft.com/office/drawing/2014/main" id="{8DCE78A1-1116-7846-A381-2489B4B82E0C}"/>
              </a:ext>
            </a:extLst>
          </p:cNvPr>
          <p:cNvSpPr/>
          <p:nvPr/>
        </p:nvSpPr>
        <p:spPr>
          <a:xfrm>
            <a:off x="8928235" y="4196949"/>
            <a:ext cx="118040" cy="1180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004210E6-B714-3B44-8519-344CBAB551CE}"/>
              </a:ext>
            </a:extLst>
          </p:cNvPr>
          <p:cNvSpPr/>
          <p:nvPr/>
        </p:nvSpPr>
        <p:spPr>
          <a:xfrm>
            <a:off x="9083169" y="4201389"/>
            <a:ext cx="118040" cy="11804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C4909790-ED34-E04A-A4E7-FA323BB92791}"/>
              </a:ext>
            </a:extLst>
          </p:cNvPr>
          <p:cNvSpPr/>
          <p:nvPr/>
        </p:nvSpPr>
        <p:spPr>
          <a:xfrm>
            <a:off x="5606910" y="4920084"/>
            <a:ext cx="118040" cy="1180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95C16B97-AB49-8342-9C0A-57EE4F368A58}"/>
              </a:ext>
            </a:extLst>
          </p:cNvPr>
          <p:cNvSpPr/>
          <p:nvPr/>
        </p:nvSpPr>
        <p:spPr>
          <a:xfrm>
            <a:off x="5777483" y="4920084"/>
            <a:ext cx="118040" cy="118040"/>
          </a:xfrm>
          <a:prstGeom prst="ellipse">
            <a:avLst/>
          </a:prstGeom>
          <a:solidFill>
            <a:srgbClr val="093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3" name="Picture 102">
            <a:extLst>
              <a:ext uri="{FF2B5EF4-FFF2-40B4-BE49-F238E27FC236}">
                <a16:creationId xmlns:a16="http://schemas.microsoft.com/office/drawing/2014/main" id="{D988FB75-39CD-0C44-BCA9-1EE88CF1C6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448004" y="4702570"/>
            <a:ext cx="237453" cy="390159"/>
          </a:xfrm>
          <a:prstGeom prst="rect">
            <a:avLst/>
          </a:prstGeom>
        </p:spPr>
      </p:pic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E24B0E7C-AA52-1349-BBE0-327D9C96D95D}"/>
              </a:ext>
            </a:extLst>
          </p:cNvPr>
          <p:cNvCxnSpPr/>
          <p:nvPr/>
        </p:nvCxnSpPr>
        <p:spPr>
          <a:xfrm>
            <a:off x="7566731" y="4589150"/>
            <a:ext cx="0" cy="113420"/>
          </a:xfrm>
          <a:prstGeom prst="line">
            <a:avLst/>
          </a:prstGeom>
          <a:ln>
            <a:solidFill>
              <a:srgbClr val="5656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Oval 104">
            <a:extLst>
              <a:ext uri="{FF2B5EF4-FFF2-40B4-BE49-F238E27FC236}">
                <a16:creationId xmlns:a16="http://schemas.microsoft.com/office/drawing/2014/main" id="{A3EF75F0-30E4-C54E-B2CD-6FFCBD189B7A}"/>
              </a:ext>
            </a:extLst>
          </p:cNvPr>
          <p:cNvSpPr/>
          <p:nvPr/>
        </p:nvSpPr>
        <p:spPr>
          <a:xfrm>
            <a:off x="7402655" y="5151629"/>
            <a:ext cx="118872" cy="118872"/>
          </a:xfrm>
          <a:prstGeom prst="ellipse">
            <a:avLst/>
          </a:prstGeom>
          <a:solidFill>
            <a:srgbClr val="093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154F8400-42AA-F24E-BC66-255F1B7F3FE0}"/>
              </a:ext>
            </a:extLst>
          </p:cNvPr>
          <p:cNvSpPr/>
          <p:nvPr/>
        </p:nvSpPr>
        <p:spPr>
          <a:xfrm>
            <a:off x="7569571" y="5151629"/>
            <a:ext cx="118040" cy="11804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7" name="Picture 106">
            <a:extLst>
              <a:ext uri="{FF2B5EF4-FFF2-40B4-BE49-F238E27FC236}">
                <a16:creationId xmlns:a16="http://schemas.microsoft.com/office/drawing/2014/main" id="{9F371121-CF54-4D4F-840C-A423B808690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110" y="4642022"/>
            <a:ext cx="300180" cy="297502"/>
          </a:xfrm>
          <a:prstGeom prst="rect">
            <a:avLst/>
          </a:prstGeom>
        </p:spPr>
      </p:pic>
      <p:sp>
        <p:nvSpPr>
          <p:cNvPr id="108" name="Oval 107">
            <a:extLst>
              <a:ext uri="{FF2B5EF4-FFF2-40B4-BE49-F238E27FC236}">
                <a16:creationId xmlns:a16="http://schemas.microsoft.com/office/drawing/2014/main" id="{36E00FE5-18BD-4A47-9180-26EB1E49A3C2}"/>
              </a:ext>
            </a:extLst>
          </p:cNvPr>
          <p:cNvSpPr/>
          <p:nvPr/>
        </p:nvSpPr>
        <p:spPr>
          <a:xfrm>
            <a:off x="9916229" y="5051891"/>
            <a:ext cx="202223" cy="202223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9" name="Picture 108">
            <a:extLst>
              <a:ext uri="{FF2B5EF4-FFF2-40B4-BE49-F238E27FC236}">
                <a16:creationId xmlns:a16="http://schemas.microsoft.com/office/drawing/2014/main" id="{F419F466-8E83-3F42-8F9C-02694DB1A3C2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90" t="73121" b="5355"/>
          <a:stretch/>
        </p:blipFill>
        <p:spPr>
          <a:xfrm>
            <a:off x="10266735" y="5044742"/>
            <a:ext cx="643462" cy="231945"/>
          </a:xfrm>
          <a:prstGeom prst="rect">
            <a:avLst/>
          </a:prstGeom>
        </p:spPr>
      </p:pic>
      <p:pic>
        <p:nvPicPr>
          <p:cNvPr id="110" name="Picture 109">
            <a:extLst>
              <a:ext uri="{FF2B5EF4-FFF2-40B4-BE49-F238E27FC236}">
                <a16:creationId xmlns:a16="http://schemas.microsoft.com/office/drawing/2014/main" id="{D2A0BC7E-D811-8642-B9AE-A2448370AA24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09" t="42614" r="1" b="32298"/>
          <a:stretch/>
        </p:blipFill>
        <p:spPr>
          <a:xfrm>
            <a:off x="10820697" y="5051891"/>
            <a:ext cx="757157" cy="257774"/>
          </a:xfrm>
          <a:prstGeom prst="rect">
            <a:avLst/>
          </a:prstGeom>
        </p:spPr>
      </p:pic>
      <p:sp>
        <p:nvSpPr>
          <p:cNvPr id="111" name="TextBox 110">
            <a:extLst>
              <a:ext uri="{FF2B5EF4-FFF2-40B4-BE49-F238E27FC236}">
                <a16:creationId xmlns:a16="http://schemas.microsoft.com/office/drawing/2014/main" id="{B549D6EA-7E97-AF43-9C70-57392DF6ECD0}"/>
              </a:ext>
            </a:extLst>
          </p:cNvPr>
          <p:cNvSpPr txBox="1"/>
          <p:nvPr/>
        </p:nvSpPr>
        <p:spPr>
          <a:xfrm>
            <a:off x="10648621" y="4955534"/>
            <a:ext cx="282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/</a:t>
            </a:r>
          </a:p>
        </p:txBody>
      </p:sp>
      <p:sp>
        <p:nvSpPr>
          <p:cNvPr id="112" name="Content Placeholder 2">
            <a:extLst>
              <a:ext uri="{FF2B5EF4-FFF2-40B4-BE49-F238E27FC236}">
                <a16:creationId xmlns:a16="http://schemas.microsoft.com/office/drawing/2014/main" id="{73BAF270-5950-024C-8E78-3CBF96486BE7}"/>
              </a:ext>
            </a:extLst>
          </p:cNvPr>
          <p:cNvSpPr txBox="1">
            <a:spLocks/>
          </p:cNvSpPr>
          <p:nvPr/>
        </p:nvSpPr>
        <p:spPr>
          <a:xfrm>
            <a:off x="889017" y="899412"/>
            <a:ext cx="2984502" cy="4509610"/>
          </a:xfrm>
          <a:prstGeom prst="rect">
            <a:avLst/>
          </a:prstGeom>
        </p:spPr>
        <p:txBody>
          <a:bodyPr/>
          <a:lstStyle>
            <a:lvl1pPr marL="283457" indent="-283457" algn="l" defTabSz="914377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lang="en-US" sz="2400" b="0" kern="1200" dirty="0" smtClean="0">
                <a:solidFill>
                  <a:schemeClr val="tx1"/>
                </a:solidFill>
                <a:latin typeface="Trebuchet MS" panose="020B06030202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512051" indent="-228594" algn="l" defTabSz="914377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lang="en-US" sz="2000" b="0" kern="1200" dirty="0" smtClean="0">
                <a:solidFill>
                  <a:schemeClr val="tx1"/>
                </a:solidFill>
                <a:latin typeface="Trebuchet MS" panose="020B06030202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685783" indent="-173732" algn="l" defTabSz="914377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lang="en-US" sz="1800" b="0" kern="1200" dirty="0" smtClean="0">
                <a:solidFill>
                  <a:schemeClr val="tx1"/>
                </a:solidFill>
                <a:latin typeface="Trebuchet MS" panose="020B06030202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859515" indent="-173732" algn="l" defTabSz="914377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lang="en-US" sz="1800" b="0" kern="1200" dirty="0" smtClean="0">
                <a:solidFill>
                  <a:schemeClr val="tx1"/>
                </a:solidFill>
                <a:latin typeface="Trebuchet MS" panose="020B06030202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1033246" indent="-173732" algn="l" defTabSz="914377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lang="en-US" sz="1600" b="0" kern="1200" dirty="0">
                <a:solidFill>
                  <a:schemeClr val="tx1"/>
                </a:solidFill>
                <a:latin typeface="Trebuchet MS" panose="020B06030202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+mn-lt"/>
              </a:rPr>
              <a:t>Increased attack surface</a:t>
            </a:r>
          </a:p>
          <a:p>
            <a:pPr lvl="1"/>
            <a:endParaRPr lang="en-US" dirty="0"/>
          </a:p>
          <a:p>
            <a:r>
              <a:rPr lang="en-US" dirty="0">
                <a:latin typeface="+mn-lt"/>
              </a:rPr>
              <a:t>Accessibility to hardware</a:t>
            </a:r>
          </a:p>
          <a:p>
            <a:pPr lvl="1"/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Limited processing power in end nodes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614E140E-A3E5-D945-9623-64482787C95F}"/>
              </a:ext>
            </a:extLst>
          </p:cNvPr>
          <p:cNvSpPr txBox="1"/>
          <p:nvPr/>
        </p:nvSpPr>
        <p:spPr>
          <a:xfrm>
            <a:off x="10184225" y="4655149"/>
            <a:ext cx="11885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Proprietary</a:t>
            </a:r>
            <a:endParaRPr lang="en-US" dirty="0"/>
          </a:p>
        </p:txBody>
      </p:sp>
      <p:pic>
        <p:nvPicPr>
          <p:cNvPr id="82" name="Picture 81">
            <a:extLst>
              <a:ext uri="{FF2B5EF4-FFF2-40B4-BE49-F238E27FC236}">
                <a16:creationId xmlns:a16="http://schemas.microsoft.com/office/drawing/2014/main" id="{6CE2F8A9-3B2A-8947-B937-4027DD9B721C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8288" y="4623033"/>
            <a:ext cx="503950" cy="336207"/>
          </a:xfrm>
          <a:prstGeom prst="rect">
            <a:avLst/>
          </a:prstGeom>
        </p:spPr>
      </p:pic>
      <p:sp>
        <p:nvSpPr>
          <p:cNvPr id="114" name="TextBox 113">
            <a:extLst>
              <a:ext uri="{FF2B5EF4-FFF2-40B4-BE49-F238E27FC236}">
                <a16:creationId xmlns:a16="http://schemas.microsoft.com/office/drawing/2014/main" id="{AC3068CD-5920-8544-AF52-3FE1F51AFACC}"/>
              </a:ext>
            </a:extLst>
          </p:cNvPr>
          <p:cNvSpPr txBox="1"/>
          <p:nvPr/>
        </p:nvSpPr>
        <p:spPr>
          <a:xfrm>
            <a:off x="10996339" y="4624371"/>
            <a:ext cx="282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767043116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B7D48-8398-544B-846A-39540402E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Industry incorporates HW security features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29097B-DE2F-0F48-BDC2-27D3B50D13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125B4D-B45B-1746-A756-0F66E05805B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Secure Enclave:</a:t>
            </a:r>
          </a:p>
          <a:p>
            <a:pPr marL="354330" lvl="1" indent="-171450">
              <a:buFont typeface="Arial" panose="020B0604020202020204" pitchFamily="34" charset="0"/>
              <a:buChar char="•"/>
            </a:pPr>
            <a:r>
              <a:rPr lang="en-US" dirty="0"/>
              <a:t>Isolates keys and key usage from application</a:t>
            </a:r>
          </a:p>
          <a:p>
            <a:pPr marL="354330" lvl="1" indent="-171450">
              <a:buFont typeface="Arial" panose="020B0604020202020204" pitchFamily="34" charset="0"/>
              <a:buChar char="•"/>
            </a:pPr>
            <a:r>
              <a:rPr lang="en-US" dirty="0"/>
              <a:t>Application can use, but not see keys </a:t>
            </a:r>
          </a:p>
          <a:p>
            <a:pPr marL="354330" lvl="1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354330" lvl="1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Enhanced Cryptography:</a:t>
            </a:r>
          </a:p>
          <a:p>
            <a:pPr marL="354330" lvl="1" indent="-171450">
              <a:buFont typeface="Arial" panose="020B0604020202020204" pitchFamily="34" charset="0"/>
              <a:buChar char="•"/>
            </a:pPr>
            <a:r>
              <a:rPr lang="en-US" dirty="0"/>
              <a:t>Lightning fast HW engines for IoT </a:t>
            </a:r>
            <a:r>
              <a:rPr lang="en-US" dirty="0" err="1"/>
              <a:t>chipers</a:t>
            </a:r>
            <a:endParaRPr lang="en-US" dirty="0"/>
          </a:p>
          <a:p>
            <a:pPr marL="354330" lvl="1" indent="-171450">
              <a:buFont typeface="Arial" panose="020B0604020202020204" pitchFamily="34" charset="0"/>
              <a:buChar char="•"/>
            </a:pPr>
            <a:r>
              <a:rPr lang="en-US" dirty="0" err="1"/>
              <a:t>Mbed</a:t>
            </a:r>
            <a:r>
              <a:rPr lang="en-US" dirty="0"/>
              <a:t> TLS library that uses the HW engines optimally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CDC493-A67A-AE41-99CF-5B37A7D35F6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Silicon Labs Confidential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B247F7-35F5-BA45-B38F-A130A7EECF0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9A7BD92-6AE5-CF43-B276-274952F2BFB4}" type="slidenum">
              <a:rPr lang="en-US" smtClean="0"/>
              <a:pPr/>
              <a:t>7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EF8D38D-EF21-424D-BDCA-73AFFF3B8DFE}"/>
              </a:ext>
            </a:extLst>
          </p:cNvPr>
          <p:cNvGrpSpPr/>
          <p:nvPr/>
        </p:nvGrpSpPr>
        <p:grpSpPr>
          <a:xfrm>
            <a:off x="1184912" y="1320448"/>
            <a:ext cx="4781548" cy="4674303"/>
            <a:chOff x="1066800" y="1447802"/>
            <a:chExt cx="4033963" cy="4053074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AB438F5-112D-1B47-9CC9-4F7CC497699B}"/>
                </a:ext>
              </a:extLst>
            </p:cNvPr>
            <p:cNvGrpSpPr/>
            <p:nvPr/>
          </p:nvGrpSpPr>
          <p:grpSpPr>
            <a:xfrm>
              <a:off x="1066800" y="1447802"/>
              <a:ext cx="4033963" cy="4053074"/>
              <a:chOff x="1066800" y="1447802"/>
              <a:chExt cx="4033963" cy="4053074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5530D283-CFE6-7347-94F8-C697F00BABFB}"/>
                  </a:ext>
                </a:extLst>
              </p:cNvPr>
              <p:cNvGrpSpPr/>
              <p:nvPr/>
            </p:nvGrpSpPr>
            <p:grpSpPr>
              <a:xfrm rot="16200000">
                <a:off x="2921733" y="121048"/>
                <a:ext cx="228602" cy="2882110"/>
                <a:chOff x="1078747" y="2057401"/>
                <a:chExt cx="228602" cy="2882110"/>
              </a:xfrm>
            </p:grpSpPr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033BDD48-F01F-AE44-A2B9-7FF3C593DE01}"/>
                    </a:ext>
                  </a:extLst>
                </p:cNvPr>
                <p:cNvSpPr/>
                <p:nvPr/>
              </p:nvSpPr>
              <p:spPr>
                <a:xfrm>
                  <a:off x="1078747" y="2057401"/>
                  <a:ext cx="228600" cy="152400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tx1">
                        <a:lumMod val="40000"/>
                        <a:lumOff val="60000"/>
                        <a:tint val="66000"/>
                        <a:satMod val="160000"/>
                      </a:schemeClr>
                    </a:gs>
                    <a:gs pos="50000">
                      <a:schemeClr val="tx1">
                        <a:lumMod val="40000"/>
                        <a:lumOff val="60000"/>
                        <a:tint val="44500"/>
                        <a:satMod val="160000"/>
                      </a:schemeClr>
                    </a:gs>
                    <a:gs pos="100000">
                      <a:schemeClr val="tx1">
                        <a:lumMod val="40000"/>
                        <a:lumOff val="60000"/>
                        <a:tint val="23500"/>
                        <a:satMod val="16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>
                    <a:solidFill>
                      <a:srgbClr val="C1C1C1"/>
                    </a:solidFill>
                  </a:endParaRPr>
                </a:p>
              </p:txBody>
            </p:sp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478D59F1-AAA5-254D-AFAE-E1EE10F385C2}"/>
                    </a:ext>
                  </a:extLst>
                </p:cNvPr>
                <p:cNvSpPr/>
                <p:nvPr/>
              </p:nvSpPr>
              <p:spPr>
                <a:xfrm>
                  <a:off x="1078747" y="2447359"/>
                  <a:ext cx="228600" cy="152400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tx1">
                        <a:lumMod val="40000"/>
                        <a:lumOff val="60000"/>
                        <a:tint val="66000"/>
                        <a:satMod val="160000"/>
                      </a:schemeClr>
                    </a:gs>
                    <a:gs pos="50000">
                      <a:schemeClr val="tx1">
                        <a:lumMod val="40000"/>
                        <a:lumOff val="60000"/>
                        <a:tint val="44500"/>
                        <a:satMod val="160000"/>
                      </a:schemeClr>
                    </a:gs>
                    <a:gs pos="100000">
                      <a:schemeClr val="tx1">
                        <a:lumMod val="40000"/>
                        <a:lumOff val="60000"/>
                        <a:tint val="23500"/>
                        <a:satMod val="16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>
                    <a:solidFill>
                      <a:srgbClr val="C1C1C1"/>
                    </a:solidFill>
                  </a:endParaRPr>
                </a:p>
              </p:txBody>
            </p:sp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9AABE3DD-6C94-5843-92A3-B7DF4B2B14AD}"/>
                    </a:ext>
                  </a:extLst>
                </p:cNvPr>
                <p:cNvSpPr/>
                <p:nvPr/>
              </p:nvSpPr>
              <p:spPr>
                <a:xfrm>
                  <a:off x="1078749" y="2837318"/>
                  <a:ext cx="228600" cy="152400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tx1">
                        <a:lumMod val="40000"/>
                        <a:lumOff val="60000"/>
                        <a:tint val="66000"/>
                        <a:satMod val="160000"/>
                      </a:schemeClr>
                    </a:gs>
                    <a:gs pos="50000">
                      <a:schemeClr val="tx1">
                        <a:lumMod val="40000"/>
                        <a:lumOff val="60000"/>
                        <a:tint val="44500"/>
                        <a:satMod val="160000"/>
                      </a:schemeClr>
                    </a:gs>
                    <a:gs pos="100000">
                      <a:schemeClr val="tx1">
                        <a:lumMod val="40000"/>
                        <a:lumOff val="60000"/>
                        <a:tint val="23500"/>
                        <a:satMod val="16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>
                    <a:solidFill>
                      <a:srgbClr val="C1C1C1"/>
                    </a:solidFill>
                  </a:endParaRPr>
                </a:p>
              </p:txBody>
            </p:sp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24A285EE-92AF-E645-8B67-8D2A6FDBD0FB}"/>
                    </a:ext>
                  </a:extLst>
                </p:cNvPr>
                <p:cNvSpPr/>
                <p:nvPr/>
              </p:nvSpPr>
              <p:spPr>
                <a:xfrm>
                  <a:off x="1078747" y="3227277"/>
                  <a:ext cx="228600" cy="152400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tx1">
                        <a:lumMod val="40000"/>
                        <a:lumOff val="60000"/>
                        <a:tint val="66000"/>
                        <a:satMod val="160000"/>
                      </a:schemeClr>
                    </a:gs>
                    <a:gs pos="50000">
                      <a:schemeClr val="tx1">
                        <a:lumMod val="40000"/>
                        <a:lumOff val="60000"/>
                        <a:tint val="44500"/>
                        <a:satMod val="160000"/>
                      </a:schemeClr>
                    </a:gs>
                    <a:gs pos="100000">
                      <a:schemeClr val="tx1">
                        <a:lumMod val="40000"/>
                        <a:lumOff val="60000"/>
                        <a:tint val="23500"/>
                        <a:satMod val="16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>
                    <a:solidFill>
                      <a:srgbClr val="C1C1C1"/>
                    </a:solidFill>
                  </a:endParaRPr>
                </a:p>
              </p:txBody>
            </p:sp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48837D61-8C73-C04C-BF9C-238C087CE370}"/>
                    </a:ext>
                  </a:extLst>
                </p:cNvPr>
                <p:cNvSpPr/>
                <p:nvPr/>
              </p:nvSpPr>
              <p:spPr>
                <a:xfrm>
                  <a:off x="1078747" y="3617236"/>
                  <a:ext cx="228600" cy="152400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tx1">
                        <a:lumMod val="40000"/>
                        <a:lumOff val="60000"/>
                        <a:tint val="66000"/>
                        <a:satMod val="160000"/>
                      </a:schemeClr>
                    </a:gs>
                    <a:gs pos="50000">
                      <a:schemeClr val="tx1">
                        <a:lumMod val="40000"/>
                        <a:lumOff val="60000"/>
                        <a:tint val="44500"/>
                        <a:satMod val="160000"/>
                      </a:schemeClr>
                    </a:gs>
                    <a:gs pos="100000">
                      <a:schemeClr val="tx1">
                        <a:lumMod val="40000"/>
                        <a:lumOff val="60000"/>
                        <a:tint val="23500"/>
                        <a:satMod val="16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>
                    <a:solidFill>
                      <a:srgbClr val="C1C1C1"/>
                    </a:solidFill>
                  </a:endParaRPr>
                </a:p>
              </p:txBody>
            </p:sp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C577916E-0FB6-3F48-9541-D029C82E52FF}"/>
                    </a:ext>
                  </a:extLst>
                </p:cNvPr>
                <p:cNvSpPr/>
                <p:nvPr/>
              </p:nvSpPr>
              <p:spPr>
                <a:xfrm>
                  <a:off x="1078747" y="4007195"/>
                  <a:ext cx="228600" cy="152400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tx1">
                        <a:lumMod val="40000"/>
                        <a:lumOff val="60000"/>
                        <a:tint val="66000"/>
                        <a:satMod val="160000"/>
                      </a:schemeClr>
                    </a:gs>
                    <a:gs pos="50000">
                      <a:schemeClr val="tx1">
                        <a:lumMod val="40000"/>
                        <a:lumOff val="60000"/>
                        <a:tint val="44500"/>
                        <a:satMod val="160000"/>
                      </a:schemeClr>
                    </a:gs>
                    <a:gs pos="100000">
                      <a:schemeClr val="tx1">
                        <a:lumMod val="40000"/>
                        <a:lumOff val="60000"/>
                        <a:tint val="23500"/>
                        <a:satMod val="16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>
                    <a:solidFill>
                      <a:srgbClr val="C1C1C1"/>
                    </a:solidFill>
                  </a:endParaRPr>
                </a:p>
              </p:txBody>
            </p:sp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2454D3FB-1456-3A41-9D04-A4445FF9324B}"/>
                    </a:ext>
                  </a:extLst>
                </p:cNvPr>
                <p:cNvSpPr/>
                <p:nvPr/>
              </p:nvSpPr>
              <p:spPr>
                <a:xfrm>
                  <a:off x="1078747" y="4397154"/>
                  <a:ext cx="228600" cy="152400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tx1">
                        <a:lumMod val="40000"/>
                        <a:lumOff val="60000"/>
                        <a:tint val="66000"/>
                        <a:satMod val="160000"/>
                      </a:schemeClr>
                    </a:gs>
                    <a:gs pos="50000">
                      <a:schemeClr val="tx1">
                        <a:lumMod val="40000"/>
                        <a:lumOff val="60000"/>
                        <a:tint val="44500"/>
                        <a:satMod val="160000"/>
                      </a:schemeClr>
                    </a:gs>
                    <a:gs pos="100000">
                      <a:schemeClr val="tx1">
                        <a:lumMod val="40000"/>
                        <a:lumOff val="60000"/>
                        <a:tint val="23500"/>
                        <a:satMod val="16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>
                    <a:solidFill>
                      <a:srgbClr val="C1C1C1"/>
                    </a:solidFill>
                  </a:endParaRPr>
                </a:p>
              </p:txBody>
            </p:sp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027625C0-C25C-FC44-A208-F681C29B7868}"/>
                    </a:ext>
                  </a:extLst>
                </p:cNvPr>
                <p:cNvSpPr/>
                <p:nvPr/>
              </p:nvSpPr>
              <p:spPr>
                <a:xfrm>
                  <a:off x="1078749" y="4787111"/>
                  <a:ext cx="228600" cy="152400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tx1">
                        <a:lumMod val="40000"/>
                        <a:lumOff val="60000"/>
                        <a:tint val="66000"/>
                        <a:satMod val="160000"/>
                      </a:schemeClr>
                    </a:gs>
                    <a:gs pos="50000">
                      <a:schemeClr val="tx1">
                        <a:lumMod val="40000"/>
                        <a:lumOff val="60000"/>
                        <a:tint val="44500"/>
                        <a:satMod val="160000"/>
                      </a:schemeClr>
                    </a:gs>
                    <a:gs pos="100000">
                      <a:schemeClr val="tx1">
                        <a:lumMod val="40000"/>
                        <a:lumOff val="60000"/>
                        <a:tint val="23500"/>
                        <a:satMod val="16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>
                    <a:solidFill>
                      <a:srgbClr val="C1C1C1"/>
                    </a:solidFill>
                  </a:endParaRPr>
                </a:p>
              </p:txBody>
            </p:sp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FDA25862-A8A6-3745-AA3C-A1AE7AF27E02}"/>
                  </a:ext>
                </a:extLst>
              </p:cNvPr>
              <p:cNvGrpSpPr/>
              <p:nvPr/>
            </p:nvGrpSpPr>
            <p:grpSpPr>
              <a:xfrm rot="10800000">
                <a:off x="4872162" y="2057400"/>
                <a:ext cx="228601" cy="2882110"/>
                <a:chOff x="1078746" y="2057400"/>
                <a:chExt cx="228601" cy="2882110"/>
              </a:xfrm>
            </p:grpSpPr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B6E0DD03-A7AB-DD47-A403-20430C7CC08D}"/>
                    </a:ext>
                  </a:extLst>
                </p:cNvPr>
                <p:cNvSpPr/>
                <p:nvPr/>
              </p:nvSpPr>
              <p:spPr>
                <a:xfrm>
                  <a:off x="1078746" y="2057400"/>
                  <a:ext cx="228600" cy="152400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tx1">
                        <a:lumMod val="40000"/>
                        <a:lumOff val="60000"/>
                        <a:tint val="66000"/>
                        <a:satMod val="160000"/>
                      </a:schemeClr>
                    </a:gs>
                    <a:gs pos="50000">
                      <a:schemeClr val="tx1">
                        <a:lumMod val="40000"/>
                        <a:lumOff val="60000"/>
                        <a:tint val="44500"/>
                        <a:satMod val="160000"/>
                      </a:schemeClr>
                    </a:gs>
                    <a:gs pos="100000">
                      <a:schemeClr val="tx1">
                        <a:lumMod val="40000"/>
                        <a:lumOff val="60000"/>
                        <a:tint val="23500"/>
                        <a:satMod val="16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>
                    <a:solidFill>
                      <a:srgbClr val="C1C1C1"/>
                    </a:solidFill>
                  </a:endParaRPr>
                </a:p>
              </p:txBody>
            </p:sp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DCCBB4A7-38AA-D049-BE2B-FB799CEAED24}"/>
                    </a:ext>
                  </a:extLst>
                </p:cNvPr>
                <p:cNvSpPr/>
                <p:nvPr/>
              </p:nvSpPr>
              <p:spPr>
                <a:xfrm>
                  <a:off x="1078746" y="2447359"/>
                  <a:ext cx="228600" cy="152400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tx1">
                        <a:lumMod val="40000"/>
                        <a:lumOff val="60000"/>
                        <a:tint val="66000"/>
                        <a:satMod val="160000"/>
                      </a:schemeClr>
                    </a:gs>
                    <a:gs pos="50000">
                      <a:schemeClr val="tx1">
                        <a:lumMod val="40000"/>
                        <a:lumOff val="60000"/>
                        <a:tint val="44500"/>
                        <a:satMod val="160000"/>
                      </a:schemeClr>
                    </a:gs>
                    <a:gs pos="100000">
                      <a:schemeClr val="tx1">
                        <a:lumMod val="40000"/>
                        <a:lumOff val="60000"/>
                        <a:tint val="23500"/>
                        <a:satMod val="16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>
                    <a:solidFill>
                      <a:srgbClr val="C1C1C1"/>
                    </a:solidFill>
                  </a:endParaRPr>
                </a:p>
              </p:txBody>
            </p:sp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B646586C-107D-6546-9FB1-A7C03C05CAFD}"/>
                    </a:ext>
                  </a:extLst>
                </p:cNvPr>
                <p:cNvSpPr/>
                <p:nvPr/>
              </p:nvSpPr>
              <p:spPr>
                <a:xfrm>
                  <a:off x="1078746" y="2837318"/>
                  <a:ext cx="228600" cy="152400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tx1">
                        <a:lumMod val="40000"/>
                        <a:lumOff val="60000"/>
                        <a:tint val="66000"/>
                        <a:satMod val="160000"/>
                      </a:schemeClr>
                    </a:gs>
                    <a:gs pos="50000">
                      <a:schemeClr val="tx1">
                        <a:lumMod val="40000"/>
                        <a:lumOff val="60000"/>
                        <a:tint val="44500"/>
                        <a:satMod val="160000"/>
                      </a:schemeClr>
                    </a:gs>
                    <a:gs pos="100000">
                      <a:schemeClr val="tx1">
                        <a:lumMod val="40000"/>
                        <a:lumOff val="60000"/>
                        <a:tint val="23500"/>
                        <a:satMod val="16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>
                    <a:solidFill>
                      <a:srgbClr val="C1C1C1"/>
                    </a:solidFill>
                  </a:endParaRPr>
                </a:p>
              </p:txBody>
            </p:sp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7D85E7B1-E1EF-9B4F-B328-4C130C5E164D}"/>
                    </a:ext>
                  </a:extLst>
                </p:cNvPr>
                <p:cNvSpPr/>
                <p:nvPr/>
              </p:nvSpPr>
              <p:spPr>
                <a:xfrm>
                  <a:off x="1078747" y="3227277"/>
                  <a:ext cx="228600" cy="152400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tx1">
                        <a:lumMod val="40000"/>
                        <a:lumOff val="60000"/>
                        <a:tint val="66000"/>
                        <a:satMod val="160000"/>
                      </a:schemeClr>
                    </a:gs>
                    <a:gs pos="50000">
                      <a:schemeClr val="tx1">
                        <a:lumMod val="40000"/>
                        <a:lumOff val="60000"/>
                        <a:tint val="44500"/>
                        <a:satMod val="160000"/>
                      </a:schemeClr>
                    </a:gs>
                    <a:gs pos="100000">
                      <a:schemeClr val="tx1">
                        <a:lumMod val="40000"/>
                        <a:lumOff val="60000"/>
                        <a:tint val="23500"/>
                        <a:satMod val="16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>
                    <a:solidFill>
                      <a:srgbClr val="C1C1C1"/>
                    </a:solidFill>
                  </a:endParaRPr>
                </a:p>
              </p:txBody>
            </p:sp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381A564B-63FB-6B45-8A52-627357F88A6D}"/>
                    </a:ext>
                  </a:extLst>
                </p:cNvPr>
                <p:cNvSpPr/>
                <p:nvPr/>
              </p:nvSpPr>
              <p:spPr>
                <a:xfrm>
                  <a:off x="1078747" y="3617236"/>
                  <a:ext cx="228600" cy="152400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tx1">
                        <a:lumMod val="40000"/>
                        <a:lumOff val="60000"/>
                        <a:tint val="66000"/>
                        <a:satMod val="160000"/>
                      </a:schemeClr>
                    </a:gs>
                    <a:gs pos="50000">
                      <a:schemeClr val="tx1">
                        <a:lumMod val="40000"/>
                        <a:lumOff val="60000"/>
                        <a:tint val="44500"/>
                        <a:satMod val="160000"/>
                      </a:schemeClr>
                    </a:gs>
                    <a:gs pos="100000">
                      <a:schemeClr val="tx1">
                        <a:lumMod val="40000"/>
                        <a:lumOff val="60000"/>
                        <a:tint val="23500"/>
                        <a:satMod val="16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>
                    <a:solidFill>
                      <a:srgbClr val="C1C1C1"/>
                    </a:solidFill>
                  </a:endParaRPr>
                </a:p>
              </p:txBody>
            </p:sp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318DC533-3E1D-2B43-A46E-666F95F202BE}"/>
                    </a:ext>
                  </a:extLst>
                </p:cNvPr>
                <p:cNvSpPr/>
                <p:nvPr/>
              </p:nvSpPr>
              <p:spPr>
                <a:xfrm>
                  <a:off x="1078747" y="4007195"/>
                  <a:ext cx="228600" cy="152400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tx1">
                        <a:lumMod val="40000"/>
                        <a:lumOff val="60000"/>
                        <a:tint val="66000"/>
                        <a:satMod val="160000"/>
                      </a:schemeClr>
                    </a:gs>
                    <a:gs pos="50000">
                      <a:schemeClr val="tx1">
                        <a:lumMod val="40000"/>
                        <a:lumOff val="60000"/>
                        <a:tint val="44500"/>
                        <a:satMod val="160000"/>
                      </a:schemeClr>
                    </a:gs>
                    <a:gs pos="100000">
                      <a:schemeClr val="tx1">
                        <a:lumMod val="40000"/>
                        <a:lumOff val="60000"/>
                        <a:tint val="23500"/>
                        <a:satMod val="16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>
                    <a:solidFill>
                      <a:srgbClr val="C1C1C1"/>
                    </a:solidFill>
                  </a:endParaRPr>
                </a:p>
              </p:txBody>
            </p:sp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0EE09000-CF04-E94F-B277-0E22CDF00A5F}"/>
                    </a:ext>
                  </a:extLst>
                </p:cNvPr>
                <p:cNvSpPr/>
                <p:nvPr/>
              </p:nvSpPr>
              <p:spPr>
                <a:xfrm>
                  <a:off x="1078747" y="4397154"/>
                  <a:ext cx="228600" cy="152400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tx1">
                        <a:lumMod val="40000"/>
                        <a:lumOff val="60000"/>
                        <a:tint val="66000"/>
                        <a:satMod val="160000"/>
                      </a:schemeClr>
                    </a:gs>
                    <a:gs pos="50000">
                      <a:schemeClr val="tx1">
                        <a:lumMod val="40000"/>
                        <a:lumOff val="60000"/>
                        <a:tint val="44500"/>
                        <a:satMod val="160000"/>
                      </a:schemeClr>
                    </a:gs>
                    <a:gs pos="100000">
                      <a:schemeClr val="tx1">
                        <a:lumMod val="40000"/>
                        <a:lumOff val="60000"/>
                        <a:tint val="23500"/>
                        <a:satMod val="16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>
                    <a:solidFill>
                      <a:srgbClr val="C1C1C1"/>
                    </a:solidFill>
                  </a:endParaRPr>
                </a:p>
              </p:txBody>
            </p:sp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9600346F-03BF-7344-AE60-1E416E2FA56B}"/>
                    </a:ext>
                  </a:extLst>
                </p:cNvPr>
                <p:cNvSpPr/>
                <p:nvPr/>
              </p:nvSpPr>
              <p:spPr>
                <a:xfrm>
                  <a:off x="1078747" y="4787110"/>
                  <a:ext cx="228600" cy="152400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tx1">
                        <a:lumMod val="40000"/>
                        <a:lumOff val="60000"/>
                        <a:tint val="66000"/>
                        <a:satMod val="160000"/>
                      </a:schemeClr>
                    </a:gs>
                    <a:gs pos="50000">
                      <a:schemeClr val="tx1">
                        <a:lumMod val="40000"/>
                        <a:lumOff val="60000"/>
                        <a:tint val="44500"/>
                        <a:satMod val="160000"/>
                      </a:schemeClr>
                    </a:gs>
                    <a:gs pos="100000">
                      <a:schemeClr val="tx1">
                        <a:lumMod val="40000"/>
                        <a:lumOff val="60000"/>
                        <a:tint val="23500"/>
                        <a:satMod val="16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>
                    <a:solidFill>
                      <a:srgbClr val="C1C1C1"/>
                    </a:solidFill>
                  </a:endParaRPr>
                </a:p>
              </p:txBody>
            </p:sp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F0B87FCB-61D9-754C-9777-2A4169E0E75F}"/>
                  </a:ext>
                </a:extLst>
              </p:cNvPr>
              <p:cNvGrpSpPr/>
              <p:nvPr/>
            </p:nvGrpSpPr>
            <p:grpSpPr>
              <a:xfrm rot="16200000">
                <a:off x="2921730" y="3945521"/>
                <a:ext cx="228601" cy="2882110"/>
                <a:chOff x="1064272" y="2057401"/>
                <a:chExt cx="228601" cy="2882110"/>
              </a:xfrm>
            </p:grpSpPr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8FF172A9-B8DF-CA40-8974-50539AF688B1}"/>
                    </a:ext>
                  </a:extLst>
                </p:cNvPr>
                <p:cNvSpPr/>
                <p:nvPr/>
              </p:nvSpPr>
              <p:spPr>
                <a:xfrm>
                  <a:off x="1064272" y="2057401"/>
                  <a:ext cx="228600" cy="152400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tx1">
                        <a:lumMod val="40000"/>
                        <a:lumOff val="60000"/>
                        <a:tint val="66000"/>
                        <a:satMod val="160000"/>
                      </a:schemeClr>
                    </a:gs>
                    <a:gs pos="50000">
                      <a:schemeClr val="tx1">
                        <a:lumMod val="40000"/>
                        <a:lumOff val="60000"/>
                        <a:tint val="44500"/>
                        <a:satMod val="160000"/>
                      </a:schemeClr>
                    </a:gs>
                    <a:gs pos="100000">
                      <a:schemeClr val="tx1">
                        <a:lumMod val="40000"/>
                        <a:lumOff val="60000"/>
                        <a:tint val="23500"/>
                        <a:satMod val="16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>
                    <a:solidFill>
                      <a:srgbClr val="C1C1C1"/>
                    </a:solidFill>
                  </a:endParaRPr>
                </a:p>
              </p:txBody>
            </p:sp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C558E4DD-55D9-DF43-8801-E70E5E50E404}"/>
                    </a:ext>
                  </a:extLst>
                </p:cNvPr>
                <p:cNvSpPr/>
                <p:nvPr/>
              </p:nvSpPr>
              <p:spPr>
                <a:xfrm>
                  <a:off x="1064272" y="2447359"/>
                  <a:ext cx="228600" cy="152400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tx1">
                        <a:lumMod val="40000"/>
                        <a:lumOff val="60000"/>
                        <a:tint val="66000"/>
                        <a:satMod val="160000"/>
                      </a:schemeClr>
                    </a:gs>
                    <a:gs pos="50000">
                      <a:schemeClr val="tx1">
                        <a:lumMod val="40000"/>
                        <a:lumOff val="60000"/>
                        <a:tint val="44500"/>
                        <a:satMod val="160000"/>
                      </a:schemeClr>
                    </a:gs>
                    <a:gs pos="100000">
                      <a:schemeClr val="tx1">
                        <a:lumMod val="40000"/>
                        <a:lumOff val="60000"/>
                        <a:tint val="23500"/>
                        <a:satMod val="16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>
                    <a:solidFill>
                      <a:srgbClr val="C1C1C1"/>
                    </a:solidFill>
                  </a:endParaRPr>
                </a:p>
              </p:txBody>
            </p:sp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BFC6A949-DF7B-B844-AF3E-2D1D866CA7DD}"/>
                    </a:ext>
                  </a:extLst>
                </p:cNvPr>
                <p:cNvSpPr/>
                <p:nvPr/>
              </p:nvSpPr>
              <p:spPr>
                <a:xfrm>
                  <a:off x="1064272" y="2837318"/>
                  <a:ext cx="228600" cy="152400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tx1">
                        <a:lumMod val="40000"/>
                        <a:lumOff val="60000"/>
                        <a:tint val="66000"/>
                        <a:satMod val="160000"/>
                      </a:schemeClr>
                    </a:gs>
                    <a:gs pos="50000">
                      <a:schemeClr val="tx1">
                        <a:lumMod val="40000"/>
                        <a:lumOff val="60000"/>
                        <a:tint val="44500"/>
                        <a:satMod val="160000"/>
                      </a:schemeClr>
                    </a:gs>
                    <a:gs pos="100000">
                      <a:schemeClr val="tx1">
                        <a:lumMod val="40000"/>
                        <a:lumOff val="60000"/>
                        <a:tint val="23500"/>
                        <a:satMod val="16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>
                    <a:solidFill>
                      <a:srgbClr val="C1C1C1"/>
                    </a:solidFill>
                  </a:endParaRPr>
                </a:p>
              </p:txBody>
            </p:sp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E93C8AA0-7995-AE46-9EE7-EFB320646F19}"/>
                    </a:ext>
                  </a:extLst>
                </p:cNvPr>
                <p:cNvSpPr/>
                <p:nvPr/>
              </p:nvSpPr>
              <p:spPr>
                <a:xfrm>
                  <a:off x="1064272" y="3227277"/>
                  <a:ext cx="228600" cy="152400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tx1">
                        <a:lumMod val="40000"/>
                        <a:lumOff val="60000"/>
                        <a:tint val="66000"/>
                        <a:satMod val="160000"/>
                      </a:schemeClr>
                    </a:gs>
                    <a:gs pos="50000">
                      <a:schemeClr val="tx1">
                        <a:lumMod val="40000"/>
                        <a:lumOff val="60000"/>
                        <a:tint val="44500"/>
                        <a:satMod val="160000"/>
                      </a:schemeClr>
                    </a:gs>
                    <a:gs pos="100000">
                      <a:schemeClr val="tx1">
                        <a:lumMod val="40000"/>
                        <a:lumOff val="60000"/>
                        <a:tint val="23500"/>
                        <a:satMod val="16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>
                    <a:solidFill>
                      <a:srgbClr val="C1C1C1"/>
                    </a:solidFill>
                  </a:endParaRPr>
                </a:p>
              </p:txBody>
            </p:sp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B2C05E82-F897-BB4E-A180-FE2B641E754A}"/>
                    </a:ext>
                  </a:extLst>
                </p:cNvPr>
                <p:cNvSpPr/>
                <p:nvPr/>
              </p:nvSpPr>
              <p:spPr>
                <a:xfrm>
                  <a:off x="1064272" y="3617236"/>
                  <a:ext cx="228600" cy="152400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tx1">
                        <a:lumMod val="40000"/>
                        <a:lumOff val="60000"/>
                        <a:tint val="66000"/>
                        <a:satMod val="160000"/>
                      </a:schemeClr>
                    </a:gs>
                    <a:gs pos="50000">
                      <a:schemeClr val="tx1">
                        <a:lumMod val="40000"/>
                        <a:lumOff val="60000"/>
                        <a:tint val="44500"/>
                        <a:satMod val="160000"/>
                      </a:schemeClr>
                    </a:gs>
                    <a:gs pos="100000">
                      <a:schemeClr val="tx1">
                        <a:lumMod val="40000"/>
                        <a:lumOff val="60000"/>
                        <a:tint val="23500"/>
                        <a:satMod val="16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>
                    <a:solidFill>
                      <a:srgbClr val="C1C1C1"/>
                    </a:solidFill>
                  </a:endParaRPr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F0880D04-ED4A-3149-8B81-6FBF1E5100CC}"/>
                    </a:ext>
                  </a:extLst>
                </p:cNvPr>
                <p:cNvSpPr/>
                <p:nvPr/>
              </p:nvSpPr>
              <p:spPr>
                <a:xfrm>
                  <a:off x="1064272" y="4007195"/>
                  <a:ext cx="228600" cy="152400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tx1">
                        <a:lumMod val="40000"/>
                        <a:lumOff val="60000"/>
                        <a:tint val="66000"/>
                        <a:satMod val="160000"/>
                      </a:schemeClr>
                    </a:gs>
                    <a:gs pos="50000">
                      <a:schemeClr val="tx1">
                        <a:lumMod val="40000"/>
                        <a:lumOff val="60000"/>
                        <a:tint val="44500"/>
                        <a:satMod val="160000"/>
                      </a:schemeClr>
                    </a:gs>
                    <a:gs pos="100000">
                      <a:schemeClr val="tx1">
                        <a:lumMod val="40000"/>
                        <a:lumOff val="60000"/>
                        <a:tint val="23500"/>
                        <a:satMod val="16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>
                    <a:solidFill>
                      <a:srgbClr val="C1C1C1"/>
                    </a:solidFill>
                  </a:endParaRPr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80300CBB-E046-5D4B-938C-309B5EC6868F}"/>
                    </a:ext>
                  </a:extLst>
                </p:cNvPr>
                <p:cNvSpPr/>
                <p:nvPr/>
              </p:nvSpPr>
              <p:spPr>
                <a:xfrm>
                  <a:off x="1064273" y="4397155"/>
                  <a:ext cx="228600" cy="152400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tx1">
                        <a:lumMod val="40000"/>
                        <a:lumOff val="60000"/>
                        <a:tint val="66000"/>
                        <a:satMod val="160000"/>
                      </a:schemeClr>
                    </a:gs>
                    <a:gs pos="50000">
                      <a:schemeClr val="tx1">
                        <a:lumMod val="40000"/>
                        <a:lumOff val="60000"/>
                        <a:tint val="44500"/>
                        <a:satMod val="160000"/>
                      </a:schemeClr>
                    </a:gs>
                    <a:gs pos="100000">
                      <a:schemeClr val="tx1">
                        <a:lumMod val="40000"/>
                        <a:lumOff val="60000"/>
                        <a:tint val="23500"/>
                        <a:satMod val="16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>
                    <a:solidFill>
                      <a:srgbClr val="C1C1C1"/>
                    </a:solidFill>
                  </a:endParaRPr>
                </a:p>
              </p:txBody>
            </p:sp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3E4BE55B-A7CB-6440-870C-88F2DBAF0930}"/>
                    </a:ext>
                  </a:extLst>
                </p:cNvPr>
                <p:cNvSpPr/>
                <p:nvPr/>
              </p:nvSpPr>
              <p:spPr>
                <a:xfrm>
                  <a:off x="1064273" y="4787111"/>
                  <a:ext cx="228600" cy="152400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tx1">
                        <a:lumMod val="40000"/>
                        <a:lumOff val="60000"/>
                        <a:tint val="66000"/>
                        <a:satMod val="160000"/>
                      </a:schemeClr>
                    </a:gs>
                    <a:gs pos="50000">
                      <a:schemeClr val="tx1">
                        <a:lumMod val="40000"/>
                        <a:lumOff val="60000"/>
                        <a:tint val="44500"/>
                        <a:satMod val="160000"/>
                      </a:schemeClr>
                    </a:gs>
                    <a:gs pos="100000">
                      <a:schemeClr val="tx1">
                        <a:lumMod val="40000"/>
                        <a:lumOff val="60000"/>
                        <a:tint val="23500"/>
                        <a:satMod val="16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>
                    <a:solidFill>
                      <a:srgbClr val="C1C1C1"/>
                    </a:solidFill>
                  </a:endParaRPr>
                </a:p>
              </p:txBody>
            </p:sp>
          </p:grp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F578FCDE-6F45-484C-BDEC-0CE5DEAF6D86}"/>
                  </a:ext>
                </a:extLst>
              </p:cNvPr>
              <p:cNvGrpSpPr/>
              <p:nvPr/>
            </p:nvGrpSpPr>
            <p:grpSpPr>
              <a:xfrm>
                <a:off x="1066800" y="2057400"/>
                <a:ext cx="228600" cy="2882110"/>
                <a:chOff x="1078747" y="2057400"/>
                <a:chExt cx="228600" cy="2882110"/>
              </a:xfrm>
            </p:grpSpPr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6E4C8F2D-FE4E-344B-A171-1FFA787F5A2D}"/>
                    </a:ext>
                  </a:extLst>
                </p:cNvPr>
                <p:cNvSpPr/>
                <p:nvPr/>
              </p:nvSpPr>
              <p:spPr>
                <a:xfrm>
                  <a:off x="1078747" y="2057400"/>
                  <a:ext cx="228600" cy="152400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tx1">
                        <a:lumMod val="40000"/>
                        <a:lumOff val="60000"/>
                        <a:tint val="66000"/>
                        <a:satMod val="160000"/>
                      </a:schemeClr>
                    </a:gs>
                    <a:gs pos="50000">
                      <a:schemeClr val="tx1">
                        <a:lumMod val="40000"/>
                        <a:lumOff val="60000"/>
                        <a:tint val="44500"/>
                        <a:satMod val="160000"/>
                      </a:schemeClr>
                    </a:gs>
                    <a:gs pos="100000">
                      <a:schemeClr val="tx1">
                        <a:lumMod val="40000"/>
                        <a:lumOff val="60000"/>
                        <a:tint val="23500"/>
                        <a:satMod val="16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>
                    <a:solidFill>
                      <a:srgbClr val="C1C1C1"/>
                    </a:solidFill>
                  </a:endParaRPr>
                </a:p>
              </p:txBody>
            </p: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25F4CF8C-2924-684C-A78A-D06927A2F13E}"/>
                    </a:ext>
                  </a:extLst>
                </p:cNvPr>
                <p:cNvSpPr/>
                <p:nvPr/>
              </p:nvSpPr>
              <p:spPr>
                <a:xfrm>
                  <a:off x="1078747" y="2447359"/>
                  <a:ext cx="228600" cy="152400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tx1">
                        <a:lumMod val="40000"/>
                        <a:lumOff val="60000"/>
                        <a:tint val="66000"/>
                        <a:satMod val="160000"/>
                      </a:schemeClr>
                    </a:gs>
                    <a:gs pos="50000">
                      <a:schemeClr val="tx1">
                        <a:lumMod val="40000"/>
                        <a:lumOff val="60000"/>
                        <a:tint val="44500"/>
                        <a:satMod val="160000"/>
                      </a:schemeClr>
                    </a:gs>
                    <a:gs pos="100000">
                      <a:schemeClr val="tx1">
                        <a:lumMod val="40000"/>
                        <a:lumOff val="60000"/>
                        <a:tint val="23500"/>
                        <a:satMod val="16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>
                    <a:solidFill>
                      <a:srgbClr val="C1C1C1"/>
                    </a:solidFill>
                  </a:endParaRPr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543A0B6C-F72D-BF4C-AB4E-D40E98E2943F}"/>
                    </a:ext>
                  </a:extLst>
                </p:cNvPr>
                <p:cNvSpPr/>
                <p:nvPr/>
              </p:nvSpPr>
              <p:spPr>
                <a:xfrm>
                  <a:off x="1078747" y="2837318"/>
                  <a:ext cx="228600" cy="152400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tx1">
                        <a:lumMod val="40000"/>
                        <a:lumOff val="60000"/>
                        <a:tint val="66000"/>
                        <a:satMod val="160000"/>
                      </a:schemeClr>
                    </a:gs>
                    <a:gs pos="50000">
                      <a:schemeClr val="tx1">
                        <a:lumMod val="40000"/>
                        <a:lumOff val="60000"/>
                        <a:tint val="44500"/>
                        <a:satMod val="160000"/>
                      </a:schemeClr>
                    </a:gs>
                    <a:gs pos="100000">
                      <a:schemeClr val="tx1">
                        <a:lumMod val="40000"/>
                        <a:lumOff val="60000"/>
                        <a:tint val="23500"/>
                        <a:satMod val="16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>
                    <a:solidFill>
                      <a:srgbClr val="C1C1C1"/>
                    </a:solidFill>
                  </a:endParaRPr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F70F72EE-52BB-E749-81C5-4D1475488D43}"/>
                    </a:ext>
                  </a:extLst>
                </p:cNvPr>
                <p:cNvSpPr/>
                <p:nvPr/>
              </p:nvSpPr>
              <p:spPr>
                <a:xfrm>
                  <a:off x="1078747" y="3227277"/>
                  <a:ext cx="228600" cy="152400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tx1">
                        <a:lumMod val="40000"/>
                        <a:lumOff val="60000"/>
                        <a:tint val="66000"/>
                        <a:satMod val="160000"/>
                      </a:schemeClr>
                    </a:gs>
                    <a:gs pos="50000">
                      <a:schemeClr val="tx1">
                        <a:lumMod val="40000"/>
                        <a:lumOff val="60000"/>
                        <a:tint val="44500"/>
                        <a:satMod val="160000"/>
                      </a:schemeClr>
                    </a:gs>
                    <a:gs pos="100000">
                      <a:schemeClr val="tx1">
                        <a:lumMod val="40000"/>
                        <a:lumOff val="60000"/>
                        <a:tint val="23500"/>
                        <a:satMod val="16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>
                    <a:solidFill>
                      <a:srgbClr val="C1C1C1"/>
                    </a:solidFill>
                  </a:endParaRPr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93B711D7-B876-204F-ADC0-1DEEF15ED726}"/>
                    </a:ext>
                  </a:extLst>
                </p:cNvPr>
                <p:cNvSpPr/>
                <p:nvPr/>
              </p:nvSpPr>
              <p:spPr>
                <a:xfrm>
                  <a:off x="1078747" y="3617236"/>
                  <a:ext cx="228600" cy="152400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tx1">
                        <a:lumMod val="40000"/>
                        <a:lumOff val="60000"/>
                        <a:tint val="66000"/>
                        <a:satMod val="160000"/>
                      </a:schemeClr>
                    </a:gs>
                    <a:gs pos="50000">
                      <a:schemeClr val="tx1">
                        <a:lumMod val="40000"/>
                        <a:lumOff val="60000"/>
                        <a:tint val="44500"/>
                        <a:satMod val="160000"/>
                      </a:schemeClr>
                    </a:gs>
                    <a:gs pos="100000">
                      <a:schemeClr val="tx1">
                        <a:lumMod val="40000"/>
                        <a:lumOff val="60000"/>
                        <a:tint val="23500"/>
                        <a:satMod val="16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>
                    <a:solidFill>
                      <a:srgbClr val="C1C1C1"/>
                    </a:solidFill>
                  </a:endParaRPr>
                </a:p>
              </p:txBody>
            </p:sp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66371000-DEC1-934F-A175-84169DE9CABC}"/>
                    </a:ext>
                  </a:extLst>
                </p:cNvPr>
                <p:cNvSpPr/>
                <p:nvPr/>
              </p:nvSpPr>
              <p:spPr>
                <a:xfrm>
                  <a:off x="1078747" y="4007195"/>
                  <a:ext cx="228600" cy="152400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tx1">
                        <a:lumMod val="40000"/>
                        <a:lumOff val="60000"/>
                        <a:tint val="66000"/>
                        <a:satMod val="160000"/>
                      </a:schemeClr>
                    </a:gs>
                    <a:gs pos="50000">
                      <a:schemeClr val="tx1">
                        <a:lumMod val="40000"/>
                        <a:lumOff val="60000"/>
                        <a:tint val="44500"/>
                        <a:satMod val="160000"/>
                      </a:schemeClr>
                    </a:gs>
                    <a:gs pos="100000">
                      <a:schemeClr val="tx1">
                        <a:lumMod val="40000"/>
                        <a:lumOff val="60000"/>
                        <a:tint val="23500"/>
                        <a:satMod val="16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>
                    <a:solidFill>
                      <a:srgbClr val="C1C1C1"/>
                    </a:solidFill>
                  </a:endParaRPr>
                </a:p>
              </p:txBody>
            </p:sp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16C25F30-1745-7543-B4EF-641AEF5D9791}"/>
                    </a:ext>
                  </a:extLst>
                </p:cNvPr>
                <p:cNvSpPr/>
                <p:nvPr/>
              </p:nvSpPr>
              <p:spPr>
                <a:xfrm>
                  <a:off x="1078747" y="4397154"/>
                  <a:ext cx="228600" cy="152400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tx1">
                        <a:lumMod val="40000"/>
                        <a:lumOff val="60000"/>
                        <a:tint val="66000"/>
                        <a:satMod val="160000"/>
                      </a:schemeClr>
                    </a:gs>
                    <a:gs pos="50000">
                      <a:schemeClr val="tx1">
                        <a:lumMod val="40000"/>
                        <a:lumOff val="60000"/>
                        <a:tint val="44500"/>
                        <a:satMod val="160000"/>
                      </a:schemeClr>
                    </a:gs>
                    <a:gs pos="100000">
                      <a:schemeClr val="tx1">
                        <a:lumMod val="40000"/>
                        <a:lumOff val="60000"/>
                        <a:tint val="23500"/>
                        <a:satMod val="16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>
                    <a:solidFill>
                      <a:srgbClr val="C1C1C1"/>
                    </a:solidFill>
                  </a:endParaRPr>
                </a:p>
              </p:txBody>
            </p:sp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E2CFA794-AD3C-2B40-AEF5-7D0F28D6DCE4}"/>
                    </a:ext>
                  </a:extLst>
                </p:cNvPr>
                <p:cNvSpPr/>
                <p:nvPr/>
              </p:nvSpPr>
              <p:spPr>
                <a:xfrm>
                  <a:off x="1078747" y="4787110"/>
                  <a:ext cx="228600" cy="152400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tx1">
                        <a:lumMod val="40000"/>
                        <a:lumOff val="60000"/>
                        <a:tint val="66000"/>
                        <a:satMod val="160000"/>
                      </a:schemeClr>
                    </a:gs>
                    <a:gs pos="50000">
                      <a:schemeClr val="tx1">
                        <a:lumMod val="40000"/>
                        <a:lumOff val="60000"/>
                        <a:tint val="44500"/>
                        <a:satMod val="160000"/>
                      </a:schemeClr>
                    </a:gs>
                    <a:gs pos="100000">
                      <a:schemeClr val="tx1">
                        <a:lumMod val="40000"/>
                        <a:lumOff val="60000"/>
                        <a:tint val="23500"/>
                        <a:satMod val="16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>
                    <a:solidFill>
                      <a:srgbClr val="C1C1C1"/>
                    </a:solidFill>
                  </a:endParaRPr>
                </a:p>
              </p:txBody>
            </p:sp>
          </p:grpSp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F210D31-CF45-9F48-9D55-FB7D0C6B0367}"/>
                </a:ext>
              </a:extLst>
            </p:cNvPr>
            <p:cNvSpPr/>
            <p:nvPr/>
          </p:nvSpPr>
          <p:spPr>
            <a:xfrm>
              <a:off x="1295400" y="1676400"/>
              <a:ext cx="3581400" cy="358140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60000"/>
                    <a:lumOff val="40000"/>
                  </a:schemeClr>
                </a:gs>
                <a:gs pos="0">
                  <a:schemeClr val="tx1">
                    <a:lumMod val="40000"/>
                    <a:lumOff val="60000"/>
                  </a:schemeClr>
                </a:gs>
                <a:gs pos="48000">
                  <a:schemeClr val="tx1">
                    <a:lumMod val="60000"/>
                    <a:lumOff val="40000"/>
                  </a:schemeClr>
                </a:gs>
                <a:gs pos="100000">
                  <a:schemeClr val="tx1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tx1"/>
              </a:solidFill>
            </a:ln>
            <a:effectLst>
              <a:outerShdw blurRad="266700" sx="103000" sy="103000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91440" rIns="0" bIns="0" rtlCol="0" anchor="t" anchorCtr="0"/>
            <a:lstStyle/>
            <a:p>
              <a:pPr algn="ctr"/>
              <a:endParaRPr lang="en-US" sz="2000" b="1" i="1" dirty="0">
                <a:solidFill>
                  <a:schemeClr val="tx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4344615-F8C3-B246-8DF0-A3719282C9A0}"/>
                </a:ext>
              </a:extLst>
            </p:cNvPr>
            <p:cNvGrpSpPr/>
            <p:nvPr/>
          </p:nvGrpSpPr>
          <p:grpSpPr>
            <a:xfrm>
              <a:off x="1708665" y="2166333"/>
              <a:ext cx="2741082" cy="2615617"/>
              <a:chOff x="1775400" y="2391922"/>
              <a:chExt cx="1935576" cy="1846969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1CF932C-F02F-2D4E-B92C-4C4ED2CEA16E}"/>
                  </a:ext>
                </a:extLst>
              </p:cNvPr>
              <p:cNvSpPr/>
              <p:nvPr/>
            </p:nvSpPr>
            <p:spPr>
              <a:xfrm>
                <a:off x="1775401" y="2391922"/>
                <a:ext cx="914401" cy="389884"/>
              </a:xfrm>
              <a:prstGeom prst="rect">
                <a:avLst/>
              </a:prstGeom>
              <a:solidFill>
                <a:schemeClr val="tx1">
                  <a:lumMod val="60000"/>
                  <a:lumOff val="40000"/>
                </a:schemeClr>
              </a:solidFill>
              <a:ln w="6350">
                <a:solidFill>
                  <a:schemeClr val="tx1">
                    <a:lumMod val="75000"/>
                  </a:schemeClr>
                </a:solidFill>
              </a:ln>
              <a:effectLst>
                <a:innerShdw blurRad="63500">
                  <a:schemeClr val="tx1">
                    <a:lumMod val="7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i="1" dirty="0">
                    <a:solidFill>
                      <a:schemeClr val="tx1">
                        <a:lumMod val="75000"/>
                      </a:schemeClr>
                    </a:solidFill>
                  </a:rPr>
                  <a:t>HW Crypto</a:t>
                </a:r>
              </a:p>
              <a:p>
                <a:pPr algn="ctr"/>
                <a:r>
                  <a:rPr lang="en-US" sz="1600" i="1" dirty="0">
                    <a:solidFill>
                      <a:schemeClr val="tx1">
                        <a:lumMod val="75000"/>
                      </a:schemeClr>
                    </a:solidFill>
                  </a:rPr>
                  <a:t>Engines w/DPA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8F16CC9-EC3B-994E-91C3-EF5EB01CFAA3}"/>
                  </a:ext>
                </a:extLst>
              </p:cNvPr>
              <p:cNvSpPr/>
              <p:nvPr/>
            </p:nvSpPr>
            <p:spPr>
              <a:xfrm>
                <a:off x="2796575" y="2394996"/>
                <a:ext cx="914401" cy="386809"/>
              </a:xfrm>
              <a:prstGeom prst="rect">
                <a:avLst/>
              </a:prstGeom>
              <a:solidFill>
                <a:schemeClr val="tx1">
                  <a:lumMod val="60000"/>
                  <a:lumOff val="40000"/>
                </a:schemeClr>
              </a:solidFill>
              <a:ln w="6350">
                <a:solidFill>
                  <a:schemeClr val="tx1">
                    <a:lumMod val="75000"/>
                  </a:schemeClr>
                </a:solidFill>
              </a:ln>
              <a:effectLst>
                <a:innerShdw blurRad="63500">
                  <a:schemeClr val="tx1">
                    <a:lumMod val="7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i="1" dirty="0">
                    <a:solidFill>
                      <a:schemeClr val="tx1">
                        <a:lumMod val="75000"/>
                      </a:schemeClr>
                    </a:solidFill>
                  </a:rPr>
                  <a:t>Secure </a:t>
                </a:r>
              </a:p>
              <a:p>
                <a:pPr algn="ctr"/>
                <a:r>
                  <a:rPr lang="en-US" sz="1600" i="1" dirty="0">
                    <a:solidFill>
                      <a:schemeClr val="tx1">
                        <a:lumMod val="75000"/>
                      </a:schemeClr>
                    </a:solidFill>
                  </a:rPr>
                  <a:t>Identities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D2CACB6-E664-8D42-90D6-BF9A25B9F1ED}"/>
                  </a:ext>
                </a:extLst>
              </p:cNvPr>
              <p:cNvSpPr/>
              <p:nvPr/>
            </p:nvSpPr>
            <p:spPr>
              <a:xfrm>
                <a:off x="1775400" y="2868848"/>
                <a:ext cx="914401" cy="386809"/>
              </a:xfrm>
              <a:prstGeom prst="rect">
                <a:avLst/>
              </a:prstGeom>
              <a:solidFill>
                <a:schemeClr val="tx1">
                  <a:lumMod val="60000"/>
                  <a:lumOff val="40000"/>
                </a:schemeClr>
              </a:solidFill>
              <a:ln w="6350">
                <a:solidFill>
                  <a:schemeClr val="tx1">
                    <a:lumMod val="75000"/>
                  </a:schemeClr>
                </a:solidFill>
              </a:ln>
              <a:effectLst>
                <a:innerShdw blurRad="63500">
                  <a:schemeClr val="tx1">
                    <a:lumMod val="7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i="1" dirty="0">
                    <a:solidFill>
                      <a:schemeClr val="tx1">
                        <a:lumMod val="75000"/>
                      </a:schemeClr>
                    </a:solidFill>
                  </a:rPr>
                  <a:t>True Random Numbers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80C324B-0402-914A-8192-CFD0878ADF09}"/>
                  </a:ext>
                </a:extLst>
              </p:cNvPr>
              <p:cNvSpPr/>
              <p:nvPr/>
            </p:nvSpPr>
            <p:spPr>
              <a:xfrm>
                <a:off x="2796574" y="2868848"/>
                <a:ext cx="914401" cy="386809"/>
              </a:xfrm>
              <a:prstGeom prst="rect">
                <a:avLst/>
              </a:prstGeom>
              <a:solidFill>
                <a:schemeClr val="tx1">
                  <a:lumMod val="60000"/>
                  <a:lumOff val="40000"/>
                </a:schemeClr>
              </a:solidFill>
              <a:ln w="6350">
                <a:solidFill>
                  <a:schemeClr val="tx1">
                    <a:lumMod val="75000"/>
                  </a:schemeClr>
                </a:solidFill>
              </a:ln>
              <a:effectLst>
                <a:innerShdw blurRad="63500">
                  <a:schemeClr val="tx1">
                    <a:lumMod val="7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i="1" dirty="0" err="1">
                    <a:solidFill>
                      <a:schemeClr val="tx1">
                        <a:lumMod val="75000"/>
                      </a:schemeClr>
                    </a:solidFill>
                  </a:rPr>
                  <a:t>TrustZone</a:t>
                </a:r>
                <a:endParaRPr lang="en-US" sz="1600" i="1" dirty="0">
                  <a:solidFill>
                    <a:schemeClr val="tx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14EF717-9C25-B14D-A875-6E3036B6013D}"/>
                  </a:ext>
                </a:extLst>
              </p:cNvPr>
              <p:cNvSpPr/>
              <p:nvPr/>
            </p:nvSpPr>
            <p:spPr>
              <a:xfrm>
                <a:off x="1775401" y="3355211"/>
                <a:ext cx="914401" cy="386809"/>
              </a:xfrm>
              <a:prstGeom prst="rect">
                <a:avLst/>
              </a:prstGeom>
              <a:solidFill>
                <a:schemeClr val="tx1">
                  <a:lumMod val="60000"/>
                  <a:lumOff val="40000"/>
                </a:schemeClr>
              </a:solidFill>
              <a:ln w="6350">
                <a:solidFill>
                  <a:schemeClr val="tx1">
                    <a:lumMod val="75000"/>
                  </a:schemeClr>
                </a:solidFill>
              </a:ln>
              <a:effectLst>
                <a:innerShdw blurRad="63500">
                  <a:schemeClr val="tx1">
                    <a:lumMod val="7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i="1" dirty="0">
                    <a:solidFill>
                      <a:schemeClr val="tx1">
                        <a:lumMod val="75000"/>
                      </a:schemeClr>
                    </a:solidFill>
                  </a:rPr>
                  <a:t>Secure </a:t>
                </a:r>
              </a:p>
              <a:p>
                <a:pPr algn="ctr"/>
                <a:r>
                  <a:rPr lang="en-US" sz="1600" i="1" dirty="0">
                    <a:solidFill>
                      <a:schemeClr val="tx1">
                        <a:lumMod val="75000"/>
                      </a:schemeClr>
                    </a:solidFill>
                  </a:rPr>
                  <a:t>Debug Lock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AA0EDB94-B72C-CD47-B408-0A1762F52EF1}"/>
                  </a:ext>
                </a:extLst>
              </p:cNvPr>
              <p:cNvSpPr/>
              <p:nvPr/>
            </p:nvSpPr>
            <p:spPr>
              <a:xfrm>
                <a:off x="2796574" y="3355210"/>
                <a:ext cx="914401" cy="386809"/>
              </a:xfrm>
              <a:prstGeom prst="rect">
                <a:avLst/>
              </a:prstGeom>
              <a:solidFill>
                <a:schemeClr val="tx1">
                  <a:lumMod val="60000"/>
                  <a:lumOff val="40000"/>
                </a:schemeClr>
              </a:solidFill>
              <a:ln w="6350">
                <a:solidFill>
                  <a:schemeClr val="tx1">
                    <a:lumMod val="75000"/>
                  </a:schemeClr>
                </a:solidFill>
              </a:ln>
              <a:effectLst>
                <a:innerShdw blurRad="63500">
                  <a:schemeClr val="tx1">
                    <a:lumMod val="7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i="1" dirty="0">
                    <a:solidFill>
                      <a:schemeClr val="tx1">
                        <a:lumMod val="75000"/>
                      </a:schemeClr>
                    </a:solidFill>
                  </a:rPr>
                  <a:t>Secure Key Storage w/PUF</a:t>
                </a: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9BC2120-7884-FA42-ACD9-C189FF5E5616}"/>
                  </a:ext>
                </a:extLst>
              </p:cNvPr>
              <p:cNvSpPr/>
              <p:nvPr/>
            </p:nvSpPr>
            <p:spPr>
              <a:xfrm>
                <a:off x="1775401" y="3852082"/>
                <a:ext cx="914401" cy="386809"/>
              </a:xfrm>
              <a:prstGeom prst="rect">
                <a:avLst/>
              </a:prstGeom>
              <a:solidFill>
                <a:schemeClr val="tx1">
                  <a:lumMod val="60000"/>
                  <a:lumOff val="40000"/>
                </a:schemeClr>
              </a:solidFill>
              <a:ln w="6350">
                <a:solidFill>
                  <a:schemeClr val="tx1">
                    <a:lumMod val="75000"/>
                  </a:schemeClr>
                </a:solidFill>
              </a:ln>
              <a:effectLst>
                <a:innerShdw blurRad="63500">
                  <a:schemeClr val="tx1">
                    <a:lumMod val="7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i="1" dirty="0">
                    <a:solidFill>
                      <a:schemeClr val="tx1">
                        <a:lumMod val="75000"/>
                      </a:schemeClr>
                    </a:solidFill>
                  </a:rPr>
                  <a:t>Secure Boot</a:t>
                </a: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E193241-D912-6143-8BF2-F62E81913FA1}"/>
                  </a:ext>
                </a:extLst>
              </p:cNvPr>
              <p:cNvSpPr/>
              <p:nvPr/>
            </p:nvSpPr>
            <p:spPr>
              <a:xfrm>
                <a:off x="2796574" y="3852081"/>
                <a:ext cx="914401" cy="386809"/>
              </a:xfrm>
              <a:prstGeom prst="rect">
                <a:avLst/>
              </a:prstGeom>
              <a:solidFill>
                <a:schemeClr val="tx1">
                  <a:lumMod val="60000"/>
                  <a:lumOff val="40000"/>
                </a:schemeClr>
              </a:solidFill>
              <a:ln w="6350">
                <a:solidFill>
                  <a:schemeClr val="tx1">
                    <a:lumMod val="75000"/>
                  </a:schemeClr>
                </a:solidFill>
              </a:ln>
              <a:effectLst>
                <a:innerShdw blurRad="63500">
                  <a:schemeClr val="tx1">
                    <a:lumMod val="7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i="1" dirty="0">
                    <a:solidFill>
                      <a:schemeClr val="tx1">
                        <a:lumMod val="75000"/>
                      </a:schemeClr>
                    </a:solidFill>
                  </a:rPr>
                  <a:t>Tamper Detectors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8237242"/>
      </p:ext>
    </p:extLst>
  </p:cSld>
  <p:clrMapOvr>
    <a:masterClrMapping/>
  </p:clrMapOvr>
  <p:transition spd="med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B7D48-8398-544B-846A-39540402E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Industry incorporates HW security features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29097B-DE2F-0F48-BDC2-27D3B50D13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125B4D-B45B-1746-A756-0F66E05805B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True Random Number Generation:</a:t>
            </a:r>
          </a:p>
          <a:p>
            <a:pPr marL="354330" lvl="1" indent="-171450">
              <a:buFont typeface="Arial" panose="020B0604020202020204" pitchFamily="34" charset="0"/>
              <a:buChar char="•"/>
            </a:pPr>
            <a:r>
              <a:rPr lang="en-US" dirty="0"/>
              <a:t>Needed for cryptography &amp; communication protocols</a:t>
            </a:r>
          </a:p>
          <a:p>
            <a:pPr marL="354330" lvl="1" indent="-171450">
              <a:buFont typeface="Arial" panose="020B0604020202020204" pitchFamily="34" charset="0"/>
              <a:buChar char="•"/>
            </a:pPr>
            <a:r>
              <a:rPr lang="en-US" dirty="0"/>
              <a:t>HW peripheral with conditioning and health test</a:t>
            </a:r>
          </a:p>
          <a:p>
            <a:pPr marL="354330" lvl="1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354330" lvl="1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Secure Debug Lock:</a:t>
            </a:r>
          </a:p>
          <a:p>
            <a:pPr marL="354330" lvl="1" indent="-171450">
              <a:buFont typeface="Arial" panose="020B0604020202020204" pitchFamily="34" charset="0"/>
              <a:buChar char="•"/>
            </a:pPr>
            <a:r>
              <a:rPr lang="en-US" dirty="0"/>
              <a:t>JTAG permits full access to code and data on a device</a:t>
            </a:r>
          </a:p>
          <a:p>
            <a:pPr marL="354330" lvl="1" indent="-171450">
              <a:buFont typeface="Arial" panose="020B0604020202020204" pitchFamily="34" charset="0"/>
              <a:buChar char="•"/>
            </a:pPr>
            <a:r>
              <a:rPr lang="en-US" dirty="0"/>
              <a:t>Desired to protect, but reopen for RMA or upgrades</a:t>
            </a:r>
          </a:p>
          <a:p>
            <a:pPr marL="354330" lvl="1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354330" lvl="1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Tamper protection:</a:t>
            </a:r>
          </a:p>
          <a:p>
            <a:pPr marL="354330" lvl="1" indent="-171450">
              <a:buFont typeface="Arial" panose="020B0604020202020204" pitchFamily="34" charset="0"/>
              <a:buChar char="•"/>
            </a:pPr>
            <a:r>
              <a:rPr lang="en-US" dirty="0"/>
              <a:t>Voltage, clock, temp. and magnetic tamper detection</a:t>
            </a:r>
          </a:p>
          <a:p>
            <a:pPr marL="354330" lvl="1" indent="-171450">
              <a:buFont typeface="Arial" panose="020B0604020202020204" pitchFamily="34" charset="0"/>
              <a:buChar char="•"/>
            </a:pPr>
            <a:r>
              <a:rPr lang="en-US" dirty="0"/>
              <a:t>Detection of broken enclosure via buttons and trace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CDC493-A67A-AE41-99CF-5B37A7D35F6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Silicon Labs Confidential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B247F7-35F5-BA45-B38F-A130A7EECF0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9A7BD92-6AE5-CF43-B276-274952F2BFB4}" type="slidenum">
              <a:rPr lang="en-US" smtClean="0"/>
              <a:pPr/>
              <a:t>8</a:t>
            </a:fld>
            <a:endParaRPr lang="en-US" dirty="0"/>
          </a:p>
        </p:txBody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8A986AA7-3056-A54A-A321-04FE24964596}"/>
              </a:ext>
            </a:extLst>
          </p:cNvPr>
          <p:cNvGrpSpPr/>
          <p:nvPr/>
        </p:nvGrpSpPr>
        <p:grpSpPr>
          <a:xfrm>
            <a:off x="1184912" y="1320448"/>
            <a:ext cx="4781548" cy="4674303"/>
            <a:chOff x="1066800" y="1447802"/>
            <a:chExt cx="4033963" cy="4053074"/>
          </a:xfrm>
        </p:grpSpPr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E9A2D22C-6D11-964A-A16C-582CAD2D573A}"/>
                </a:ext>
              </a:extLst>
            </p:cNvPr>
            <p:cNvGrpSpPr/>
            <p:nvPr/>
          </p:nvGrpSpPr>
          <p:grpSpPr>
            <a:xfrm>
              <a:off x="1066800" y="1447802"/>
              <a:ext cx="4033963" cy="4053074"/>
              <a:chOff x="1066800" y="1447802"/>
              <a:chExt cx="4033963" cy="4053074"/>
            </a:xfrm>
          </p:grpSpPr>
          <p:grpSp>
            <p:nvGrpSpPr>
              <p:cNvPr id="115" name="Group 114">
                <a:extLst>
                  <a:ext uri="{FF2B5EF4-FFF2-40B4-BE49-F238E27FC236}">
                    <a16:creationId xmlns:a16="http://schemas.microsoft.com/office/drawing/2014/main" id="{DE396297-E610-954E-9367-AD567C42F252}"/>
                  </a:ext>
                </a:extLst>
              </p:cNvPr>
              <p:cNvGrpSpPr/>
              <p:nvPr/>
            </p:nvGrpSpPr>
            <p:grpSpPr>
              <a:xfrm rot="16200000">
                <a:off x="2921733" y="121048"/>
                <a:ext cx="228602" cy="2882110"/>
                <a:chOff x="1078747" y="2057401"/>
                <a:chExt cx="228602" cy="2882110"/>
              </a:xfrm>
            </p:grpSpPr>
            <p:sp>
              <p:nvSpPr>
                <p:cNvPr id="143" name="Rectangle 142">
                  <a:extLst>
                    <a:ext uri="{FF2B5EF4-FFF2-40B4-BE49-F238E27FC236}">
                      <a16:creationId xmlns:a16="http://schemas.microsoft.com/office/drawing/2014/main" id="{1EF0C054-1AFA-674A-980D-47FEE1EA4147}"/>
                    </a:ext>
                  </a:extLst>
                </p:cNvPr>
                <p:cNvSpPr/>
                <p:nvPr/>
              </p:nvSpPr>
              <p:spPr>
                <a:xfrm>
                  <a:off x="1078747" y="2057401"/>
                  <a:ext cx="228600" cy="152400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tx1">
                        <a:lumMod val="40000"/>
                        <a:lumOff val="60000"/>
                        <a:tint val="66000"/>
                        <a:satMod val="160000"/>
                      </a:schemeClr>
                    </a:gs>
                    <a:gs pos="50000">
                      <a:schemeClr val="tx1">
                        <a:lumMod val="40000"/>
                        <a:lumOff val="60000"/>
                        <a:tint val="44500"/>
                        <a:satMod val="160000"/>
                      </a:schemeClr>
                    </a:gs>
                    <a:gs pos="100000">
                      <a:schemeClr val="tx1">
                        <a:lumMod val="40000"/>
                        <a:lumOff val="60000"/>
                        <a:tint val="23500"/>
                        <a:satMod val="16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>
                    <a:solidFill>
                      <a:srgbClr val="C1C1C1"/>
                    </a:solidFill>
                  </a:endParaRPr>
                </a:p>
              </p:txBody>
            </p:sp>
            <p:sp>
              <p:nvSpPr>
                <p:cNvPr id="144" name="Rectangle 143">
                  <a:extLst>
                    <a:ext uri="{FF2B5EF4-FFF2-40B4-BE49-F238E27FC236}">
                      <a16:creationId xmlns:a16="http://schemas.microsoft.com/office/drawing/2014/main" id="{47C1080C-A4E5-644E-945D-E0549B07961D}"/>
                    </a:ext>
                  </a:extLst>
                </p:cNvPr>
                <p:cNvSpPr/>
                <p:nvPr/>
              </p:nvSpPr>
              <p:spPr>
                <a:xfrm>
                  <a:off x="1078747" y="2447359"/>
                  <a:ext cx="228600" cy="152400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tx1">
                        <a:lumMod val="40000"/>
                        <a:lumOff val="60000"/>
                        <a:tint val="66000"/>
                        <a:satMod val="160000"/>
                      </a:schemeClr>
                    </a:gs>
                    <a:gs pos="50000">
                      <a:schemeClr val="tx1">
                        <a:lumMod val="40000"/>
                        <a:lumOff val="60000"/>
                        <a:tint val="44500"/>
                        <a:satMod val="160000"/>
                      </a:schemeClr>
                    </a:gs>
                    <a:gs pos="100000">
                      <a:schemeClr val="tx1">
                        <a:lumMod val="40000"/>
                        <a:lumOff val="60000"/>
                        <a:tint val="23500"/>
                        <a:satMod val="16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>
                    <a:solidFill>
                      <a:srgbClr val="C1C1C1"/>
                    </a:solidFill>
                  </a:endParaRPr>
                </a:p>
              </p:txBody>
            </p:sp>
            <p:sp>
              <p:nvSpPr>
                <p:cNvPr id="145" name="Rectangle 144">
                  <a:extLst>
                    <a:ext uri="{FF2B5EF4-FFF2-40B4-BE49-F238E27FC236}">
                      <a16:creationId xmlns:a16="http://schemas.microsoft.com/office/drawing/2014/main" id="{023D2116-7A90-AC49-B828-DE2A52AB0A05}"/>
                    </a:ext>
                  </a:extLst>
                </p:cNvPr>
                <p:cNvSpPr/>
                <p:nvPr/>
              </p:nvSpPr>
              <p:spPr>
                <a:xfrm>
                  <a:off x="1078749" y="2837318"/>
                  <a:ext cx="228600" cy="152400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tx1">
                        <a:lumMod val="40000"/>
                        <a:lumOff val="60000"/>
                        <a:tint val="66000"/>
                        <a:satMod val="160000"/>
                      </a:schemeClr>
                    </a:gs>
                    <a:gs pos="50000">
                      <a:schemeClr val="tx1">
                        <a:lumMod val="40000"/>
                        <a:lumOff val="60000"/>
                        <a:tint val="44500"/>
                        <a:satMod val="160000"/>
                      </a:schemeClr>
                    </a:gs>
                    <a:gs pos="100000">
                      <a:schemeClr val="tx1">
                        <a:lumMod val="40000"/>
                        <a:lumOff val="60000"/>
                        <a:tint val="23500"/>
                        <a:satMod val="16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>
                    <a:solidFill>
                      <a:srgbClr val="C1C1C1"/>
                    </a:solidFill>
                  </a:endParaRPr>
                </a:p>
              </p:txBody>
            </p:sp>
            <p:sp>
              <p:nvSpPr>
                <p:cNvPr id="146" name="Rectangle 145">
                  <a:extLst>
                    <a:ext uri="{FF2B5EF4-FFF2-40B4-BE49-F238E27FC236}">
                      <a16:creationId xmlns:a16="http://schemas.microsoft.com/office/drawing/2014/main" id="{02DBCD4D-A0D0-8A4C-8747-49E2B7681C9F}"/>
                    </a:ext>
                  </a:extLst>
                </p:cNvPr>
                <p:cNvSpPr/>
                <p:nvPr/>
              </p:nvSpPr>
              <p:spPr>
                <a:xfrm>
                  <a:off x="1078747" y="3227277"/>
                  <a:ext cx="228600" cy="152400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tx1">
                        <a:lumMod val="40000"/>
                        <a:lumOff val="60000"/>
                        <a:tint val="66000"/>
                        <a:satMod val="160000"/>
                      </a:schemeClr>
                    </a:gs>
                    <a:gs pos="50000">
                      <a:schemeClr val="tx1">
                        <a:lumMod val="40000"/>
                        <a:lumOff val="60000"/>
                        <a:tint val="44500"/>
                        <a:satMod val="160000"/>
                      </a:schemeClr>
                    </a:gs>
                    <a:gs pos="100000">
                      <a:schemeClr val="tx1">
                        <a:lumMod val="40000"/>
                        <a:lumOff val="60000"/>
                        <a:tint val="23500"/>
                        <a:satMod val="16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>
                    <a:solidFill>
                      <a:srgbClr val="C1C1C1"/>
                    </a:solidFill>
                  </a:endParaRPr>
                </a:p>
              </p:txBody>
            </p:sp>
            <p:sp>
              <p:nvSpPr>
                <p:cNvPr id="147" name="Rectangle 146">
                  <a:extLst>
                    <a:ext uri="{FF2B5EF4-FFF2-40B4-BE49-F238E27FC236}">
                      <a16:creationId xmlns:a16="http://schemas.microsoft.com/office/drawing/2014/main" id="{97E8EA8A-2033-D043-A81E-11AD09104332}"/>
                    </a:ext>
                  </a:extLst>
                </p:cNvPr>
                <p:cNvSpPr/>
                <p:nvPr/>
              </p:nvSpPr>
              <p:spPr>
                <a:xfrm>
                  <a:off x="1078747" y="3617236"/>
                  <a:ext cx="228600" cy="152400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tx1">
                        <a:lumMod val="40000"/>
                        <a:lumOff val="60000"/>
                        <a:tint val="66000"/>
                        <a:satMod val="160000"/>
                      </a:schemeClr>
                    </a:gs>
                    <a:gs pos="50000">
                      <a:schemeClr val="tx1">
                        <a:lumMod val="40000"/>
                        <a:lumOff val="60000"/>
                        <a:tint val="44500"/>
                        <a:satMod val="160000"/>
                      </a:schemeClr>
                    </a:gs>
                    <a:gs pos="100000">
                      <a:schemeClr val="tx1">
                        <a:lumMod val="40000"/>
                        <a:lumOff val="60000"/>
                        <a:tint val="23500"/>
                        <a:satMod val="16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>
                    <a:solidFill>
                      <a:srgbClr val="C1C1C1"/>
                    </a:solidFill>
                  </a:endParaRPr>
                </a:p>
              </p:txBody>
            </p:sp>
            <p:sp>
              <p:nvSpPr>
                <p:cNvPr id="148" name="Rectangle 147">
                  <a:extLst>
                    <a:ext uri="{FF2B5EF4-FFF2-40B4-BE49-F238E27FC236}">
                      <a16:creationId xmlns:a16="http://schemas.microsoft.com/office/drawing/2014/main" id="{CB9D5FC0-2A8E-0248-B26C-0B5C65EFAB98}"/>
                    </a:ext>
                  </a:extLst>
                </p:cNvPr>
                <p:cNvSpPr/>
                <p:nvPr/>
              </p:nvSpPr>
              <p:spPr>
                <a:xfrm>
                  <a:off x="1078747" y="4007195"/>
                  <a:ext cx="228600" cy="152400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tx1">
                        <a:lumMod val="40000"/>
                        <a:lumOff val="60000"/>
                        <a:tint val="66000"/>
                        <a:satMod val="160000"/>
                      </a:schemeClr>
                    </a:gs>
                    <a:gs pos="50000">
                      <a:schemeClr val="tx1">
                        <a:lumMod val="40000"/>
                        <a:lumOff val="60000"/>
                        <a:tint val="44500"/>
                        <a:satMod val="160000"/>
                      </a:schemeClr>
                    </a:gs>
                    <a:gs pos="100000">
                      <a:schemeClr val="tx1">
                        <a:lumMod val="40000"/>
                        <a:lumOff val="60000"/>
                        <a:tint val="23500"/>
                        <a:satMod val="16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>
                    <a:solidFill>
                      <a:srgbClr val="C1C1C1"/>
                    </a:solidFill>
                  </a:endParaRPr>
                </a:p>
              </p:txBody>
            </p:sp>
            <p:sp>
              <p:nvSpPr>
                <p:cNvPr id="149" name="Rectangle 148">
                  <a:extLst>
                    <a:ext uri="{FF2B5EF4-FFF2-40B4-BE49-F238E27FC236}">
                      <a16:creationId xmlns:a16="http://schemas.microsoft.com/office/drawing/2014/main" id="{70E84D17-5FA6-D74A-8A51-227550A87DE4}"/>
                    </a:ext>
                  </a:extLst>
                </p:cNvPr>
                <p:cNvSpPr/>
                <p:nvPr/>
              </p:nvSpPr>
              <p:spPr>
                <a:xfrm>
                  <a:off x="1078747" y="4397154"/>
                  <a:ext cx="228600" cy="152400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tx1">
                        <a:lumMod val="40000"/>
                        <a:lumOff val="60000"/>
                        <a:tint val="66000"/>
                        <a:satMod val="160000"/>
                      </a:schemeClr>
                    </a:gs>
                    <a:gs pos="50000">
                      <a:schemeClr val="tx1">
                        <a:lumMod val="40000"/>
                        <a:lumOff val="60000"/>
                        <a:tint val="44500"/>
                        <a:satMod val="160000"/>
                      </a:schemeClr>
                    </a:gs>
                    <a:gs pos="100000">
                      <a:schemeClr val="tx1">
                        <a:lumMod val="40000"/>
                        <a:lumOff val="60000"/>
                        <a:tint val="23500"/>
                        <a:satMod val="16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>
                    <a:solidFill>
                      <a:srgbClr val="C1C1C1"/>
                    </a:solidFill>
                  </a:endParaRPr>
                </a:p>
              </p:txBody>
            </p:sp>
            <p:sp>
              <p:nvSpPr>
                <p:cNvPr id="150" name="Rectangle 149">
                  <a:extLst>
                    <a:ext uri="{FF2B5EF4-FFF2-40B4-BE49-F238E27FC236}">
                      <a16:creationId xmlns:a16="http://schemas.microsoft.com/office/drawing/2014/main" id="{0726D4D0-0CA7-7744-9976-66409AB714DF}"/>
                    </a:ext>
                  </a:extLst>
                </p:cNvPr>
                <p:cNvSpPr/>
                <p:nvPr/>
              </p:nvSpPr>
              <p:spPr>
                <a:xfrm>
                  <a:off x="1078749" y="4787111"/>
                  <a:ext cx="228600" cy="152400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tx1">
                        <a:lumMod val="40000"/>
                        <a:lumOff val="60000"/>
                        <a:tint val="66000"/>
                        <a:satMod val="160000"/>
                      </a:schemeClr>
                    </a:gs>
                    <a:gs pos="50000">
                      <a:schemeClr val="tx1">
                        <a:lumMod val="40000"/>
                        <a:lumOff val="60000"/>
                        <a:tint val="44500"/>
                        <a:satMod val="160000"/>
                      </a:schemeClr>
                    </a:gs>
                    <a:gs pos="100000">
                      <a:schemeClr val="tx1">
                        <a:lumMod val="40000"/>
                        <a:lumOff val="60000"/>
                        <a:tint val="23500"/>
                        <a:satMod val="16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>
                    <a:solidFill>
                      <a:srgbClr val="C1C1C1"/>
                    </a:solidFill>
                  </a:endParaRPr>
                </a:p>
              </p:txBody>
            </p:sp>
          </p:grpSp>
          <p:grpSp>
            <p:nvGrpSpPr>
              <p:cNvPr id="116" name="Group 115">
                <a:extLst>
                  <a:ext uri="{FF2B5EF4-FFF2-40B4-BE49-F238E27FC236}">
                    <a16:creationId xmlns:a16="http://schemas.microsoft.com/office/drawing/2014/main" id="{461B0D8D-9DFB-AC45-BE36-1D8D563128DA}"/>
                  </a:ext>
                </a:extLst>
              </p:cNvPr>
              <p:cNvGrpSpPr/>
              <p:nvPr/>
            </p:nvGrpSpPr>
            <p:grpSpPr>
              <a:xfrm rot="10800000">
                <a:off x="4872162" y="2057400"/>
                <a:ext cx="228601" cy="2882110"/>
                <a:chOff x="1078746" y="2057400"/>
                <a:chExt cx="228601" cy="2882110"/>
              </a:xfrm>
            </p:grpSpPr>
            <p:sp>
              <p:nvSpPr>
                <p:cNvPr id="135" name="Rectangle 134">
                  <a:extLst>
                    <a:ext uri="{FF2B5EF4-FFF2-40B4-BE49-F238E27FC236}">
                      <a16:creationId xmlns:a16="http://schemas.microsoft.com/office/drawing/2014/main" id="{82EBF071-7EFA-884A-86E8-16066E723590}"/>
                    </a:ext>
                  </a:extLst>
                </p:cNvPr>
                <p:cNvSpPr/>
                <p:nvPr/>
              </p:nvSpPr>
              <p:spPr>
                <a:xfrm>
                  <a:off x="1078746" y="2057400"/>
                  <a:ext cx="228600" cy="152400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tx1">
                        <a:lumMod val="40000"/>
                        <a:lumOff val="60000"/>
                        <a:tint val="66000"/>
                        <a:satMod val="160000"/>
                      </a:schemeClr>
                    </a:gs>
                    <a:gs pos="50000">
                      <a:schemeClr val="tx1">
                        <a:lumMod val="40000"/>
                        <a:lumOff val="60000"/>
                        <a:tint val="44500"/>
                        <a:satMod val="160000"/>
                      </a:schemeClr>
                    </a:gs>
                    <a:gs pos="100000">
                      <a:schemeClr val="tx1">
                        <a:lumMod val="40000"/>
                        <a:lumOff val="60000"/>
                        <a:tint val="23500"/>
                        <a:satMod val="16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>
                    <a:solidFill>
                      <a:srgbClr val="C1C1C1"/>
                    </a:solidFill>
                  </a:endParaRPr>
                </a:p>
              </p:txBody>
            </p:sp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id="{5E419CFF-E09D-9540-8EB5-4A1C35FACE0C}"/>
                    </a:ext>
                  </a:extLst>
                </p:cNvPr>
                <p:cNvSpPr/>
                <p:nvPr/>
              </p:nvSpPr>
              <p:spPr>
                <a:xfrm>
                  <a:off x="1078746" y="2447359"/>
                  <a:ext cx="228600" cy="152400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tx1">
                        <a:lumMod val="40000"/>
                        <a:lumOff val="60000"/>
                        <a:tint val="66000"/>
                        <a:satMod val="160000"/>
                      </a:schemeClr>
                    </a:gs>
                    <a:gs pos="50000">
                      <a:schemeClr val="tx1">
                        <a:lumMod val="40000"/>
                        <a:lumOff val="60000"/>
                        <a:tint val="44500"/>
                        <a:satMod val="160000"/>
                      </a:schemeClr>
                    </a:gs>
                    <a:gs pos="100000">
                      <a:schemeClr val="tx1">
                        <a:lumMod val="40000"/>
                        <a:lumOff val="60000"/>
                        <a:tint val="23500"/>
                        <a:satMod val="16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>
                    <a:solidFill>
                      <a:srgbClr val="C1C1C1"/>
                    </a:solidFill>
                  </a:endParaRPr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:a16="http://schemas.microsoft.com/office/drawing/2014/main" id="{0448858C-3400-B840-9ACB-A88F2EE020A3}"/>
                    </a:ext>
                  </a:extLst>
                </p:cNvPr>
                <p:cNvSpPr/>
                <p:nvPr/>
              </p:nvSpPr>
              <p:spPr>
                <a:xfrm>
                  <a:off x="1078746" y="2837318"/>
                  <a:ext cx="228600" cy="152400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tx1">
                        <a:lumMod val="40000"/>
                        <a:lumOff val="60000"/>
                        <a:tint val="66000"/>
                        <a:satMod val="160000"/>
                      </a:schemeClr>
                    </a:gs>
                    <a:gs pos="50000">
                      <a:schemeClr val="tx1">
                        <a:lumMod val="40000"/>
                        <a:lumOff val="60000"/>
                        <a:tint val="44500"/>
                        <a:satMod val="160000"/>
                      </a:schemeClr>
                    </a:gs>
                    <a:gs pos="100000">
                      <a:schemeClr val="tx1">
                        <a:lumMod val="40000"/>
                        <a:lumOff val="60000"/>
                        <a:tint val="23500"/>
                        <a:satMod val="16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>
                    <a:solidFill>
                      <a:srgbClr val="C1C1C1"/>
                    </a:solidFill>
                  </a:endParaRPr>
                </a:p>
              </p:txBody>
            </p:sp>
            <p:sp>
              <p:nvSpPr>
                <p:cNvPr id="138" name="Rectangle 137">
                  <a:extLst>
                    <a:ext uri="{FF2B5EF4-FFF2-40B4-BE49-F238E27FC236}">
                      <a16:creationId xmlns:a16="http://schemas.microsoft.com/office/drawing/2014/main" id="{FE5A6D59-8957-3F4F-B97B-56DCD10E6196}"/>
                    </a:ext>
                  </a:extLst>
                </p:cNvPr>
                <p:cNvSpPr/>
                <p:nvPr/>
              </p:nvSpPr>
              <p:spPr>
                <a:xfrm>
                  <a:off x="1078747" y="3227277"/>
                  <a:ext cx="228600" cy="152400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tx1">
                        <a:lumMod val="40000"/>
                        <a:lumOff val="60000"/>
                        <a:tint val="66000"/>
                        <a:satMod val="160000"/>
                      </a:schemeClr>
                    </a:gs>
                    <a:gs pos="50000">
                      <a:schemeClr val="tx1">
                        <a:lumMod val="40000"/>
                        <a:lumOff val="60000"/>
                        <a:tint val="44500"/>
                        <a:satMod val="160000"/>
                      </a:schemeClr>
                    </a:gs>
                    <a:gs pos="100000">
                      <a:schemeClr val="tx1">
                        <a:lumMod val="40000"/>
                        <a:lumOff val="60000"/>
                        <a:tint val="23500"/>
                        <a:satMod val="16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>
                    <a:solidFill>
                      <a:srgbClr val="C1C1C1"/>
                    </a:solidFill>
                  </a:endParaRPr>
                </a:p>
              </p:txBody>
            </p:sp>
            <p:sp>
              <p:nvSpPr>
                <p:cNvPr id="139" name="Rectangle 138">
                  <a:extLst>
                    <a:ext uri="{FF2B5EF4-FFF2-40B4-BE49-F238E27FC236}">
                      <a16:creationId xmlns:a16="http://schemas.microsoft.com/office/drawing/2014/main" id="{848A83BF-C902-064D-86A7-13BB1A9496A4}"/>
                    </a:ext>
                  </a:extLst>
                </p:cNvPr>
                <p:cNvSpPr/>
                <p:nvPr/>
              </p:nvSpPr>
              <p:spPr>
                <a:xfrm>
                  <a:off x="1078747" y="3617236"/>
                  <a:ext cx="228600" cy="152400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tx1">
                        <a:lumMod val="40000"/>
                        <a:lumOff val="60000"/>
                        <a:tint val="66000"/>
                        <a:satMod val="160000"/>
                      </a:schemeClr>
                    </a:gs>
                    <a:gs pos="50000">
                      <a:schemeClr val="tx1">
                        <a:lumMod val="40000"/>
                        <a:lumOff val="60000"/>
                        <a:tint val="44500"/>
                        <a:satMod val="160000"/>
                      </a:schemeClr>
                    </a:gs>
                    <a:gs pos="100000">
                      <a:schemeClr val="tx1">
                        <a:lumMod val="40000"/>
                        <a:lumOff val="60000"/>
                        <a:tint val="23500"/>
                        <a:satMod val="16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>
                    <a:solidFill>
                      <a:srgbClr val="C1C1C1"/>
                    </a:solidFill>
                  </a:endParaRPr>
                </a:p>
              </p:txBody>
            </p:sp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id="{23DAFDAD-B253-AC42-8643-4B5DE565F8B7}"/>
                    </a:ext>
                  </a:extLst>
                </p:cNvPr>
                <p:cNvSpPr/>
                <p:nvPr/>
              </p:nvSpPr>
              <p:spPr>
                <a:xfrm>
                  <a:off x="1078747" y="4007195"/>
                  <a:ext cx="228600" cy="152400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tx1">
                        <a:lumMod val="40000"/>
                        <a:lumOff val="60000"/>
                        <a:tint val="66000"/>
                        <a:satMod val="160000"/>
                      </a:schemeClr>
                    </a:gs>
                    <a:gs pos="50000">
                      <a:schemeClr val="tx1">
                        <a:lumMod val="40000"/>
                        <a:lumOff val="60000"/>
                        <a:tint val="44500"/>
                        <a:satMod val="160000"/>
                      </a:schemeClr>
                    </a:gs>
                    <a:gs pos="100000">
                      <a:schemeClr val="tx1">
                        <a:lumMod val="40000"/>
                        <a:lumOff val="60000"/>
                        <a:tint val="23500"/>
                        <a:satMod val="16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>
                    <a:solidFill>
                      <a:srgbClr val="C1C1C1"/>
                    </a:solidFill>
                  </a:endParaRPr>
                </a:p>
              </p:txBody>
            </p:sp>
            <p:sp>
              <p:nvSpPr>
                <p:cNvPr id="141" name="Rectangle 140">
                  <a:extLst>
                    <a:ext uri="{FF2B5EF4-FFF2-40B4-BE49-F238E27FC236}">
                      <a16:creationId xmlns:a16="http://schemas.microsoft.com/office/drawing/2014/main" id="{3E762C2D-A6D0-604C-907B-1AFA087D8223}"/>
                    </a:ext>
                  </a:extLst>
                </p:cNvPr>
                <p:cNvSpPr/>
                <p:nvPr/>
              </p:nvSpPr>
              <p:spPr>
                <a:xfrm>
                  <a:off x="1078747" y="4397154"/>
                  <a:ext cx="228600" cy="152400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tx1">
                        <a:lumMod val="40000"/>
                        <a:lumOff val="60000"/>
                        <a:tint val="66000"/>
                        <a:satMod val="160000"/>
                      </a:schemeClr>
                    </a:gs>
                    <a:gs pos="50000">
                      <a:schemeClr val="tx1">
                        <a:lumMod val="40000"/>
                        <a:lumOff val="60000"/>
                        <a:tint val="44500"/>
                        <a:satMod val="160000"/>
                      </a:schemeClr>
                    </a:gs>
                    <a:gs pos="100000">
                      <a:schemeClr val="tx1">
                        <a:lumMod val="40000"/>
                        <a:lumOff val="60000"/>
                        <a:tint val="23500"/>
                        <a:satMod val="16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>
                    <a:solidFill>
                      <a:srgbClr val="C1C1C1"/>
                    </a:solidFill>
                  </a:endParaRPr>
                </a:p>
              </p:txBody>
            </p:sp>
            <p:sp>
              <p:nvSpPr>
                <p:cNvPr id="142" name="Rectangle 141">
                  <a:extLst>
                    <a:ext uri="{FF2B5EF4-FFF2-40B4-BE49-F238E27FC236}">
                      <a16:creationId xmlns:a16="http://schemas.microsoft.com/office/drawing/2014/main" id="{923F8C87-D821-1241-B134-57F52D92D900}"/>
                    </a:ext>
                  </a:extLst>
                </p:cNvPr>
                <p:cNvSpPr/>
                <p:nvPr/>
              </p:nvSpPr>
              <p:spPr>
                <a:xfrm>
                  <a:off x="1078747" y="4787110"/>
                  <a:ext cx="228600" cy="152400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tx1">
                        <a:lumMod val="40000"/>
                        <a:lumOff val="60000"/>
                        <a:tint val="66000"/>
                        <a:satMod val="160000"/>
                      </a:schemeClr>
                    </a:gs>
                    <a:gs pos="50000">
                      <a:schemeClr val="tx1">
                        <a:lumMod val="40000"/>
                        <a:lumOff val="60000"/>
                        <a:tint val="44500"/>
                        <a:satMod val="160000"/>
                      </a:schemeClr>
                    </a:gs>
                    <a:gs pos="100000">
                      <a:schemeClr val="tx1">
                        <a:lumMod val="40000"/>
                        <a:lumOff val="60000"/>
                        <a:tint val="23500"/>
                        <a:satMod val="16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>
                    <a:solidFill>
                      <a:srgbClr val="C1C1C1"/>
                    </a:solidFill>
                  </a:endParaRPr>
                </a:p>
              </p:txBody>
            </p:sp>
          </p:grpSp>
          <p:grpSp>
            <p:nvGrpSpPr>
              <p:cNvPr id="117" name="Group 116">
                <a:extLst>
                  <a:ext uri="{FF2B5EF4-FFF2-40B4-BE49-F238E27FC236}">
                    <a16:creationId xmlns:a16="http://schemas.microsoft.com/office/drawing/2014/main" id="{5C81498D-BC05-574F-B281-A4F41236D27A}"/>
                  </a:ext>
                </a:extLst>
              </p:cNvPr>
              <p:cNvGrpSpPr/>
              <p:nvPr/>
            </p:nvGrpSpPr>
            <p:grpSpPr>
              <a:xfrm rot="16200000">
                <a:off x="2921730" y="3945521"/>
                <a:ext cx="228601" cy="2882110"/>
                <a:chOff x="1064272" y="2057401"/>
                <a:chExt cx="228601" cy="2882110"/>
              </a:xfrm>
            </p:grpSpPr>
            <p:sp>
              <p:nvSpPr>
                <p:cNvPr id="127" name="Rectangle 126">
                  <a:extLst>
                    <a:ext uri="{FF2B5EF4-FFF2-40B4-BE49-F238E27FC236}">
                      <a16:creationId xmlns:a16="http://schemas.microsoft.com/office/drawing/2014/main" id="{4DF5451B-A128-CF41-9221-6AB5F5727D49}"/>
                    </a:ext>
                  </a:extLst>
                </p:cNvPr>
                <p:cNvSpPr/>
                <p:nvPr/>
              </p:nvSpPr>
              <p:spPr>
                <a:xfrm>
                  <a:off x="1064272" y="2057401"/>
                  <a:ext cx="228600" cy="152400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tx1">
                        <a:lumMod val="40000"/>
                        <a:lumOff val="60000"/>
                        <a:tint val="66000"/>
                        <a:satMod val="160000"/>
                      </a:schemeClr>
                    </a:gs>
                    <a:gs pos="50000">
                      <a:schemeClr val="tx1">
                        <a:lumMod val="40000"/>
                        <a:lumOff val="60000"/>
                        <a:tint val="44500"/>
                        <a:satMod val="160000"/>
                      </a:schemeClr>
                    </a:gs>
                    <a:gs pos="100000">
                      <a:schemeClr val="tx1">
                        <a:lumMod val="40000"/>
                        <a:lumOff val="60000"/>
                        <a:tint val="23500"/>
                        <a:satMod val="16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>
                    <a:solidFill>
                      <a:srgbClr val="C1C1C1"/>
                    </a:solidFill>
                  </a:endParaRPr>
                </a:p>
              </p:txBody>
            </p:sp>
            <p:sp>
              <p:nvSpPr>
                <p:cNvPr id="128" name="Rectangle 127">
                  <a:extLst>
                    <a:ext uri="{FF2B5EF4-FFF2-40B4-BE49-F238E27FC236}">
                      <a16:creationId xmlns:a16="http://schemas.microsoft.com/office/drawing/2014/main" id="{6A7C5F9A-D537-2D4E-937F-D915BD4BDE00}"/>
                    </a:ext>
                  </a:extLst>
                </p:cNvPr>
                <p:cNvSpPr/>
                <p:nvPr/>
              </p:nvSpPr>
              <p:spPr>
                <a:xfrm>
                  <a:off x="1064272" y="2447359"/>
                  <a:ext cx="228600" cy="152400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tx1">
                        <a:lumMod val="40000"/>
                        <a:lumOff val="60000"/>
                        <a:tint val="66000"/>
                        <a:satMod val="160000"/>
                      </a:schemeClr>
                    </a:gs>
                    <a:gs pos="50000">
                      <a:schemeClr val="tx1">
                        <a:lumMod val="40000"/>
                        <a:lumOff val="60000"/>
                        <a:tint val="44500"/>
                        <a:satMod val="160000"/>
                      </a:schemeClr>
                    </a:gs>
                    <a:gs pos="100000">
                      <a:schemeClr val="tx1">
                        <a:lumMod val="40000"/>
                        <a:lumOff val="60000"/>
                        <a:tint val="23500"/>
                        <a:satMod val="16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>
                    <a:solidFill>
                      <a:srgbClr val="C1C1C1"/>
                    </a:solidFill>
                  </a:endParaRPr>
                </a:p>
              </p:txBody>
            </p:sp>
            <p:sp>
              <p:nvSpPr>
                <p:cNvPr id="129" name="Rectangle 128">
                  <a:extLst>
                    <a:ext uri="{FF2B5EF4-FFF2-40B4-BE49-F238E27FC236}">
                      <a16:creationId xmlns:a16="http://schemas.microsoft.com/office/drawing/2014/main" id="{7088B9D6-AD70-694F-90F0-BF8380C5336E}"/>
                    </a:ext>
                  </a:extLst>
                </p:cNvPr>
                <p:cNvSpPr/>
                <p:nvPr/>
              </p:nvSpPr>
              <p:spPr>
                <a:xfrm>
                  <a:off x="1064272" y="2837318"/>
                  <a:ext cx="228600" cy="152400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tx1">
                        <a:lumMod val="40000"/>
                        <a:lumOff val="60000"/>
                        <a:tint val="66000"/>
                        <a:satMod val="160000"/>
                      </a:schemeClr>
                    </a:gs>
                    <a:gs pos="50000">
                      <a:schemeClr val="tx1">
                        <a:lumMod val="40000"/>
                        <a:lumOff val="60000"/>
                        <a:tint val="44500"/>
                        <a:satMod val="160000"/>
                      </a:schemeClr>
                    </a:gs>
                    <a:gs pos="100000">
                      <a:schemeClr val="tx1">
                        <a:lumMod val="40000"/>
                        <a:lumOff val="60000"/>
                        <a:tint val="23500"/>
                        <a:satMod val="16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>
                    <a:solidFill>
                      <a:srgbClr val="C1C1C1"/>
                    </a:solidFill>
                  </a:endParaRPr>
                </a:p>
              </p:txBody>
            </p:sp>
            <p:sp>
              <p:nvSpPr>
                <p:cNvPr id="130" name="Rectangle 129">
                  <a:extLst>
                    <a:ext uri="{FF2B5EF4-FFF2-40B4-BE49-F238E27FC236}">
                      <a16:creationId xmlns:a16="http://schemas.microsoft.com/office/drawing/2014/main" id="{10769CB5-E8DE-244C-AC23-EDE4D944257B}"/>
                    </a:ext>
                  </a:extLst>
                </p:cNvPr>
                <p:cNvSpPr/>
                <p:nvPr/>
              </p:nvSpPr>
              <p:spPr>
                <a:xfrm>
                  <a:off x="1064272" y="3227277"/>
                  <a:ext cx="228600" cy="152400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tx1">
                        <a:lumMod val="40000"/>
                        <a:lumOff val="60000"/>
                        <a:tint val="66000"/>
                        <a:satMod val="160000"/>
                      </a:schemeClr>
                    </a:gs>
                    <a:gs pos="50000">
                      <a:schemeClr val="tx1">
                        <a:lumMod val="40000"/>
                        <a:lumOff val="60000"/>
                        <a:tint val="44500"/>
                        <a:satMod val="160000"/>
                      </a:schemeClr>
                    </a:gs>
                    <a:gs pos="100000">
                      <a:schemeClr val="tx1">
                        <a:lumMod val="40000"/>
                        <a:lumOff val="60000"/>
                        <a:tint val="23500"/>
                        <a:satMod val="16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>
                    <a:solidFill>
                      <a:srgbClr val="C1C1C1"/>
                    </a:solidFill>
                  </a:endParaRPr>
                </a:p>
              </p:txBody>
            </p:sp>
            <p:sp>
              <p:nvSpPr>
                <p:cNvPr id="131" name="Rectangle 130">
                  <a:extLst>
                    <a:ext uri="{FF2B5EF4-FFF2-40B4-BE49-F238E27FC236}">
                      <a16:creationId xmlns:a16="http://schemas.microsoft.com/office/drawing/2014/main" id="{E6E75BA3-8582-A249-B378-40743831BD55}"/>
                    </a:ext>
                  </a:extLst>
                </p:cNvPr>
                <p:cNvSpPr/>
                <p:nvPr/>
              </p:nvSpPr>
              <p:spPr>
                <a:xfrm>
                  <a:off x="1064272" y="3617236"/>
                  <a:ext cx="228600" cy="152400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tx1">
                        <a:lumMod val="40000"/>
                        <a:lumOff val="60000"/>
                        <a:tint val="66000"/>
                        <a:satMod val="160000"/>
                      </a:schemeClr>
                    </a:gs>
                    <a:gs pos="50000">
                      <a:schemeClr val="tx1">
                        <a:lumMod val="40000"/>
                        <a:lumOff val="60000"/>
                        <a:tint val="44500"/>
                        <a:satMod val="160000"/>
                      </a:schemeClr>
                    </a:gs>
                    <a:gs pos="100000">
                      <a:schemeClr val="tx1">
                        <a:lumMod val="40000"/>
                        <a:lumOff val="60000"/>
                        <a:tint val="23500"/>
                        <a:satMod val="16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>
                    <a:solidFill>
                      <a:srgbClr val="C1C1C1"/>
                    </a:solidFill>
                  </a:endParaRPr>
                </a:p>
              </p:txBody>
            </p:sp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id="{32DD8A49-BA79-FE4E-9C76-5A4F06018AD4}"/>
                    </a:ext>
                  </a:extLst>
                </p:cNvPr>
                <p:cNvSpPr/>
                <p:nvPr/>
              </p:nvSpPr>
              <p:spPr>
                <a:xfrm>
                  <a:off x="1064272" y="4007195"/>
                  <a:ext cx="228600" cy="152400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tx1">
                        <a:lumMod val="40000"/>
                        <a:lumOff val="60000"/>
                        <a:tint val="66000"/>
                        <a:satMod val="160000"/>
                      </a:schemeClr>
                    </a:gs>
                    <a:gs pos="50000">
                      <a:schemeClr val="tx1">
                        <a:lumMod val="40000"/>
                        <a:lumOff val="60000"/>
                        <a:tint val="44500"/>
                        <a:satMod val="160000"/>
                      </a:schemeClr>
                    </a:gs>
                    <a:gs pos="100000">
                      <a:schemeClr val="tx1">
                        <a:lumMod val="40000"/>
                        <a:lumOff val="60000"/>
                        <a:tint val="23500"/>
                        <a:satMod val="16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>
                    <a:solidFill>
                      <a:srgbClr val="C1C1C1"/>
                    </a:solidFill>
                  </a:endParaRPr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id="{764FCF6B-CF68-964C-A94F-330DDCB3BDEE}"/>
                    </a:ext>
                  </a:extLst>
                </p:cNvPr>
                <p:cNvSpPr/>
                <p:nvPr/>
              </p:nvSpPr>
              <p:spPr>
                <a:xfrm>
                  <a:off x="1064273" y="4397155"/>
                  <a:ext cx="228600" cy="152400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tx1">
                        <a:lumMod val="40000"/>
                        <a:lumOff val="60000"/>
                        <a:tint val="66000"/>
                        <a:satMod val="160000"/>
                      </a:schemeClr>
                    </a:gs>
                    <a:gs pos="50000">
                      <a:schemeClr val="tx1">
                        <a:lumMod val="40000"/>
                        <a:lumOff val="60000"/>
                        <a:tint val="44500"/>
                        <a:satMod val="160000"/>
                      </a:schemeClr>
                    </a:gs>
                    <a:gs pos="100000">
                      <a:schemeClr val="tx1">
                        <a:lumMod val="40000"/>
                        <a:lumOff val="60000"/>
                        <a:tint val="23500"/>
                        <a:satMod val="16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>
                    <a:solidFill>
                      <a:srgbClr val="C1C1C1"/>
                    </a:solidFill>
                  </a:endParaRPr>
                </a:p>
              </p:txBody>
            </p:sp>
            <p:sp>
              <p:nvSpPr>
                <p:cNvPr id="134" name="Rectangle 133">
                  <a:extLst>
                    <a:ext uri="{FF2B5EF4-FFF2-40B4-BE49-F238E27FC236}">
                      <a16:creationId xmlns:a16="http://schemas.microsoft.com/office/drawing/2014/main" id="{D3167E2B-A738-5541-AD5C-538296AC7B4C}"/>
                    </a:ext>
                  </a:extLst>
                </p:cNvPr>
                <p:cNvSpPr/>
                <p:nvPr/>
              </p:nvSpPr>
              <p:spPr>
                <a:xfrm>
                  <a:off x="1064273" y="4787111"/>
                  <a:ext cx="228600" cy="152400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tx1">
                        <a:lumMod val="40000"/>
                        <a:lumOff val="60000"/>
                        <a:tint val="66000"/>
                        <a:satMod val="160000"/>
                      </a:schemeClr>
                    </a:gs>
                    <a:gs pos="50000">
                      <a:schemeClr val="tx1">
                        <a:lumMod val="40000"/>
                        <a:lumOff val="60000"/>
                        <a:tint val="44500"/>
                        <a:satMod val="160000"/>
                      </a:schemeClr>
                    </a:gs>
                    <a:gs pos="100000">
                      <a:schemeClr val="tx1">
                        <a:lumMod val="40000"/>
                        <a:lumOff val="60000"/>
                        <a:tint val="23500"/>
                        <a:satMod val="16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>
                    <a:solidFill>
                      <a:srgbClr val="C1C1C1"/>
                    </a:solidFill>
                  </a:endParaRPr>
                </a:p>
              </p:txBody>
            </p:sp>
          </p:grpSp>
          <p:grpSp>
            <p:nvGrpSpPr>
              <p:cNvPr id="118" name="Group 117">
                <a:extLst>
                  <a:ext uri="{FF2B5EF4-FFF2-40B4-BE49-F238E27FC236}">
                    <a16:creationId xmlns:a16="http://schemas.microsoft.com/office/drawing/2014/main" id="{304C58F9-6C8A-534D-B0F2-2AB859622DE4}"/>
                  </a:ext>
                </a:extLst>
              </p:cNvPr>
              <p:cNvGrpSpPr/>
              <p:nvPr/>
            </p:nvGrpSpPr>
            <p:grpSpPr>
              <a:xfrm>
                <a:off x="1066800" y="2057400"/>
                <a:ext cx="228600" cy="2882110"/>
                <a:chOff x="1078747" y="2057400"/>
                <a:chExt cx="228600" cy="2882110"/>
              </a:xfrm>
            </p:grpSpPr>
            <p:sp>
              <p:nvSpPr>
                <p:cNvPr id="119" name="Rectangle 118">
                  <a:extLst>
                    <a:ext uri="{FF2B5EF4-FFF2-40B4-BE49-F238E27FC236}">
                      <a16:creationId xmlns:a16="http://schemas.microsoft.com/office/drawing/2014/main" id="{66283296-6D07-0E4E-A0E6-B6F9884CBBE0}"/>
                    </a:ext>
                  </a:extLst>
                </p:cNvPr>
                <p:cNvSpPr/>
                <p:nvPr/>
              </p:nvSpPr>
              <p:spPr>
                <a:xfrm>
                  <a:off x="1078747" y="2057400"/>
                  <a:ext cx="228600" cy="152400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tx1">
                        <a:lumMod val="40000"/>
                        <a:lumOff val="60000"/>
                        <a:tint val="66000"/>
                        <a:satMod val="160000"/>
                      </a:schemeClr>
                    </a:gs>
                    <a:gs pos="50000">
                      <a:schemeClr val="tx1">
                        <a:lumMod val="40000"/>
                        <a:lumOff val="60000"/>
                        <a:tint val="44500"/>
                        <a:satMod val="160000"/>
                      </a:schemeClr>
                    </a:gs>
                    <a:gs pos="100000">
                      <a:schemeClr val="tx1">
                        <a:lumMod val="40000"/>
                        <a:lumOff val="60000"/>
                        <a:tint val="23500"/>
                        <a:satMod val="16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>
                    <a:solidFill>
                      <a:srgbClr val="C1C1C1"/>
                    </a:solidFill>
                  </a:endParaRPr>
                </a:p>
              </p:txBody>
            </p:sp>
            <p:sp>
              <p:nvSpPr>
                <p:cNvPr id="120" name="Rectangle 119">
                  <a:extLst>
                    <a:ext uri="{FF2B5EF4-FFF2-40B4-BE49-F238E27FC236}">
                      <a16:creationId xmlns:a16="http://schemas.microsoft.com/office/drawing/2014/main" id="{0BDFFC9B-1E0A-8D43-8E35-BE733C8EF4B1}"/>
                    </a:ext>
                  </a:extLst>
                </p:cNvPr>
                <p:cNvSpPr/>
                <p:nvPr/>
              </p:nvSpPr>
              <p:spPr>
                <a:xfrm>
                  <a:off x="1078747" y="2447359"/>
                  <a:ext cx="228600" cy="152400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tx1">
                        <a:lumMod val="40000"/>
                        <a:lumOff val="60000"/>
                        <a:tint val="66000"/>
                        <a:satMod val="160000"/>
                      </a:schemeClr>
                    </a:gs>
                    <a:gs pos="50000">
                      <a:schemeClr val="tx1">
                        <a:lumMod val="40000"/>
                        <a:lumOff val="60000"/>
                        <a:tint val="44500"/>
                        <a:satMod val="160000"/>
                      </a:schemeClr>
                    </a:gs>
                    <a:gs pos="100000">
                      <a:schemeClr val="tx1">
                        <a:lumMod val="40000"/>
                        <a:lumOff val="60000"/>
                        <a:tint val="23500"/>
                        <a:satMod val="16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>
                    <a:solidFill>
                      <a:srgbClr val="C1C1C1"/>
                    </a:solidFill>
                  </a:endParaRPr>
                </a:p>
              </p:txBody>
            </p:sp>
            <p:sp>
              <p:nvSpPr>
                <p:cNvPr id="121" name="Rectangle 120">
                  <a:extLst>
                    <a:ext uri="{FF2B5EF4-FFF2-40B4-BE49-F238E27FC236}">
                      <a16:creationId xmlns:a16="http://schemas.microsoft.com/office/drawing/2014/main" id="{EA01FEBD-E7FE-924D-B0C9-752ADF134774}"/>
                    </a:ext>
                  </a:extLst>
                </p:cNvPr>
                <p:cNvSpPr/>
                <p:nvPr/>
              </p:nvSpPr>
              <p:spPr>
                <a:xfrm>
                  <a:off x="1078747" y="2837318"/>
                  <a:ext cx="228600" cy="152400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tx1">
                        <a:lumMod val="40000"/>
                        <a:lumOff val="60000"/>
                        <a:tint val="66000"/>
                        <a:satMod val="160000"/>
                      </a:schemeClr>
                    </a:gs>
                    <a:gs pos="50000">
                      <a:schemeClr val="tx1">
                        <a:lumMod val="40000"/>
                        <a:lumOff val="60000"/>
                        <a:tint val="44500"/>
                        <a:satMod val="160000"/>
                      </a:schemeClr>
                    </a:gs>
                    <a:gs pos="100000">
                      <a:schemeClr val="tx1">
                        <a:lumMod val="40000"/>
                        <a:lumOff val="60000"/>
                        <a:tint val="23500"/>
                        <a:satMod val="16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>
                    <a:solidFill>
                      <a:srgbClr val="C1C1C1"/>
                    </a:solidFill>
                  </a:endParaRPr>
                </a:p>
              </p:txBody>
            </p:sp>
            <p:sp>
              <p:nvSpPr>
                <p:cNvPr id="122" name="Rectangle 121">
                  <a:extLst>
                    <a:ext uri="{FF2B5EF4-FFF2-40B4-BE49-F238E27FC236}">
                      <a16:creationId xmlns:a16="http://schemas.microsoft.com/office/drawing/2014/main" id="{EFD017EE-B37A-8E40-801D-C641954F539E}"/>
                    </a:ext>
                  </a:extLst>
                </p:cNvPr>
                <p:cNvSpPr/>
                <p:nvPr/>
              </p:nvSpPr>
              <p:spPr>
                <a:xfrm>
                  <a:off x="1078747" y="3227277"/>
                  <a:ext cx="228600" cy="152400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tx1">
                        <a:lumMod val="40000"/>
                        <a:lumOff val="60000"/>
                        <a:tint val="66000"/>
                        <a:satMod val="160000"/>
                      </a:schemeClr>
                    </a:gs>
                    <a:gs pos="50000">
                      <a:schemeClr val="tx1">
                        <a:lumMod val="40000"/>
                        <a:lumOff val="60000"/>
                        <a:tint val="44500"/>
                        <a:satMod val="160000"/>
                      </a:schemeClr>
                    </a:gs>
                    <a:gs pos="100000">
                      <a:schemeClr val="tx1">
                        <a:lumMod val="40000"/>
                        <a:lumOff val="60000"/>
                        <a:tint val="23500"/>
                        <a:satMod val="16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>
                    <a:solidFill>
                      <a:srgbClr val="C1C1C1"/>
                    </a:solidFill>
                  </a:endParaRPr>
                </a:p>
              </p:txBody>
            </p:sp>
            <p:sp>
              <p:nvSpPr>
                <p:cNvPr id="123" name="Rectangle 122">
                  <a:extLst>
                    <a:ext uri="{FF2B5EF4-FFF2-40B4-BE49-F238E27FC236}">
                      <a16:creationId xmlns:a16="http://schemas.microsoft.com/office/drawing/2014/main" id="{CF30FAD9-4CF4-4F47-8CA7-954662AE2790}"/>
                    </a:ext>
                  </a:extLst>
                </p:cNvPr>
                <p:cNvSpPr/>
                <p:nvPr/>
              </p:nvSpPr>
              <p:spPr>
                <a:xfrm>
                  <a:off x="1078747" y="3617236"/>
                  <a:ext cx="228600" cy="152400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tx1">
                        <a:lumMod val="40000"/>
                        <a:lumOff val="60000"/>
                        <a:tint val="66000"/>
                        <a:satMod val="160000"/>
                      </a:schemeClr>
                    </a:gs>
                    <a:gs pos="50000">
                      <a:schemeClr val="tx1">
                        <a:lumMod val="40000"/>
                        <a:lumOff val="60000"/>
                        <a:tint val="44500"/>
                        <a:satMod val="160000"/>
                      </a:schemeClr>
                    </a:gs>
                    <a:gs pos="100000">
                      <a:schemeClr val="tx1">
                        <a:lumMod val="40000"/>
                        <a:lumOff val="60000"/>
                        <a:tint val="23500"/>
                        <a:satMod val="16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>
                    <a:solidFill>
                      <a:srgbClr val="C1C1C1"/>
                    </a:solidFill>
                  </a:endParaRPr>
                </a:p>
              </p:txBody>
            </p:sp>
            <p:sp>
              <p:nvSpPr>
                <p:cNvPr id="124" name="Rectangle 123">
                  <a:extLst>
                    <a:ext uri="{FF2B5EF4-FFF2-40B4-BE49-F238E27FC236}">
                      <a16:creationId xmlns:a16="http://schemas.microsoft.com/office/drawing/2014/main" id="{7C013E44-9CB4-1C4D-AE4B-CDB5CD35396A}"/>
                    </a:ext>
                  </a:extLst>
                </p:cNvPr>
                <p:cNvSpPr/>
                <p:nvPr/>
              </p:nvSpPr>
              <p:spPr>
                <a:xfrm>
                  <a:off x="1078747" y="4007195"/>
                  <a:ext cx="228600" cy="152400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tx1">
                        <a:lumMod val="40000"/>
                        <a:lumOff val="60000"/>
                        <a:tint val="66000"/>
                        <a:satMod val="160000"/>
                      </a:schemeClr>
                    </a:gs>
                    <a:gs pos="50000">
                      <a:schemeClr val="tx1">
                        <a:lumMod val="40000"/>
                        <a:lumOff val="60000"/>
                        <a:tint val="44500"/>
                        <a:satMod val="160000"/>
                      </a:schemeClr>
                    </a:gs>
                    <a:gs pos="100000">
                      <a:schemeClr val="tx1">
                        <a:lumMod val="40000"/>
                        <a:lumOff val="60000"/>
                        <a:tint val="23500"/>
                        <a:satMod val="16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>
                    <a:solidFill>
                      <a:srgbClr val="C1C1C1"/>
                    </a:solidFill>
                  </a:endParaRPr>
                </a:p>
              </p:txBody>
            </p:sp>
            <p:sp>
              <p:nvSpPr>
                <p:cNvPr id="125" name="Rectangle 124">
                  <a:extLst>
                    <a:ext uri="{FF2B5EF4-FFF2-40B4-BE49-F238E27FC236}">
                      <a16:creationId xmlns:a16="http://schemas.microsoft.com/office/drawing/2014/main" id="{1256D170-3E6B-D942-B067-132AF88E904F}"/>
                    </a:ext>
                  </a:extLst>
                </p:cNvPr>
                <p:cNvSpPr/>
                <p:nvPr/>
              </p:nvSpPr>
              <p:spPr>
                <a:xfrm>
                  <a:off x="1078747" y="4397154"/>
                  <a:ext cx="228600" cy="152400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tx1">
                        <a:lumMod val="40000"/>
                        <a:lumOff val="60000"/>
                        <a:tint val="66000"/>
                        <a:satMod val="160000"/>
                      </a:schemeClr>
                    </a:gs>
                    <a:gs pos="50000">
                      <a:schemeClr val="tx1">
                        <a:lumMod val="40000"/>
                        <a:lumOff val="60000"/>
                        <a:tint val="44500"/>
                        <a:satMod val="160000"/>
                      </a:schemeClr>
                    </a:gs>
                    <a:gs pos="100000">
                      <a:schemeClr val="tx1">
                        <a:lumMod val="40000"/>
                        <a:lumOff val="60000"/>
                        <a:tint val="23500"/>
                        <a:satMod val="16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>
                    <a:solidFill>
                      <a:srgbClr val="C1C1C1"/>
                    </a:solidFill>
                  </a:endParaRPr>
                </a:p>
              </p:txBody>
            </p:sp>
            <p:sp>
              <p:nvSpPr>
                <p:cNvPr id="126" name="Rectangle 125">
                  <a:extLst>
                    <a:ext uri="{FF2B5EF4-FFF2-40B4-BE49-F238E27FC236}">
                      <a16:creationId xmlns:a16="http://schemas.microsoft.com/office/drawing/2014/main" id="{56F2BCA0-2CAA-7F4B-9AB7-BC6270F49A20}"/>
                    </a:ext>
                  </a:extLst>
                </p:cNvPr>
                <p:cNvSpPr/>
                <p:nvPr/>
              </p:nvSpPr>
              <p:spPr>
                <a:xfrm>
                  <a:off x="1078747" y="4787110"/>
                  <a:ext cx="228600" cy="152400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tx1">
                        <a:lumMod val="40000"/>
                        <a:lumOff val="60000"/>
                        <a:tint val="66000"/>
                        <a:satMod val="160000"/>
                      </a:schemeClr>
                    </a:gs>
                    <a:gs pos="50000">
                      <a:schemeClr val="tx1">
                        <a:lumMod val="40000"/>
                        <a:lumOff val="60000"/>
                        <a:tint val="44500"/>
                        <a:satMod val="160000"/>
                      </a:schemeClr>
                    </a:gs>
                    <a:gs pos="100000">
                      <a:schemeClr val="tx1">
                        <a:lumMod val="40000"/>
                        <a:lumOff val="60000"/>
                        <a:tint val="23500"/>
                        <a:satMod val="16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>
                    <a:solidFill>
                      <a:srgbClr val="C1C1C1"/>
                    </a:solidFill>
                  </a:endParaRPr>
                </a:p>
              </p:txBody>
            </p:sp>
          </p:grpSp>
        </p:grp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9198F838-17DC-0247-9194-AD7813753830}"/>
                </a:ext>
              </a:extLst>
            </p:cNvPr>
            <p:cNvSpPr/>
            <p:nvPr/>
          </p:nvSpPr>
          <p:spPr>
            <a:xfrm>
              <a:off x="1295400" y="1676400"/>
              <a:ext cx="3581400" cy="358140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60000"/>
                    <a:lumOff val="40000"/>
                  </a:schemeClr>
                </a:gs>
                <a:gs pos="0">
                  <a:schemeClr val="tx1">
                    <a:lumMod val="40000"/>
                    <a:lumOff val="60000"/>
                  </a:schemeClr>
                </a:gs>
                <a:gs pos="48000">
                  <a:schemeClr val="tx1">
                    <a:lumMod val="60000"/>
                    <a:lumOff val="40000"/>
                  </a:schemeClr>
                </a:gs>
                <a:gs pos="100000">
                  <a:schemeClr val="tx1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tx1"/>
              </a:solidFill>
            </a:ln>
            <a:effectLst>
              <a:outerShdw blurRad="266700" sx="103000" sy="103000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91440" rIns="0" bIns="0" rtlCol="0" anchor="t" anchorCtr="0"/>
            <a:lstStyle/>
            <a:p>
              <a:pPr algn="ctr"/>
              <a:endParaRPr lang="en-US" sz="2000" b="1" i="1" dirty="0">
                <a:solidFill>
                  <a:schemeClr val="tx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63B9185E-C0D1-9B40-AC14-4677AF2EFECA}"/>
                </a:ext>
              </a:extLst>
            </p:cNvPr>
            <p:cNvGrpSpPr/>
            <p:nvPr/>
          </p:nvGrpSpPr>
          <p:grpSpPr>
            <a:xfrm>
              <a:off x="1708665" y="2166333"/>
              <a:ext cx="2741082" cy="2615617"/>
              <a:chOff x="1775400" y="2391922"/>
              <a:chExt cx="1935576" cy="1846969"/>
            </a:xfrm>
          </p:grpSpPr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53099BAE-9D62-E145-8EE1-D22E6BF58FE3}"/>
                  </a:ext>
                </a:extLst>
              </p:cNvPr>
              <p:cNvSpPr/>
              <p:nvPr/>
            </p:nvSpPr>
            <p:spPr>
              <a:xfrm>
                <a:off x="1775401" y="2391922"/>
                <a:ext cx="914401" cy="389884"/>
              </a:xfrm>
              <a:prstGeom prst="rect">
                <a:avLst/>
              </a:prstGeom>
              <a:solidFill>
                <a:schemeClr val="tx1">
                  <a:lumMod val="60000"/>
                  <a:lumOff val="40000"/>
                </a:schemeClr>
              </a:solidFill>
              <a:ln w="6350">
                <a:solidFill>
                  <a:schemeClr val="tx1">
                    <a:lumMod val="75000"/>
                  </a:schemeClr>
                </a:solidFill>
              </a:ln>
              <a:effectLst>
                <a:innerShdw blurRad="63500">
                  <a:schemeClr val="tx1">
                    <a:lumMod val="7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i="1" dirty="0">
                    <a:solidFill>
                      <a:schemeClr val="tx1">
                        <a:lumMod val="75000"/>
                      </a:schemeClr>
                    </a:solidFill>
                  </a:rPr>
                  <a:t>HW Crypto</a:t>
                </a:r>
              </a:p>
              <a:p>
                <a:pPr algn="ctr"/>
                <a:r>
                  <a:rPr lang="en-US" sz="1600" i="1" dirty="0">
                    <a:solidFill>
                      <a:schemeClr val="tx1">
                        <a:lumMod val="75000"/>
                      </a:schemeClr>
                    </a:solidFill>
                  </a:rPr>
                  <a:t>Engines w/DPA</a:t>
                </a:r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2C90CDA3-AB83-BE4F-90D5-9F74778C079D}"/>
                  </a:ext>
                </a:extLst>
              </p:cNvPr>
              <p:cNvSpPr/>
              <p:nvPr/>
            </p:nvSpPr>
            <p:spPr>
              <a:xfrm>
                <a:off x="2796575" y="2394996"/>
                <a:ext cx="914401" cy="386809"/>
              </a:xfrm>
              <a:prstGeom prst="rect">
                <a:avLst/>
              </a:prstGeom>
              <a:solidFill>
                <a:schemeClr val="tx1">
                  <a:lumMod val="60000"/>
                  <a:lumOff val="40000"/>
                </a:schemeClr>
              </a:solidFill>
              <a:ln w="6350">
                <a:solidFill>
                  <a:schemeClr val="tx1">
                    <a:lumMod val="75000"/>
                  </a:schemeClr>
                </a:solidFill>
              </a:ln>
              <a:effectLst>
                <a:innerShdw blurRad="63500">
                  <a:schemeClr val="tx1">
                    <a:lumMod val="7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i="1" dirty="0">
                    <a:solidFill>
                      <a:schemeClr val="tx1">
                        <a:lumMod val="75000"/>
                      </a:schemeClr>
                    </a:solidFill>
                  </a:rPr>
                  <a:t>Secure </a:t>
                </a:r>
              </a:p>
              <a:p>
                <a:pPr algn="ctr"/>
                <a:r>
                  <a:rPr lang="en-US" sz="1600" i="1" dirty="0">
                    <a:solidFill>
                      <a:schemeClr val="tx1">
                        <a:lumMod val="75000"/>
                      </a:schemeClr>
                    </a:solidFill>
                  </a:rPr>
                  <a:t>Identities</a:t>
                </a:r>
              </a:p>
            </p:txBody>
          </p:sp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EF816C81-22AD-DC46-A48D-91FCA429BAC2}"/>
                  </a:ext>
                </a:extLst>
              </p:cNvPr>
              <p:cNvSpPr/>
              <p:nvPr/>
            </p:nvSpPr>
            <p:spPr>
              <a:xfrm>
                <a:off x="1775400" y="2868848"/>
                <a:ext cx="914401" cy="386809"/>
              </a:xfrm>
              <a:prstGeom prst="rect">
                <a:avLst/>
              </a:prstGeom>
              <a:solidFill>
                <a:schemeClr val="tx1">
                  <a:lumMod val="60000"/>
                  <a:lumOff val="40000"/>
                </a:schemeClr>
              </a:solidFill>
              <a:ln w="6350">
                <a:solidFill>
                  <a:schemeClr val="tx1">
                    <a:lumMod val="75000"/>
                  </a:schemeClr>
                </a:solidFill>
              </a:ln>
              <a:effectLst>
                <a:innerShdw blurRad="63500">
                  <a:schemeClr val="tx1">
                    <a:lumMod val="7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i="1" dirty="0">
                    <a:solidFill>
                      <a:schemeClr val="tx1">
                        <a:lumMod val="75000"/>
                      </a:schemeClr>
                    </a:solidFill>
                  </a:rPr>
                  <a:t>True Random Numbers</a:t>
                </a:r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1D79825E-B525-5247-BDDA-D4D1F81ACDED}"/>
                  </a:ext>
                </a:extLst>
              </p:cNvPr>
              <p:cNvSpPr/>
              <p:nvPr/>
            </p:nvSpPr>
            <p:spPr>
              <a:xfrm>
                <a:off x="2796574" y="2868848"/>
                <a:ext cx="914401" cy="386809"/>
              </a:xfrm>
              <a:prstGeom prst="rect">
                <a:avLst/>
              </a:prstGeom>
              <a:solidFill>
                <a:schemeClr val="tx1">
                  <a:lumMod val="60000"/>
                  <a:lumOff val="40000"/>
                </a:schemeClr>
              </a:solidFill>
              <a:ln w="6350">
                <a:solidFill>
                  <a:schemeClr val="tx1">
                    <a:lumMod val="75000"/>
                  </a:schemeClr>
                </a:solidFill>
              </a:ln>
              <a:effectLst>
                <a:innerShdw blurRad="63500">
                  <a:schemeClr val="tx1">
                    <a:lumMod val="7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i="1" dirty="0" err="1">
                    <a:solidFill>
                      <a:schemeClr val="tx1">
                        <a:lumMod val="75000"/>
                      </a:schemeClr>
                    </a:solidFill>
                  </a:rPr>
                  <a:t>TrustZone</a:t>
                </a:r>
                <a:endParaRPr lang="en-US" sz="1600" i="1" dirty="0">
                  <a:solidFill>
                    <a:schemeClr val="tx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EEC4CDBA-CEDA-3D45-840F-8FF7F47E7134}"/>
                  </a:ext>
                </a:extLst>
              </p:cNvPr>
              <p:cNvSpPr/>
              <p:nvPr/>
            </p:nvSpPr>
            <p:spPr>
              <a:xfrm>
                <a:off x="1775401" y="3355211"/>
                <a:ext cx="914401" cy="386809"/>
              </a:xfrm>
              <a:prstGeom prst="rect">
                <a:avLst/>
              </a:prstGeom>
              <a:solidFill>
                <a:schemeClr val="tx1">
                  <a:lumMod val="60000"/>
                  <a:lumOff val="40000"/>
                </a:schemeClr>
              </a:solidFill>
              <a:ln w="6350">
                <a:solidFill>
                  <a:schemeClr val="tx1">
                    <a:lumMod val="75000"/>
                  </a:schemeClr>
                </a:solidFill>
              </a:ln>
              <a:effectLst>
                <a:innerShdw blurRad="63500">
                  <a:schemeClr val="tx1">
                    <a:lumMod val="7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i="1" dirty="0">
                    <a:solidFill>
                      <a:schemeClr val="tx1">
                        <a:lumMod val="75000"/>
                      </a:schemeClr>
                    </a:solidFill>
                  </a:rPr>
                  <a:t>Secure </a:t>
                </a:r>
              </a:p>
              <a:p>
                <a:pPr algn="ctr"/>
                <a:r>
                  <a:rPr lang="en-US" sz="1600" i="1" dirty="0">
                    <a:solidFill>
                      <a:schemeClr val="tx1">
                        <a:lumMod val="75000"/>
                      </a:schemeClr>
                    </a:solidFill>
                  </a:rPr>
                  <a:t>Debug Lock</a:t>
                </a:r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7EBB5FA4-2F6B-FE40-B2EE-1E61D2DE9523}"/>
                  </a:ext>
                </a:extLst>
              </p:cNvPr>
              <p:cNvSpPr/>
              <p:nvPr/>
            </p:nvSpPr>
            <p:spPr>
              <a:xfrm>
                <a:off x="2796574" y="3355210"/>
                <a:ext cx="914401" cy="386809"/>
              </a:xfrm>
              <a:prstGeom prst="rect">
                <a:avLst/>
              </a:prstGeom>
              <a:solidFill>
                <a:schemeClr val="tx1">
                  <a:lumMod val="60000"/>
                  <a:lumOff val="40000"/>
                </a:schemeClr>
              </a:solidFill>
              <a:ln w="6350">
                <a:solidFill>
                  <a:schemeClr val="tx1">
                    <a:lumMod val="75000"/>
                  </a:schemeClr>
                </a:solidFill>
              </a:ln>
              <a:effectLst>
                <a:innerShdw blurRad="63500">
                  <a:schemeClr val="tx1">
                    <a:lumMod val="7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i="1" dirty="0">
                    <a:solidFill>
                      <a:schemeClr val="tx1">
                        <a:lumMod val="75000"/>
                      </a:schemeClr>
                    </a:solidFill>
                  </a:rPr>
                  <a:t>Secure Key Storage w/PUF</a:t>
                </a:r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C74A71B5-DF84-2D49-89A7-2D68FAC07EE4}"/>
                  </a:ext>
                </a:extLst>
              </p:cNvPr>
              <p:cNvSpPr/>
              <p:nvPr/>
            </p:nvSpPr>
            <p:spPr>
              <a:xfrm>
                <a:off x="1775401" y="3852082"/>
                <a:ext cx="914401" cy="386809"/>
              </a:xfrm>
              <a:prstGeom prst="rect">
                <a:avLst/>
              </a:prstGeom>
              <a:solidFill>
                <a:schemeClr val="tx1">
                  <a:lumMod val="60000"/>
                  <a:lumOff val="40000"/>
                </a:schemeClr>
              </a:solidFill>
              <a:ln w="6350">
                <a:solidFill>
                  <a:schemeClr val="tx1">
                    <a:lumMod val="75000"/>
                  </a:schemeClr>
                </a:solidFill>
              </a:ln>
              <a:effectLst>
                <a:innerShdw blurRad="63500">
                  <a:schemeClr val="tx1">
                    <a:lumMod val="7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i="1" dirty="0">
                    <a:solidFill>
                      <a:schemeClr val="tx1">
                        <a:lumMod val="75000"/>
                      </a:schemeClr>
                    </a:solidFill>
                  </a:rPr>
                  <a:t>Secure Boot</a:t>
                </a:r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2C757738-C6FB-974B-ABBC-F37DC07B36AE}"/>
                  </a:ext>
                </a:extLst>
              </p:cNvPr>
              <p:cNvSpPr/>
              <p:nvPr/>
            </p:nvSpPr>
            <p:spPr>
              <a:xfrm>
                <a:off x="2796574" y="3852081"/>
                <a:ext cx="914401" cy="386809"/>
              </a:xfrm>
              <a:prstGeom prst="rect">
                <a:avLst/>
              </a:prstGeom>
              <a:solidFill>
                <a:schemeClr val="tx1">
                  <a:lumMod val="60000"/>
                  <a:lumOff val="40000"/>
                </a:schemeClr>
              </a:solidFill>
              <a:ln w="6350">
                <a:solidFill>
                  <a:schemeClr val="tx1">
                    <a:lumMod val="75000"/>
                  </a:schemeClr>
                </a:solidFill>
              </a:ln>
              <a:effectLst>
                <a:innerShdw blurRad="63500">
                  <a:schemeClr val="tx1">
                    <a:lumMod val="7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i="1" dirty="0">
                    <a:solidFill>
                      <a:schemeClr val="tx1">
                        <a:lumMod val="75000"/>
                      </a:schemeClr>
                    </a:solidFill>
                  </a:rPr>
                  <a:t>Tamper Detectors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3948677"/>
      </p:ext>
    </p:extLst>
  </p:cSld>
  <p:clrMapOvr>
    <a:masterClrMapping/>
  </p:clrMapOvr>
  <p:transition spd="med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F4B94-AC25-1546-884F-F6A512450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Industry incorporates security SW features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20A894-10FD-DB45-8ABA-AED592C003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48D0F-DABE-D946-B537-B1AAC49393F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Secure boot:</a:t>
            </a:r>
          </a:p>
          <a:p>
            <a:pPr lvl="1"/>
            <a:r>
              <a:rPr lang="en-US" dirty="0"/>
              <a:t>Most attacks rely on changing/controlling the code running on a device</a:t>
            </a:r>
          </a:p>
          <a:p>
            <a:pPr lvl="1"/>
            <a:r>
              <a:rPr lang="en-US" dirty="0"/>
              <a:t>Secure the firmware running on the device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Over The Air update:</a:t>
            </a:r>
          </a:p>
          <a:p>
            <a:pPr lvl="1"/>
            <a:r>
              <a:rPr lang="en-US" dirty="0"/>
              <a:t>There is no such things as “SECURE DEVICE”</a:t>
            </a:r>
          </a:p>
          <a:p>
            <a:pPr lvl="1"/>
            <a:r>
              <a:rPr lang="en-US" dirty="0"/>
              <a:t>Critical to build in a secure way of upgrading the device on the field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2FA85E-D71A-504D-A85E-2CB92659AF3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Silicon Labs Confidential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427C6D-C430-FE41-8FC7-C40ECC7C894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9A7BD92-6AE5-CF43-B276-274952F2BFB4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60590E5A-155F-9046-B655-E329EBBB85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241" y="1143000"/>
            <a:ext cx="4978400" cy="4926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299132"/>
      </p:ext>
    </p:extLst>
  </p:cSld>
  <p:clrMapOvr>
    <a:masterClrMapping/>
  </p:clrMapOvr>
  <p:transition spd="med">
    <p:wipe/>
  </p:transition>
</p:sld>
</file>

<file path=ppt/theme/theme1.xml><?xml version="1.0" encoding="utf-8"?>
<a:theme xmlns:a="http://schemas.openxmlformats.org/drawingml/2006/main" name="Silicon Labs 2018 Theme">
  <a:themeElements>
    <a:clrScheme name="Custom 1">
      <a:dk1>
        <a:srgbClr val="555555"/>
      </a:dk1>
      <a:lt1>
        <a:srgbClr val="FFFFFF"/>
      </a:lt1>
      <a:dk2>
        <a:srgbClr val="D91E2A"/>
      </a:dk2>
      <a:lt2>
        <a:srgbClr val="F2F2F2"/>
      </a:lt2>
      <a:accent1>
        <a:srgbClr val="0086D9"/>
      </a:accent1>
      <a:accent2>
        <a:srgbClr val="00AEFF"/>
      </a:accent2>
      <a:accent3>
        <a:srgbClr val="6BBF01"/>
      </a:accent3>
      <a:accent4>
        <a:srgbClr val="BCE100"/>
      </a:accent4>
      <a:accent5>
        <a:srgbClr val="FFAA00"/>
      </a:accent5>
      <a:accent6>
        <a:srgbClr val="FFD633"/>
      </a:accent6>
      <a:hlink>
        <a:srgbClr val="00AEFF"/>
      </a:hlink>
      <a:folHlink>
        <a:srgbClr val="00AEFF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  <a:ln>
          <a:noFill/>
        </a:ln>
      </a:spPr>
      <a:bodyPr wrap="none" rtlCol="0" anchor="ctr">
        <a:spAutoFit/>
      </a:bodyPr>
      <a:lstStyle>
        <a:defPPr algn="ctr">
          <a:defRPr sz="12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Silicon Labs 2018 Theme" id="{7EB273E6-3E2B-D24C-A3D3-BF0A311A3414}" vid="{3F7B95B4-EBD2-C444-AF31-385458918C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Silicon Labs 2018 Theme</Template>
  <TotalTime>0</TotalTime>
  <Words>689</Words>
  <Application>Microsoft Macintosh PowerPoint</Application>
  <PresentationFormat>Widescreen</PresentationFormat>
  <Paragraphs>172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Arial Black</vt:lpstr>
      <vt:lpstr>Calibri</vt:lpstr>
      <vt:lpstr>Calibri Light</vt:lpstr>
      <vt:lpstr>Symbol</vt:lpstr>
      <vt:lpstr>Trebuchet MS</vt:lpstr>
      <vt:lpstr>Wingdings</vt:lpstr>
      <vt:lpstr>Silicon Labs 2018 Theme</vt:lpstr>
      <vt:lpstr>IoT Security – fel vagyunk rá készülve?</vt:lpstr>
      <vt:lpstr>Silicon Labs</vt:lpstr>
      <vt:lpstr>Is it a real concern?</vt:lpstr>
      <vt:lpstr>Yes, it IS…</vt:lpstr>
      <vt:lpstr>Governments start to act</vt:lpstr>
      <vt:lpstr>PowerPoint Presentation</vt:lpstr>
      <vt:lpstr>Industry incorporates HW security features</vt:lpstr>
      <vt:lpstr>Industry incorporates HW security features</vt:lpstr>
      <vt:lpstr>Industry incorporates security SW features</vt:lpstr>
      <vt:lpstr>Industry incorporates security SW features</vt:lpstr>
      <vt:lpstr>Application security</vt:lpstr>
      <vt:lpstr>Final thoughts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Krisztián Kovács</dc:creator>
  <cp:lastModifiedBy/>
  <cp:revision>1</cp:revision>
  <dcterms:created xsi:type="dcterms:W3CDTF">2018-11-14T14:17:06Z</dcterms:created>
  <dcterms:modified xsi:type="dcterms:W3CDTF">2018-11-20T06:02:50Z</dcterms:modified>
</cp:coreProperties>
</file>