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22"/>
  </p:notesMasterIdLst>
  <p:handoutMasterIdLst>
    <p:handoutMasterId r:id="rId23"/>
  </p:handoutMasterIdLst>
  <p:sldIdLst>
    <p:sldId id="513" r:id="rId2"/>
    <p:sldId id="574" r:id="rId3"/>
    <p:sldId id="596" r:id="rId4"/>
    <p:sldId id="612" r:id="rId5"/>
    <p:sldId id="613" r:id="rId6"/>
    <p:sldId id="614" r:id="rId7"/>
    <p:sldId id="616" r:id="rId8"/>
    <p:sldId id="576" r:id="rId9"/>
    <p:sldId id="577" r:id="rId10"/>
    <p:sldId id="579" r:id="rId11"/>
    <p:sldId id="611" r:id="rId12"/>
    <p:sldId id="619" r:id="rId13"/>
    <p:sldId id="598" r:id="rId14"/>
    <p:sldId id="610" r:id="rId15"/>
    <p:sldId id="623" r:id="rId16"/>
    <p:sldId id="620" r:id="rId17"/>
    <p:sldId id="621" r:id="rId18"/>
    <p:sldId id="622" r:id="rId19"/>
    <p:sldId id="609" r:id="rId20"/>
    <p:sldId id="572" r:id="rId21"/>
  </p:sldIdLst>
  <p:sldSz cx="9144000" cy="6858000" type="screen4x3"/>
  <p:notesSz cx="6797675" cy="9926638"/>
  <p:custDataLst>
    <p:tags r:id="rId2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D53D7"/>
    <a:srgbClr val="EF0000"/>
    <a:srgbClr val="D1D7DA"/>
    <a:srgbClr val="9DAFCC"/>
    <a:srgbClr val="4B5669"/>
    <a:srgbClr val="FFFFFF"/>
    <a:srgbClr val="2D76AD"/>
    <a:srgbClr val="215983"/>
    <a:srgbClr val="3D8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4" autoAdjust="0"/>
    <p:restoredTop sz="95581" autoAdjust="0"/>
  </p:normalViewPr>
  <p:slideViewPr>
    <p:cSldViewPr snapToObjects="1" showGuides="1">
      <p:cViewPr varScale="1">
        <p:scale>
          <a:sx n="70" d="100"/>
          <a:sy n="70" d="100"/>
        </p:scale>
        <p:origin x="1242" y="72"/>
      </p:cViewPr>
      <p:guideLst/>
    </p:cSldViewPr>
  </p:slideViewPr>
  <p:notesTextViewPr>
    <p:cViewPr>
      <p:scale>
        <a:sx n="3" d="2"/>
        <a:sy n="3" d="2"/>
      </p:scale>
      <p:origin x="0" y="0"/>
    </p:cViewPr>
  </p:notesTextViewPr>
  <p:sorterViewPr>
    <p:cViewPr>
      <p:scale>
        <a:sx n="150" d="100"/>
        <a:sy n="150" d="100"/>
      </p:scale>
      <p:origin x="0" y="0"/>
    </p:cViewPr>
  </p:sorterViewPr>
  <p:notesViewPr>
    <p:cSldViewPr snapToObjects="1" showGuides="1">
      <p:cViewPr varScale="1">
        <p:scale>
          <a:sx n="90" d="100"/>
          <a:sy n="90" d="100"/>
        </p:scale>
        <p:origin x="351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r>
              <a:rPr lang="de-DE" smtClean="0"/>
              <a:t>Text der Kopfzeile</a:t>
            </a:r>
            <a:endParaRPr lang="de-DE"/>
          </a:p>
        </p:txBody>
      </p:sp>
      <p:sp>
        <p:nvSpPr>
          <p:cNvPr id="3" name="Datumsplatzhalter 2"/>
          <p:cNvSpPr>
            <a:spLocks noGrp="1"/>
          </p:cNvSpPr>
          <p:nvPr>
            <p:ph type="dt" sz="quarter" idx="1"/>
          </p:nvPr>
        </p:nvSpPr>
        <p:spPr>
          <a:xfrm>
            <a:off x="3850445" y="1"/>
            <a:ext cx="2945659" cy="496332"/>
          </a:xfrm>
          <a:prstGeom prst="rect">
            <a:avLst/>
          </a:prstGeom>
        </p:spPr>
        <p:txBody>
          <a:bodyPr vert="horz" lIns="91432" tIns="45716" rIns="91432" bIns="45716" rtlCol="0"/>
          <a:lstStyle>
            <a:lvl1pPr algn="r">
              <a:defRPr sz="1200"/>
            </a:lvl1pPr>
          </a:lstStyle>
          <a:p>
            <a:fld id="{479014F1-9E12-4B6E-9C7D-5791D88CEEC3}" type="datetime1">
              <a:rPr lang="de-DE" smtClean="0"/>
              <a:t>12.11.2018</a:t>
            </a:fld>
            <a:endParaRPr lang="de-DE"/>
          </a:p>
        </p:txBody>
      </p:sp>
      <p:sp>
        <p:nvSpPr>
          <p:cNvPr id="4" name="Fußzeilenplatzhalter 3"/>
          <p:cNvSpPr>
            <a:spLocks noGrp="1"/>
          </p:cNvSpPr>
          <p:nvPr>
            <p:ph type="ftr" sz="quarter" idx="2"/>
          </p:nvPr>
        </p:nvSpPr>
        <p:spPr>
          <a:xfrm>
            <a:off x="1" y="9428584"/>
            <a:ext cx="2945659" cy="496332"/>
          </a:xfrm>
          <a:prstGeom prst="rect">
            <a:avLst/>
          </a:prstGeom>
        </p:spPr>
        <p:txBody>
          <a:bodyPr vert="horz" lIns="91432" tIns="45716" rIns="91432" bIns="45716" rtlCol="0" anchor="b"/>
          <a:lstStyle>
            <a:lvl1pPr algn="l">
              <a:defRPr sz="1200"/>
            </a:lvl1pPr>
          </a:lstStyle>
          <a:p>
            <a:r>
              <a:rPr lang="de-DE" smtClean="0"/>
              <a:t>Text der Fußzeile</a:t>
            </a:r>
            <a:endParaRPr lang="de-DE"/>
          </a:p>
        </p:txBody>
      </p:sp>
      <p:sp>
        <p:nvSpPr>
          <p:cNvPr id="5" name="Foliennummernplatzhalter 4"/>
          <p:cNvSpPr>
            <a:spLocks noGrp="1"/>
          </p:cNvSpPr>
          <p:nvPr>
            <p:ph type="sldNum" sz="quarter" idx="3"/>
          </p:nvPr>
        </p:nvSpPr>
        <p:spPr>
          <a:xfrm>
            <a:off x="3850445" y="9428584"/>
            <a:ext cx="2945659" cy="496332"/>
          </a:xfrm>
          <a:prstGeom prst="rect">
            <a:avLst/>
          </a:prstGeom>
        </p:spPr>
        <p:txBody>
          <a:bodyPr vert="horz" lIns="91432" tIns="45716" rIns="91432" bIns="45716" rtlCol="0" anchor="b"/>
          <a:lstStyle>
            <a:lvl1pPr algn="r">
              <a:defRPr sz="1200"/>
            </a:lvl1pPr>
          </a:lstStyle>
          <a:p>
            <a:fld id="{D584D4DD-0EAA-4244-BC03-ECEA8EDC466D}" type="slidenum">
              <a:rPr lang="de-DE" smtClean="0"/>
              <a:t>‹#›</a:t>
            </a:fld>
            <a:endParaRPr lang="de-DE"/>
          </a:p>
        </p:txBody>
      </p:sp>
    </p:spTree>
    <p:extLst>
      <p:ext uri="{BB962C8B-B14F-4D97-AF65-F5344CB8AC3E}">
        <p14:creationId xmlns:p14="http://schemas.microsoft.com/office/powerpoint/2010/main" val="298779154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5"/>
          </p:nvPr>
        </p:nvSpPr>
        <p:spPr>
          <a:xfrm>
            <a:off x="2972211" y="9428584"/>
            <a:ext cx="853252" cy="496332"/>
          </a:xfrm>
          <a:prstGeom prst="rect">
            <a:avLst/>
          </a:prstGeom>
        </p:spPr>
        <p:txBody>
          <a:bodyPr vert="horz" lIns="91432" tIns="45716" rIns="91432" bIns="45716" rtlCol="0" anchor="b"/>
          <a:lstStyle>
            <a:lvl1pPr algn="ctr">
              <a:defRPr sz="1200">
                <a:solidFill>
                  <a:schemeClr val="bg2"/>
                </a:solidFill>
              </a:defRPr>
            </a:lvl1pPr>
          </a:lstStyle>
          <a:p>
            <a:fld id="{B280112D-8454-448C-8A04-1F3237E367D5}" type="slidenum">
              <a:rPr lang="de-DE" smtClean="0"/>
              <a:pPr/>
              <a:t>‹#›</a:t>
            </a:fld>
            <a:endParaRPr lang="de-DE" dirty="0"/>
          </a:p>
        </p:txBody>
      </p:sp>
      <p:sp>
        <p:nvSpPr>
          <p:cNvPr id="3" name="Datumsplatzhalter 2"/>
          <p:cNvSpPr>
            <a:spLocks noGrp="1"/>
          </p:cNvSpPr>
          <p:nvPr>
            <p:ph type="dt" idx="1"/>
          </p:nvPr>
        </p:nvSpPr>
        <p:spPr>
          <a:xfrm>
            <a:off x="3850445" y="9430306"/>
            <a:ext cx="2945659" cy="496332"/>
          </a:xfrm>
          <a:prstGeom prst="rect">
            <a:avLst/>
          </a:prstGeom>
        </p:spPr>
        <p:txBody>
          <a:bodyPr vert="horz" lIns="91432" tIns="45716" rIns="179985" bIns="45716" rtlCol="0" anchor="b"/>
          <a:lstStyle>
            <a:lvl1pPr algn="r">
              <a:defRPr sz="1000">
                <a:solidFill>
                  <a:schemeClr val="bg2"/>
                </a:solidFill>
              </a:defRPr>
            </a:lvl1pPr>
          </a:lstStyle>
          <a:p>
            <a:fld id="{2580E220-EDF6-4D26-8ABA-677BA55902A8}" type="datetime1">
              <a:rPr lang="de-DE" smtClean="0"/>
              <a:pPr/>
              <a:t>12.11.2018</a:t>
            </a:fld>
            <a:endParaRPr lang="de-DE"/>
          </a:p>
        </p:txBody>
      </p:sp>
      <p:sp>
        <p:nvSpPr>
          <p:cNvPr id="4" name="Folienbildplatzhalter 3"/>
          <p:cNvSpPr>
            <a:spLocks noGrp="1" noRot="1" noChangeAspect="1"/>
          </p:cNvSpPr>
          <p:nvPr>
            <p:ph type="sldImg" idx="2"/>
          </p:nvPr>
        </p:nvSpPr>
        <p:spPr>
          <a:xfrm>
            <a:off x="3175" y="0"/>
            <a:ext cx="6791325" cy="5094288"/>
          </a:xfrm>
          <a:prstGeom prst="rect">
            <a:avLst/>
          </a:prstGeom>
          <a:noFill/>
          <a:ln w="6350">
            <a:solidFill>
              <a:schemeClr val="tx2"/>
            </a:solidFill>
          </a:ln>
        </p:spPr>
        <p:txBody>
          <a:bodyPr vert="horz" lIns="91432" tIns="45716" rIns="91432" bIns="45716" rtlCol="0" anchor="ctr"/>
          <a:lstStyle/>
          <a:p>
            <a:endParaRPr lang="de-DE"/>
          </a:p>
        </p:txBody>
      </p:sp>
      <p:sp>
        <p:nvSpPr>
          <p:cNvPr id="6" name="Fußzeilenplatzhalter 5"/>
          <p:cNvSpPr>
            <a:spLocks noGrp="1"/>
          </p:cNvSpPr>
          <p:nvPr>
            <p:ph type="ftr" sz="quarter" idx="4"/>
          </p:nvPr>
        </p:nvSpPr>
        <p:spPr>
          <a:xfrm>
            <a:off x="1" y="9428584"/>
            <a:ext cx="2945659" cy="496332"/>
          </a:xfrm>
          <a:prstGeom prst="rect">
            <a:avLst/>
          </a:prstGeom>
        </p:spPr>
        <p:txBody>
          <a:bodyPr vert="horz" lIns="179985" tIns="45716" rIns="91432" bIns="45716" rtlCol="0" anchor="b"/>
          <a:lstStyle>
            <a:lvl1pPr algn="l">
              <a:defRPr sz="1000">
                <a:solidFill>
                  <a:schemeClr val="bg2"/>
                </a:solidFill>
              </a:defRPr>
            </a:lvl1pPr>
          </a:lstStyle>
          <a:p>
            <a:r>
              <a:rPr lang="de-DE" smtClean="0"/>
              <a:t>Text der Fußzeile</a:t>
            </a:r>
            <a:endParaRPr lang="de-DE"/>
          </a:p>
        </p:txBody>
      </p:sp>
      <p:cxnSp>
        <p:nvCxnSpPr>
          <p:cNvPr id="9" name="Gerader Verbinder 8"/>
          <p:cNvCxnSpPr/>
          <p:nvPr/>
        </p:nvCxnSpPr>
        <p:spPr>
          <a:xfrm>
            <a:off x="1" y="9430306"/>
            <a:ext cx="679767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Notizenplatzhalter 4"/>
          <p:cNvSpPr>
            <a:spLocks noGrp="1"/>
          </p:cNvSpPr>
          <p:nvPr>
            <p:ph type="body" sz="quarter" idx="3"/>
          </p:nvPr>
        </p:nvSpPr>
        <p:spPr>
          <a:xfrm>
            <a:off x="1" y="5099342"/>
            <a:ext cx="6796102" cy="4330964"/>
          </a:xfrm>
          <a:prstGeom prst="rect">
            <a:avLst/>
          </a:prstGeom>
        </p:spPr>
        <p:txBody>
          <a:bodyPr vert="horz" lIns="179985" tIns="190784" rIns="179985" bIns="45716"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620462188"/>
      </p:ext>
    </p:extLst>
  </p:cSld>
  <p:clrMap bg1="lt1" tx1="dk1" bg2="lt2" tx2="dk2" accent1="accent1" accent2="accent2" accent3="accent3" accent4="accent4" accent5="accent5" accent6="accent6" hlink="hlink" folHlink="folHlink"/>
  <p:hf/>
  <p:notesStyle>
    <a:lvl1pPr marL="180000" indent="-18000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45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2pPr>
    <a:lvl3pPr marL="72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3pPr>
    <a:lvl4pPr marL="99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4pPr>
    <a:lvl5pPr marL="126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280112D-8454-448C-8A04-1F3237E367D5}" type="slidenum">
              <a:rPr lang="de-DE" smtClean="0"/>
              <a:t>1</a:t>
            </a:fld>
            <a:endParaRPr lang="de-DE"/>
          </a:p>
        </p:txBody>
      </p:sp>
    </p:spTree>
    <p:extLst>
      <p:ext uri="{BB962C8B-B14F-4D97-AF65-F5344CB8AC3E}">
        <p14:creationId xmlns:p14="http://schemas.microsoft.com/office/powerpoint/2010/main" val="338825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B280112D-8454-448C-8A04-1F3237E367D5}" type="slidenum">
              <a:rPr lang="de-DE" smtClean="0"/>
              <a:pPr/>
              <a:t>2</a:t>
            </a:fld>
            <a:endParaRPr lang="de-DE" dirty="0"/>
          </a:p>
        </p:txBody>
      </p:sp>
      <p:sp>
        <p:nvSpPr>
          <p:cNvPr id="5" name="Datumsplatzhalter 4"/>
          <p:cNvSpPr>
            <a:spLocks noGrp="1"/>
          </p:cNvSpPr>
          <p:nvPr>
            <p:ph type="dt" idx="11"/>
          </p:nvPr>
        </p:nvSpPr>
        <p:spPr/>
        <p:txBody>
          <a:bodyPr/>
          <a:lstStyle/>
          <a:p>
            <a:fld id="{2580E220-EDF6-4D26-8ABA-677BA55902A8}" type="datetime1">
              <a:rPr lang="de-DE" smtClean="0"/>
              <a:pPr/>
              <a:t>12.11.2018</a:t>
            </a:fld>
            <a:endParaRPr lang="de-DE"/>
          </a:p>
        </p:txBody>
      </p:sp>
      <p:sp>
        <p:nvSpPr>
          <p:cNvPr id="6" name="Fußzeilenplatzhalter 5"/>
          <p:cNvSpPr>
            <a:spLocks noGrp="1"/>
          </p:cNvSpPr>
          <p:nvPr>
            <p:ph type="ftr" sz="quarter" idx="12"/>
          </p:nvPr>
        </p:nvSpPr>
        <p:spPr/>
        <p:txBody>
          <a:bodyPr/>
          <a:lstStyle/>
          <a:p>
            <a:r>
              <a:rPr lang="de-DE" smtClean="0"/>
              <a:t>Text der Fußzeile</a:t>
            </a:r>
            <a:endParaRPr lang="de-DE"/>
          </a:p>
        </p:txBody>
      </p:sp>
      <p:sp>
        <p:nvSpPr>
          <p:cNvPr id="10" name="Folienbildplatzhalter 9"/>
          <p:cNvSpPr>
            <a:spLocks noGrp="1" noRot="1" noChangeAspect="1"/>
          </p:cNvSpPr>
          <p:nvPr>
            <p:ph type="sldImg"/>
          </p:nvPr>
        </p:nvSpPr>
        <p:spPr>
          <a:xfrm>
            <a:off x="849313" y="0"/>
            <a:ext cx="5097462" cy="3822700"/>
          </a:xfrm>
        </p:spPr>
      </p:sp>
      <p:sp>
        <p:nvSpPr>
          <p:cNvPr id="11" name="Notizenplatzhalter 10"/>
          <p:cNvSpPr>
            <a:spLocks noGrp="1"/>
          </p:cNvSpPr>
          <p:nvPr>
            <p:ph type="body" idx="1"/>
          </p:nvPr>
        </p:nvSpPr>
        <p:spPr/>
        <p:txBody>
          <a:bodyPr/>
          <a:lstStyle/>
          <a:p>
            <a:endParaRPr lang="de-DE"/>
          </a:p>
        </p:txBody>
      </p:sp>
    </p:spTree>
    <p:extLst>
      <p:ext uri="{BB962C8B-B14F-4D97-AF65-F5344CB8AC3E}">
        <p14:creationId xmlns:p14="http://schemas.microsoft.com/office/powerpoint/2010/main" val="187860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Ez az eset akkor áll fent,</a:t>
            </a:r>
            <a:r>
              <a:rPr lang="hu-HU" baseline="0" dirty="0" smtClean="0"/>
              <a:t> ha már sikerült meggyőzni a végfelhasználókat, vagy a végfelhasználó lokális felhőt telepít</a:t>
            </a:r>
          </a:p>
          <a:p>
            <a:r>
              <a:rPr lang="hu-HU" baseline="0" dirty="0" smtClean="0"/>
              <a:t>Lokális felhőnél az előző hátrányok jelentkeznek</a:t>
            </a:r>
            <a:endParaRPr lang="hu-HU" dirty="0"/>
          </a:p>
        </p:txBody>
      </p:sp>
      <p:sp>
        <p:nvSpPr>
          <p:cNvPr id="4" name="Dia számának helye 3"/>
          <p:cNvSpPr>
            <a:spLocks noGrp="1"/>
          </p:cNvSpPr>
          <p:nvPr>
            <p:ph type="sldNum" sz="quarter" idx="10"/>
          </p:nvPr>
        </p:nvSpPr>
        <p:spPr/>
        <p:txBody>
          <a:bodyPr/>
          <a:lstStyle/>
          <a:p>
            <a:fld id="{B280112D-8454-448C-8A04-1F3237E367D5}" type="slidenum">
              <a:rPr lang="de-DE" smtClean="0"/>
              <a:pPr/>
              <a:t>12</a:t>
            </a:fld>
            <a:endParaRPr lang="de-DE" dirty="0"/>
          </a:p>
        </p:txBody>
      </p:sp>
      <p:sp>
        <p:nvSpPr>
          <p:cNvPr id="5" name="Dátum helye 4"/>
          <p:cNvSpPr>
            <a:spLocks noGrp="1"/>
          </p:cNvSpPr>
          <p:nvPr>
            <p:ph type="dt" idx="11"/>
          </p:nvPr>
        </p:nvSpPr>
        <p:spPr/>
        <p:txBody>
          <a:bodyPr/>
          <a:lstStyle/>
          <a:p>
            <a:fld id="{2580E220-EDF6-4D26-8ABA-677BA55902A8}" type="datetime1">
              <a:rPr lang="de-DE" smtClean="0"/>
              <a:pPr/>
              <a:t>12.11.2018</a:t>
            </a:fld>
            <a:endParaRPr lang="de-DE"/>
          </a:p>
        </p:txBody>
      </p:sp>
      <p:sp>
        <p:nvSpPr>
          <p:cNvPr id="6" name="Élőláb helye 5"/>
          <p:cNvSpPr>
            <a:spLocks noGrp="1"/>
          </p:cNvSpPr>
          <p:nvPr>
            <p:ph type="ftr" sz="quarter" idx="12"/>
          </p:nvPr>
        </p:nvSpPr>
        <p:spPr/>
        <p:txBody>
          <a:bodyPr/>
          <a:lstStyle/>
          <a:p>
            <a:r>
              <a:rPr lang="de-DE" smtClean="0"/>
              <a:t>Text der Fußzeile</a:t>
            </a:r>
            <a:endParaRPr lang="de-DE"/>
          </a:p>
        </p:txBody>
      </p:sp>
    </p:spTree>
    <p:extLst>
      <p:ext uri="{BB962C8B-B14F-4D97-AF65-F5344CB8AC3E}">
        <p14:creationId xmlns:p14="http://schemas.microsoft.com/office/powerpoint/2010/main" val="203165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280112D-8454-448C-8A04-1F3237E367D5}" type="slidenum">
              <a:rPr lang="de-DE" smtClean="0"/>
              <a:t>14</a:t>
            </a:fld>
            <a:endParaRPr lang="de-DE" dirty="0"/>
          </a:p>
        </p:txBody>
      </p:sp>
    </p:spTree>
    <p:extLst>
      <p:ext uri="{BB962C8B-B14F-4D97-AF65-F5344CB8AC3E}">
        <p14:creationId xmlns:p14="http://schemas.microsoft.com/office/powerpoint/2010/main" val="1227193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bg bwMode="gray">
      <p:bgRef idx="1001">
        <a:schemeClr val="bg1"/>
      </p:bgRef>
    </p:bg>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900"/>
            <a:ext cx="9144000" cy="5764100"/>
          </a:xfrm>
          <a:prstGeom prst="rect">
            <a:avLst/>
          </a:prstGeom>
          <a:ln w="6350">
            <a:solidFill>
              <a:schemeClr val="bg1">
                <a:lumMod val="95000"/>
              </a:schemeClr>
            </a:solidFill>
            <a:miter lim="800000"/>
          </a:ln>
        </p:spPr>
      </p:pic>
    </p:spTree>
    <p:extLst>
      <p:ext uri="{BB962C8B-B14F-4D97-AF65-F5344CB8AC3E}">
        <p14:creationId xmlns:p14="http://schemas.microsoft.com/office/powerpoint/2010/main" val="190497495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text + 3 pictures">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bwMode="gray">
          <a:xfrm>
            <a:off x="4572000" y="1090800"/>
            <a:ext cx="4572000" cy="36000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
        <p:nvSpPr>
          <p:cNvPr id="3" name="Bildplatzhalter 2"/>
          <p:cNvSpPr>
            <a:spLocks noGrp="1"/>
          </p:cNvSpPr>
          <p:nvPr>
            <p:ph type="pic" sz="quarter" idx="16" hasCustomPrompt="1"/>
          </p:nvPr>
        </p:nvSpPr>
        <p:spPr bwMode="gray">
          <a:xfrm>
            <a:off x="4572000" y="4691063"/>
            <a:ext cx="2286000" cy="2160000"/>
          </a:xfr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0" name="Bildplatzhalter 9"/>
          <p:cNvSpPr>
            <a:spLocks noGrp="1"/>
          </p:cNvSpPr>
          <p:nvPr>
            <p:ph type="pic" sz="quarter" idx="17" hasCustomPrompt="1"/>
          </p:nvPr>
        </p:nvSpPr>
        <p:spPr bwMode="gray">
          <a:xfrm>
            <a:off x="6858000" y="4691063"/>
            <a:ext cx="2286000" cy="2160000"/>
          </a:xfr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p:txBody>
      </p:sp>
    </p:spTree>
    <p:extLst>
      <p:ext uri="{BB962C8B-B14F-4D97-AF65-F5344CB8AC3E}">
        <p14:creationId xmlns:p14="http://schemas.microsoft.com/office/powerpoint/2010/main" val="1478065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small pictures">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1" y="1090800"/>
            <a:ext cx="7603200" cy="4321413"/>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13" name="Bildplatzhalter 12"/>
          <p:cNvSpPr>
            <a:spLocks noGrp="1"/>
          </p:cNvSpPr>
          <p:nvPr>
            <p:ph type="pic" sz="quarter" idx="16" hasCustomPrompt="1"/>
          </p:nvPr>
        </p:nvSpPr>
        <p:spPr bwMode="gray">
          <a:xfrm>
            <a:off x="7616825" y="5418424"/>
            <a:ext cx="1527174"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9" name="Bildplatzhalter 12"/>
          <p:cNvSpPr>
            <a:spLocks noGrp="1"/>
          </p:cNvSpPr>
          <p:nvPr>
            <p:ph type="pic" sz="quarter" idx="17" hasCustomPrompt="1"/>
          </p:nvPr>
        </p:nvSpPr>
        <p:spPr bwMode="gray">
          <a:xfrm>
            <a:off x="6103938" y="5418424"/>
            <a:ext cx="1519237"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11" name="Bildplatzhalter 12"/>
          <p:cNvSpPr>
            <a:spLocks noGrp="1"/>
          </p:cNvSpPr>
          <p:nvPr>
            <p:ph type="pic" sz="quarter" idx="18" hasCustomPrompt="1"/>
          </p:nvPr>
        </p:nvSpPr>
        <p:spPr bwMode="gray">
          <a:xfrm>
            <a:off x="4584700" y="5418424"/>
            <a:ext cx="1522412"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10"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2"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4"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7351559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6851439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screen picture with text overlay">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1" y="1090800"/>
            <a:ext cx="3049587" cy="5767200"/>
          </a:xfrm>
          <a:prstGeom prst="rect">
            <a:avLst/>
          </a:prstGeom>
          <a:solidFill>
            <a:srgbClr val="FFFFFF">
              <a:alpha val="74902"/>
            </a:srgbClr>
          </a:solidFill>
        </p:spPr>
        <p:txBody>
          <a:bodyPr lIns="234000" tIns="190800"/>
          <a:lstStyle>
            <a:lvl1pPr>
              <a:defRPr baseline="0"/>
            </a:lvl1pPr>
          </a:lstStyle>
          <a:p>
            <a:pPr lvl="0"/>
            <a:r>
              <a:rPr lang="en-US" noProof="0" dirty="0" smtClean="0"/>
              <a:t>Click to edit text</a:t>
            </a:r>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4973679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plications">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1" y="1090800"/>
            <a:ext cx="3049587" cy="5767200"/>
          </a:xfrm>
          <a:prstGeom prst="rect">
            <a:avLst/>
          </a:prstGeom>
          <a:solidFill>
            <a:srgbClr val="FFFFFF">
              <a:alpha val="74902"/>
            </a:srgbClr>
          </a:solidFill>
        </p:spPr>
        <p:txBody>
          <a:bodyPr lIns="234000" tIns="190800"/>
          <a:lstStyle>
            <a:lvl1pPr>
              <a:defRPr sz="1800" baseline="0"/>
            </a:lvl1pPr>
          </a:lstStyle>
          <a:p>
            <a:pPr lvl="0"/>
            <a:r>
              <a:rPr lang="en-US" noProof="0" dirty="0" smtClean="0"/>
              <a:t>Click to edit text</a:t>
            </a:r>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5" name="Bildplatzhalter 12"/>
          <p:cNvSpPr>
            <a:spLocks noGrp="1"/>
          </p:cNvSpPr>
          <p:nvPr>
            <p:ph type="pic" sz="quarter" idx="16" hasCustomPrompt="1"/>
          </p:nvPr>
        </p:nvSpPr>
        <p:spPr bwMode="gray">
          <a:xfrm>
            <a:off x="7616825" y="5418424"/>
            <a:ext cx="1527174"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8" name="Bildplatzhalter 12"/>
          <p:cNvSpPr>
            <a:spLocks noGrp="1"/>
          </p:cNvSpPr>
          <p:nvPr>
            <p:ph type="pic" sz="quarter" idx="17" hasCustomPrompt="1"/>
          </p:nvPr>
        </p:nvSpPr>
        <p:spPr bwMode="gray">
          <a:xfrm>
            <a:off x="6103938" y="5418424"/>
            <a:ext cx="1519237"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9" name="Bildplatzhalter 12"/>
          <p:cNvSpPr>
            <a:spLocks noGrp="1"/>
          </p:cNvSpPr>
          <p:nvPr>
            <p:ph type="pic" sz="quarter" idx="18" hasCustomPrompt="1"/>
          </p:nvPr>
        </p:nvSpPr>
        <p:spPr bwMode="gray">
          <a:xfrm>
            <a:off x="4584700" y="5418424"/>
            <a:ext cx="1522412"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Tree>
    <p:extLst>
      <p:ext uri="{BB962C8B-B14F-4D97-AF65-F5344CB8AC3E}">
        <p14:creationId xmlns:p14="http://schemas.microsoft.com/office/powerpoint/2010/main" val="3838844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ternal graphics with source">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1" name="Textplatzhalter 10"/>
          <p:cNvSpPr>
            <a:spLocks noGrp="1"/>
          </p:cNvSpPr>
          <p:nvPr>
            <p:ph type="body" sz="quarter" idx="15" hasCustomPrompt="1"/>
          </p:nvPr>
        </p:nvSpPr>
        <p:spPr bwMode="gray">
          <a:xfrm rot="16200000">
            <a:off x="6320008" y="3609679"/>
            <a:ext cx="5337307" cy="302081"/>
          </a:xfrm>
          <a:prstGeom prst="rect">
            <a:avLst/>
          </a:prstGeom>
        </p:spPr>
        <p:txBody>
          <a:bodyPr wrap="square" lIns="72000" tIns="54000" bIns="108000" anchor="b" anchorCtr="0">
            <a:spAutoFit/>
          </a:bodyPr>
          <a:lstStyle>
            <a:lvl1pPr marL="0" indent="0">
              <a:buNone/>
              <a:defRPr sz="900">
                <a:solidFill>
                  <a:schemeClr val="accent1"/>
                </a:solidFill>
              </a:defRPr>
            </a:lvl1pPr>
            <a:lvl2pPr marL="360362" indent="0">
              <a:buNone/>
              <a:defRPr sz="1100">
                <a:solidFill>
                  <a:schemeClr val="accent2"/>
                </a:solidFill>
              </a:defRPr>
            </a:lvl2pPr>
            <a:lvl3pPr marL="715962" indent="0">
              <a:buNone/>
              <a:defRPr sz="1100">
                <a:solidFill>
                  <a:schemeClr val="accent2"/>
                </a:solidFill>
              </a:defRPr>
            </a:lvl3pPr>
            <a:lvl4pPr marL="1076325" indent="0">
              <a:buNone/>
              <a:defRPr sz="1100">
                <a:solidFill>
                  <a:schemeClr val="accent2"/>
                </a:solidFill>
              </a:defRPr>
            </a:lvl4pPr>
            <a:lvl5pPr marL="1433513" indent="0">
              <a:buNone/>
              <a:defRPr sz="1100">
                <a:solidFill>
                  <a:schemeClr val="accent2"/>
                </a:solidFill>
              </a:defRPr>
            </a:lvl5pPr>
          </a:lstStyle>
          <a:p>
            <a:pPr lvl="0"/>
            <a:r>
              <a:rPr lang="de-DE" dirty="0" smtClean="0"/>
              <a:t>Click </a:t>
            </a:r>
            <a:r>
              <a:rPr lang="de-DE" dirty="0" err="1" smtClean="0"/>
              <a:t>here</a:t>
            </a:r>
            <a:r>
              <a:rPr lang="de-DE" dirty="0" smtClean="0"/>
              <a:t> </a:t>
            </a:r>
            <a:r>
              <a:rPr lang="de-DE" dirty="0" err="1" smtClean="0"/>
              <a:t>to</a:t>
            </a:r>
            <a:r>
              <a:rPr lang="de-DE" dirty="0" smtClean="0"/>
              <a:t> </a:t>
            </a:r>
            <a:r>
              <a:rPr lang="de-DE" dirty="0" err="1" smtClean="0"/>
              <a:t>edit</a:t>
            </a:r>
            <a:r>
              <a:rPr lang="de-DE" dirty="0" smtClean="0"/>
              <a:t> </a:t>
            </a:r>
            <a:r>
              <a:rPr lang="de-DE" dirty="0" err="1" smtClean="0"/>
              <a:t>source</a:t>
            </a:r>
            <a:endParaRPr lang="de-DE" dirty="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5116482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reenshot with description">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1" y="1090800"/>
            <a:ext cx="7603200" cy="5329475"/>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0"/>
            <a:endParaRPr lang="en-US" noProof="0" dirty="0" smtClean="0"/>
          </a:p>
        </p:txBody>
      </p:sp>
      <p:sp>
        <p:nvSpPr>
          <p:cNvPr id="13" name="Bildplatzhalter 12"/>
          <p:cNvSpPr>
            <a:spLocks noGrp="1"/>
          </p:cNvSpPr>
          <p:nvPr>
            <p:ph type="pic" sz="quarter" idx="16" hasCustomPrompt="1"/>
          </p:nvPr>
        </p:nvSpPr>
        <p:spPr bwMode="gray">
          <a:xfrm>
            <a:off x="1530350" y="2540212"/>
            <a:ext cx="7613650" cy="4320000"/>
          </a:xfrm>
          <a:prstGeom prst="rect">
            <a:avLst/>
          </a:prstGeom>
          <a:ln w="6350">
            <a:noFill/>
            <a:miter lim="800000"/>
          </a:ln>
        </p:spPr>
        <p:txBody>
          <a:bodyPr/>
          <a:lstStyle>
            <a:lvl1pPr marL="0" indent="0">
              <a:buNone/>
              <a:defRPr/>
            </a:lvl1pPr>
          </a:lstStyle>
          <a:p>
            <a:r>
              <a:rPr lang="en-US" noProof="0" dirty="0" smtClean="0"/>
              <a:t>Click on symbol to add picture</a:t>
            </a:r>
            <a:endParaRPr lang="en-US" noProof="0" dirty="0"/>
          </a:p>
        </p:txBody>
      </p:sp>
      <p:sp>
        <p:nvSpPr>
          <p:cNvPr id="5"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1857753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5" name="Bildplatzhalter 3"/>
          <p:cNvSpPr>
            <a:spLocks noGrp="1"/>
          </p:cNvSpPr>
          <p:nvPr>
            <p:ph type="pic" sz="quarter" idx="10" hasCustomPrompt="1"/>
          </p:nvPr>
        </p:nvSpPr>
        <p:spPr bwMode="gray">
          <a:xfrm>
            <a:off x="0" y="1090800"/>
            <a:ext cx="4572000" cy="57672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7" name="Bildplatzhalter 5"/>
          <p:cNvSpPr>
            <a:spLocks noGrp="1"/>
          </p:cNvSpPr>
          <p:nvPr>
            <p:ph type="pic" sz="quarter" idx="11" hasCustomPrompt="1"/>
          </p:nvPr>
        </p:nvSpPr>
        <p:spPr bwMode="gray">
          <a:xfrm>
            <a:off x="4568400" y="1090800"/>
            <a:ext cx="4572000" cy="57672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4541835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7" name="Bildplatzhalter 3"/>
          <p:cNvSpPr>
            <a:spLocks noGrp="1"/>
          </p:cNvSpPr>
          <p:nvPr>
            <p:ph type="pic" sz="quarter" idx="10" hasCustomPrompt="1"/>
          </p:nvPr>
        </p:nvSpPr>
        <p:spPr bwMode="gray">
          <a:xfrm>
            <a:off x="0" y="1090800"/>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9" name="Bildplatzhalter 5"/>
          <p:cNvSpPr>
            <a:spLocks noGrp="1"/>
          </p:cNvSpPr>
          <p:nvPr>
            <p:ph type="pic" sz="quarter" idx="11" hasCustomPrompt="1"/>
          </p:nvPr>
        </p:nvSpPr>
        <p:spPr bwMode="gray">
          <a:xfrm>
            <a:off x="4574750" y="1090800"/>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0" name="Bildplatzhalter 4"/>
          <p:cNvSpPr>
            <a:spLocks noGrp="1"/>
          </p:cNvSpPr>
          <p:nvPr>
            <p:ph type="pic" sz="quarter" idx="12" hasCustomPrompt="1"/>
          </p:nvPr>
        </p:nvSpPr>
        <p:spPr bwMode="gray">
          <a:xfrm>
            <a:off x="0" y="3975932"/>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1" name="Bildplatzhalter 7"/>
          <p:cNvSpPr>
            <a:spLocks noGrp="1"/>
          </p:cNvSpPr>
          <p:nvPr>
            <p:ph type="pic" sz="quarter" idx="13" hasCustomPrompt="1"/>
          </p:nvPr>
        </p:nvSpPr>
        <p:spPr bwMode="gray">
          <a:xfrm>
            <a:off x="4574750" y="3975932"/>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9181446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10" name="Bildplatzhalter 7"/>
          <p:cNvSpPr>
            <a:spLocks noGrp="1"/>
          </p:cNvSpPr>
          <p:nvPr>
            <p:ph type="pic" sz="quarter" idx="15" hasCustomPrompt="1"/>
          </p:nvPr>
        </p:nvSpPr>
        <p:spPr bwMode="gray">
          <a:xfrm>
            <a:off x="609480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1" name="Bildplatzhalter 4"/>
          <p:cNvSpPr>
            <a:spLocks noGrp="1"/>
          </p:cNvSpPr>
          <p:nvPr>
            <p:ph type="pic" sz="quarter" idx="12" hasCustomPrompt="1"/>
          </p:nvPr>
        </p:nvSpPr>
        <p:spPr bwMode="gray">
          <a:xfrm>
            <a:off x="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2" name="Bildplatzhalter 3"/>
          <p:cNvSpPr>
            <a:spLocks noGrp="1"/>
          </p:cNvSpPr>
          <p:nvPr>
            <p:ph type="pic" sz="quarter" idx="10" hasCustomPrompt="1"/>
          </p:nvPr>
        </p:nvSpPr>
        <p:spPr bwMode="gray">
          <a:xfrm>
            <a:off x="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3" name="Bildplatzhalter 5"/>
          <p:cNvSpPr>
            <a:spLocks noGrp="1"/>
          </p:cNvSpPr>
          <p:nvPr>
            <p:ph type="pic" sz="quarter" idx="11" hasCustomPrompt="1"/>
          </p:nvPr>
        </p:nvSpPr>
        <p:spPr bwMode="gray">
          <a:xfrm>
            <a:off x="609480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4" name="Bildplatzhalter 7"/>
          <p:cNvSpPr>
            <a:spLocks noGrp="1"/>
          </p:cNvSpPr>
          <p:nvPr>
            <p:ph type="pic" sz="quarter" idx="13" hasCustomPrompt="1"/>
          </p:nvPr>
        </p:nvSpPr>
        <p:spPr bwMode="gray">
          <a:xfrm>
            <a:off x="304740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5" name="Bildplatzhalter 5"/>
          <p:cNvSpPr>
            <a:spLocks noGrp="1"/>
          </p:cNvSpPr>
          <p:nvPr>
            <p:ph type="pic" sz="quarter" idx="14" hasCustomPrompt="1"/>
          </p:nvPr>
        </p:nvSpPr>
        <p:spPr bwMode="gray">
          <a:xfrm>
            <a:off x="304740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3713630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or Speaker – Version 1">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900"/>
            <a:ext cx="9144000" cy="5764100"/>
          </a:xfrm>
          <a:prstGeom prst="rect">
            <a:avLst/>
          </a:prstGeom>
          <a:ln w="6350">
            <a:solidFill>
              <a:schemeClr val="bg1">
                <a:lumMod val="95000"/>
              </a:schemeClr>
            </a:solidFill>
            <a:miter lim="800000"/>
          </a:ln>
        </p:spPr>
      </p:pic>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5" name="Textplatzhalter 6"/>
          <p:cNvSpPr>
            <a:spLocks noGrp="1"/>
          </p:cNvSpPr>
          <p:nvPr>
            <p:ph type="body" sz="quarter" idx="10" hasCustomPrompt="1"/>
          </p:nvPr>
        </p:nvSpPr>
        <p:spPr bwMode="gray">
          <a:xfrm>
            <a:off x="-2" y="1090800"/>
            <a:ext cx="4572000" cy="5767200"/>
          </a:xfrm>
          <a:solidFill>
            <a:srgbClr val="FFFFFF">
              <a:alpha val="69804"/>
            </a:srgbClr>
          </a:solidFill>
        </p:spPr>
        <p:txBody>
          <a:bodyPr tIns="180000"/>
          <a:lstStyle>
            <a:lvl1pPr marL="0" indent="0">
              <a:buNone/>
              <a:defRPr baseline="0"/>
            </a:lvl1pPr>
          </a:lstStyle>
          <a:p>
            <a:pPr lvl="0"/>
            <a:r>
              <a:rPr lang="de-DE" dirty="0" smtClean="0"/>
              <a:t>Speaker Name</a:t>
            </a:r>
            <a:br>
              <a:rPr lang="de-DE" dirty="0" smtClean="0"/>
            </a:br>
            <a:r>
              <a:rPr lang="de-DE" dirty="0" smtClean="0"/>
              <a:t>Department</a:t>
            </a:r>
            <a:endParaRPr lang="de-DE" dirty="0"/>
          </a:p>
        </p:txBody>
      </p:sp>
    </p:spTree>
    <p:extLst>
      <p:ext uri="{BB962C8B-B14F-4D97-AF65-F5344CB8AC3E}">
        <p14:creationId xmlns:p14="http://schemas.microsoft.com/office/powerpoint/2010/main" val="143234255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pictures">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2" name="Bildplatzhalter 2"/>
          <p:cNvSpPr>
            <a:spLocks noGrp="1"/>
          </p:cNvSpPr>
          <p:nvPr>
            <p:ph type="pic" sz="quarter" idx="10" hasCustomPrompt="1"/>
          </p:nvPr>
        </p:nvSpPr>
        <p:spPr bwMode="gray">
          <a:xfrm>
            <a:off x="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3" name="Bildplatzhalter 23"/>
          <p:cNvSpPr>
            <a:spLocks noGrp="1"/>
          </p:cNvSpPr>
          <p:nvPr>
            <p:ph type="pic" sz="quarter" idx="11" hasCustomPrompt="1"/>
          </p:nvPr>
        </p:nvSpPr>
        <p:spPr bwMode="gray">
          <a:xfrm>
            <a:off x="0" y="30132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4" name="Bildplatzhalter 25"/>
          <p:cNvSpPr>
            <a:spLocks noGrp="1"/>
          </p:cNvSpPr>
          <p:nvPr>
            <p:ph type="pic" sz="quarter" idx="12" hasCustomPrompt="1"/>
          </p:nvPr>
        </p:nvSpPr>
        <p:spPr bwMode="gray">
          <a:xfrm>
            <a:off x="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5" name="Bildplatzhalter 27"/>
          <p:cNvSpPr>
            <a:spLocks noGrp="1"/>
          </p:cNvSpPr>
          <p:nvPr>
            <p:ph type="pic" sz="quarter" idx="13" hasCustomPrompt="1"/>
          </p:nvPr>
        </p:nvSpPr>
        <p:spPr bwMode="gray">
          <a:xfrm>
            <a:off x="304920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6" name="Bildplatzhalter 29"/>
          <p:cNvSpPr>
            <a:spLocks noGrp="1"/>
          </p:cNvSpPr>
          <p:nvPr>
            <p:ph type="pic" sz="quarter" idx="14" hasCustomPrompt="1"/>
          </p:nvPr>
        </p:nvSpPr>
        <p:spPr bwMode="gray">
          <a:xfrm>
            <a:off x="3049200" y="3013200"/>
            <a:ext cx="3049200" cy="19224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7" name="Bildplatzhalter 31"/>
          <p:cNvSpPr>
            <a:spLocks noGrp="1"/>
          </p:cNvSpPr>
          <p:nvPr>
            <p:ph type="pic" sz="quarter" idx="15" hasCustomPrompt="1"/>
          </p:nvPr>
        </p:nvSpPr>
        <p:spPr bwMode="gray">
          <a:xfrm>
            <a:off x="304920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8" name="Bildplatzhalter 33"/>
          <p:cNvSpPr>
            <a:spLocks noGrp="1"/>
          </p:cNvSpPr>
          <p:nvPr>
            <p:ph type="pic" sz="quarter" idx="16" hasCustomPrompt="1"/>
          </p:nvPr>
        </p:nvSpPr>
        <p:spPr bwMode="gray">
          <a:xfrm>
            <a:off x="609480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9" name="Bildplatzhalter 35"/>
          <p:cNvSpPr>
            <a:spLocks noGrp="1"/>
          </p:cNvSpPr>
          <p:nvPr>
            <p:ph type="pic" sz="quarter" idx="17" hasCustomPrompt="1"/>
          </p:nvPr>
        </p:nvSpPr>
        <p:spPr bwMode="gray">
          <a:xfrm>
            <a:off x="6094800" y="30132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20" name="Bildplatzhalter 37"/>
          <p:cNvSpPr>
            <a:spLocks noGrp="1"/>
          </p:cNvSpPr>
          <p:nvPr>
            <p:ph type="pic" sz="quarter" idx="18" hasCustomPrompt="1"/>
          </p:nvPr>
        </p:nvSpPr>
        <p:spPr bwMode="gray">
          <a:xfrm>
            <a:off x="609480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29354380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hteck 1"/>
          <p:cNvSpPr/>
          <p:nvPr userDrawn="1"/>
        </p:nvSpPr>
        <p:spPr>
          <a:xfrm>
            <a:off x="-1" y="0"/>
            <a:ext cx="9144001" cy="6858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3" name="Medienplatzhalter 2"/>
          <p:cNvSpPr>
            <a:spLocks noGrp="1"/>
          </p:cNvSpPr>
          <p:nvPr>
            <p:ph type="media" sz="quarter" idx="17" hasCustomPrompt="1"/>
          </p:nvPr>
        </p:nvSpPr>
        <p:spPr bwMode="gray">
          <a:xfrm>
            <a:off x="-1" y="0"/>
            <a:ext cx="9151200" cy="6856226"/>
          </a:xfrm>
          <a:prstGeom prst="rect">
            <a:avLst/>
          </a:prstGeom>
        </p:spPr>
        <p:txBody>
          <a:bodyPr/>
          <a:lstStyle>
            <a:lvl1pPr marL="0" indent="0">
              <a:buNone/>
              <a:defRPr>
                <a:solidFill>
                  <a:schemeClr val="bg1"/>
                </a:solidFill>
              </a:defRPr>
            </a:lvl1pPr>
          </a:lstStyle>
          <a:p>
            <a:r>
              <a:rPr lang="en-US" noProof="0" dirty="0" smtClean="0"/>
              <a:t>Click on symbol to add v</a:t>
            </a:r>
            <a:r>
              <a:rPr lang="de-DE" dirty="0" err="1" smtClean="0"/>
              <a:t>ideo</a:t>
            </a:r>
            <a:r>
              <a:rPr lang="de-DE" dirty="0" smtClean="0"/>
              <a:t> in 4:3 </a:t>
            </a:r>
            <a:r>
              <a:rPr lang="de-DE" dirty="0" err="1" smtClean="0"/>
              <a:t>format</a:t>
            </a:r>
            <a:endParaRPr lang="de-DE" dirty="0"/>
          </a:p>
        </p:txBody>
      </p:sp>
    </p:spTree>
    <p:extLst>
      <p:ext uri="{BB962C8B-B14F-4D97-AF65-F5344CB8AC3E}">
        <p14:creationId xmlns:p14="http://schemas.microsoft.com/office/powerpoint/2010/main" val="2105187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9" name="Diagrammplatzhalter 8"/>
          <p:cNvSpPr>
            <a:spLocks noGrp="1"/>
          </p:cNvSpPr>
          <p:nvPr>
            <p:ph type="chart" sz="quarter" idx="13" hasCustomPrompt="1"/>
          </p:nvPr>
        </p:nvSpPr>
        <p:spPr bwMode="gray">
          <a:xfrm>
            <a:off x="251520" y="1484312"/>
            <a:ext cx="8640959" cy="4969529"/>
          </a:xfrm>
          <a:prstGeom prst="rect">
            <a:avLst/>
          </a:prstGeom>
          <a:ln>
            <a:noFill/>
            <a:miter lim="800000"/>
          </a:ln>
        </p:spPr>
        <p:txBody>
          <a:bodyPr/>
          <a:lstStyle>
            <a:lvl1pPr marL="0" indent="0">
              <a:buNone/>
              <a:defRPr/>
            </a:lvl1pPr>
          </a:lstStyle>
          <a:p>
            <a:r>
              <a:rPr lang="en-US" noProof="0" dirty="0" smtClean="0"/>
              <a:t>Click on symbol to add diagram/chart</a:t>
            </a:r>
            <a:endParaRPr lang="en-US" noProof="0" dirty="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2" name="Fußzeilenplatzhalter 1"/>
          <p:cNvSpPr>
            <a:spLocks noGrp="1"/>
          </p:cNvSpPr>
          <p:nvPr>
            <p:ph type="ftr" sz="quarter" idx="14"/>
          </p:nvPr>
        </p:nvSpPr>
        <p:spPr/>
        <p:txBody>
          <a:bodyPr/>
          <a:lstStyle/>
          <a:p>
            <a:endParaRPr lang="de-DE" dirty="0"/>
          </a:p>
        </p:txBody>
      </p:sp>
      <p:sp>
        <p:nvSpPr>
          <p:cNvPr id="3" name="Foliennummernplatzhalter 2"/>
          <p:cNvSpPr>
            <a:spLocks noGrp="1"/>
          </p:cNvSpPr>
          <p:nvPr>
            <p:ph type="sldNum" sz="quarter" idx="15"/>
          </p:nvPr>
        </p:nvSpPr>
        <p:spPr/>
        <p:txBody>
          <a:body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31885754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27678650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 EN">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4572000" y="1090800"/>
            <a:ext cx="4456113"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320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buFont typeface="Wingdings" panose="05000000000000000000" pitchFamily="2" charset="2"/>
              <a:buNone/>
            </a:pPr>
            <a:r>
              <a:rPr lang="en-US" altLang="de-DE" sz="1600" dirty="0" smtClean="0"/>
              <a:t>Phone:	+49 5246 963-0  </a:t>
            </a:r>
          </a:p>
          <a:p>
            <a:pPr>
              <a:buFont typeface="Wingdings" panose="05000000000000000000" pitchFamily="2" charset="2"/>
              <a:buNone/>
            </a:pPr>
            <a:r>
              <a:rPr lang="en-US" altLang="de-DE" sz="1600" dirty="0" smtClean="0"/>
              <a:t>Fax:	+49 5246 963-198</a:t>
            </a:r>
          </a:p>
          <a:p>
            <a:pPr>
              <a:buFont typeface="Wingdings" panose="05000000000000000000" pitchFamily="2" charset="2"/>
              <a:buNone/>
            </a:pPr>
            <a:r>
              <a:rPr lang="en-US" altLang="de-DE" sz="1600" dirty="0" smtClean="0"/>
              <a:t>E-Mail:	info@beckhoff.com </a:t>
            </a:r>
          </a:p>
          <a:p>
            <a:pPr>
              <a:buFont typeface="Wingdings" panose="05000000000000000000" pitchFamily="2" charset="2"/>
              <a:buNone/>
            </a:pPr>
            <a:r>
              <a:rPr lang="en-US" altLang="de-DE" sz="1600" dirty="0" smtClean="0"/>
              <a:t>Web:	www.beckhoff.com </a:t>
            </a:r>
            <a:r>
              <a:rPr lang="en-US" altLang="de-DE" sz="1600" b="1" dirty="0" smtClean="0"/>
              <a:t> </a:t>
            </a:r>
            <a:endParaRPr lang="en-US" altLang="de-DE" sz="1600" b="1" dirty="0"/>
          </a:p>
        </p:txBody>
      </p:sp>
      <p:sp>
        <p:nvSpPr>
          <p:cNvPr id="7" name="Text Box 5"/>
          <p:cNvSpPr txBox="1">
            <a:spLocks noChangeArrowheads="1"/>
          </p:cNvSpPr>
          <p:nvPr userDrawn="1"/>
        </p:nvSpPr>
        <p:spPr bwMode="auto">
          <a:xfrm>
            <a:off x="120650" y="3817323"/>
            <a:ext cx="7603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3175" indent="-3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200" dirty="0"/>
              <a:t>© Beckhoff Automation GmbH &amp; Co. </a:t>
            </a:r>
            <a:r>
              <a:rPr lang="en-US" sz="1200" dirty="0" smtClean="0"/>
              <a:t>KG</a:t>
            </a:r>
            <a:endParaRPr lang="de-DE" sz="1200" dirty="0"/>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All images are protected by copyright. The use and transfer to third parties is not permitted.</a:t>
            </a:r>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Beckhoff</a:t>
            </a:r>
            <a:r>
              <a:rPr lang="en-US" altLang="de-DE" sz="1200" baseline="30000" dirty="0" smtClean="0"/>
              <a:t>®</a:t>
            </a:r>
            <a:r>
              <a:rPr lang="en-US" altLang="de-DE" sz="1200" dirty="0" smtClean="0"/>
              <a:t>, TwinCAT</a:t>
            </a:r>
            <a:r>
              <a:rPr lang="en-US" altLang="de-DE" sz="1200" baseline="30000" dirty="0" smtClean="0"/>
              <a:t>®</a:t>
            </a:r>
            <a:r>
              <a:rPr lang="en-US" altLang="de-DE" sz="1200" dirty="0" smtClean="0"/>
              <a:t>, EtherCAT</a:t>
            </a:r>
            <a:r>
              <a:rPr lang="en-US" altLang="de-DE" sz="1200" baseline="30000" dirty="0" smtClean="0"/>
              <a:t>®</a:t>
            </a:r>
            <a:r>
              <a:rPr lang="en-US" altLang="de-DE" sz="1200" dirty="0" smtClean="0"/>
              <a:t>, EtherCAT P</a:t>
            </a:r>
            <a:r>
              <a:rPr lang="en-US" altLang="de-DE" sz="1200" baseline="30000" dirty="0" smtClean="0"/>
              <a:t>®</a:t>
            </a:r>
            <a:r>
              <a:rPr lang="en-US" altLang="de-DE" sz="1200" dirty="0" smtClean="0"/>
              <a:t>, </a:t>
            </a:r>
            <a:r>
              <a:rPr lang="en-US" altLang="de-DE" sz="1200" dirty="0"/>
              <a:t>Safety </a:t>
            </a:r>
            <a:r>
              <a:rPr lang="en-US" altLang="de-DE" sz="1200" dirty="0" smtClean="0"/>
              <a:t>over EtherCAT</a:t>
            </a:r>
            <a:r>
              <a:rPr lang="en-US" altLang="de-DE" sz="1200" baseline="30000" dirty="0" smtClean="0"/>
              <a:t>®</a:t>
            </a:r>
            <a:r>
              <a:rPr lang="en-US" altLang="de-DE" sz="1200" dirty="0" smtClean="0"/>
              <a:t>, </a:t>
            </a:r>
            <a:r>
              <a:rPr lang="en-US" altLang="de-DE" sz="1200" dirty="0" err="1" smtClean="0"/>
              <a:t>TwinSAFE</a:t>
            </a:r>
            <a:r>
              <a:rPr lang="en-US" altLang="de-DE" sz="1200" baseline="30000" dirty="0" smtClean="0"/>
              <a:t>®</a:t>
            </a:r>
            <a:r>
              <a:rPr lang="en-US" altLang="de-DE" sz="1200" dirty="0" smtClean="0"/>
              <a:t>, XFC</a:t>
            </a:r>
            <a:r>
              <a:rPr lang="en-US" altLang="de-DE" sz="1200" baseline="30000" dirty="0" smtClean="0"/>
              <a:t>®</a:t>
            </a:r>
            <a:r>
              <a:rPr lang="en-US" altLang="de-DE" sz="1200" dirty="0" smtClean="0"/>
              <a:t> and XTS</a:t>
            </a:r>
            <a:r>
              <a:rPr lang="en-US" altLang="de-DE" sz="1200" baseline="30000" dirty="0" smtClean="0"/>
              <a:t>®</a:t>
            </a:r>
            <a:r>
              <a:rPr lang="en-US" altLang="de-DE" sz="1200" dirty="0" smtClean="0"/>
              <a:t> are registered trademarks of and licensed by Beckhoff Automation GmbH. Other designations used in this presentation may be trademarks whose use by third parties for their own purposes could violate the rights of the owners.</a:t>
            </a:r>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The information provided in this presentation contains merely general descriptions or characteristics of performance which in case of actual application do not always apply as described or which may change as a result of further development of the products. An obligation to provide the respective characteristics shall only exist if expressively agreed in the terms of contract. </a:t>
            </a:r>
            <a:endParaRPr lang="en-US" altLang="de-DE" sz="1200" dirty="0"/>
          </a:p>
        </p:txBody>
      </p:sp>
      <p:sp>
        <p:nvSpPr>
          <p:cNvPr id="9" name="Textfeld 8"/>
          <p:cNvSpPr txBox="1"/>
          <p:nvPr userDrawn="1"/>
        </p:nvSpPr>
        <p:spPr>
          <a:xfrm>
            <a:off x="2" y="1090800"/>
            <a:ext cx="5184068" cy="1862048"/>
          </a:xfrm>
          <a:prstGeom prst="rect">
            <a:avLst/>
          </a:prstGeom>
        </p:spPr>
        <p:txBody>
          <a:bodyPr vert="horz" lIns="234000" tIns="190800" rIns="91440" bIns="45720" rtlCol="0">
            <a:noAutofit/>
          </a:bodyPr>
          <a:lstStyle>
            <a:lvl1pPr marR="0" lvl="0" indent="0" fontAlgn="auto">
              <a:lnSpc>
                <a:spcPct val="100000"/>
              </a:lnSpc>
              <a:spcBef>
                <a:spcPct val="50000"/>
              </a:spcBef>
              <a:spcAft>
                <a:spcPts val="0"/>
              </a:spcAft>
              <a:buClrTx/>
              <a:buSzTx/>
              <a:buFont typeface="Wingdings" pitchFamily="2" charset="2"/>
              <a:buNone/>
              <a:tabLst/>
              <a:defRPr sz="1600" b="1" baseline="0">
                <a:solidFill>
                  <a:srgbClr val="000000"/>
                </a:solidFill>
                <a:latin typeface="Arial"/>
              </a:defRPr>
            </a:lvl1pPr>
            <a:lvl2pPr marL="6286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2pPr>
            <a:lvl3pPr marL="9842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3pPr>
            <a:lvl4pPr marL="1343025"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4pPr>
            <a:lvl5pPr marL="1700213"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altLang="de-DE" dirty="0" smtClean="0"/>
              <a:t>Beckhoff Automation GmbH &amp; Co. KG </a:t>
            </a:r>
            <a:br>
              <a:rPr lang="en-US" altLang="de-DE" dirty="0" smtClean="0"/>
            </a:br>
            <a:r>
              <a:rPr lang="en-US" altLang="de-DE" b="0" dirty="0" smtClean="0"/>
              <a:t>Headquarters </a:t>
            </a:r>
            <a:br>
              <a:rPr lang="en-US" altLang="de-DE" b="0" dirty="0" smtClean="0"/>
            </a:br>
            <a:r>
              <a:rPr lang="en-US" altLang="de-DE" b="0" dirty="0" smtClean="0"/>
              <a:t>Huelshorstweg 20 </a:t>
            </a:r>
            <a:br>
              <a:rPr lang="en-US" altLang="de-DE" b="0" dirty="0" smtClean="0"/>
            </a:br>
            <a:r>
              <a:rPr lang="en-US" altLang="de-DE" b="0" dirty="0" smtClean="0"/>
              <a:t>33415 Verl </a:t>
            </a:r>
            <a:br>
              <a:rPr lang="en-US" altLang="de-DE" b="0" dirty="0" smtClean="0"/>
            </a:br>
            <a:r>
              <a:rPr lang="en-US" altLang="de-DE" b="0" dirty="0" smtClean="0"/>
              <a:t>Germany </a:t>
            </a:r>
          </a:p>
        </p:txBody>
      </p:sp>
      <p:sp>
        <p:nvSpPr>
          <p:cNvPr id="11" name="Textfeld 10"/>
          <p:cNvSpPr txBox="1"/>
          <p:nvPr userDrawn="1"/>
        </p:nvSpPr>
        <p:spPr>
          <a:xfrm>
            <a:off x="-1" y="450786"/>
            <a:ext cx="7603200" cy="629367"/>
          </a:xfrm>
          <a:prstGeom prst="rect">
            <a:avLst/>
          </a:prstGeom>
        </p:spPr>
        <p:txBody>
          <a:bodyPr vert="horz" wrap="square" lIns="234000" tIns="144000" rIns="90000" bIns="144000" rtlCol="0" anchor="b" anchorCtr="0">
            <a:spAutoFit/>
          </a:bodyPr>
          <a:lstStyle>
            <a:lvl1pPr>
              <a:spcBef>
                <a:spcPct val="0"/>
              </a:spcBef>
              <a:buNone/>
              <a:defRPr sz="2200" b="1" baseline="0">
                <a:solidFill>
                  <a:schemeClr val="bg1"/>
                </a:solidFill>
                <a:latin typeface="Arial" pitchFamily="34" charset="0"/>
                <a:ea typeface="+mj-ea"/>
                <a:cs typeface="Arial" pitchFamily="34" charset="0"/>
              </a:defRPr>
            </a:lvl1pPr>
          </a:lstStyle>
          <a:p>
            <a:pPr lvl="0"/>
            <a:r>
              <a:rPr lang="de-DE" dirty="0" err="1" smtClean="0"/>
              <a:t>Contact</a:t>
            </a:r>
            <a:endParaRPr lang="de-DE" dirty="0"/>
          </a:p>
        </p:txBody>
      </p:sp>
      <p:sp>
        <p:nvSpPr>
          <p:cNvPr id="13" name="Textplatzhalter 12"/>
          <p:cNvSpPr>
            <a:spLocks noGrp="1"/>
          </p:cNvSpPr>
          <p:nvPr>
            <p:ph type="body" sz="quarter" idx="10" hasCustomPrompt="1"/>
          </p:nvPr>
        </p:nvSpPr>
        <p:spPr>
          <a:xfrm>
            <a:off x="3007280" y="3838752"/>
            <a:ext cx="2196244" cy="27808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anchor="t">
            <a:spAutoFit/>
          </a:bodyPr>
          <a:lstStyle>
            <a:lvl1pPr marL="0" indent="0">
              <a:spcBef>
                <a:spcPts val="0"/>
              </a:spcBef>
              <a:buFontTx/>
              <a:buNone/>
              <a:defRPr lang="de-DE" sz="1200" baseline="0" smtClean="0">
                <a:cs typeface="+mn-cs"/>
              </a:defRPr>
            </a:lvl1pPr>
            <a:lvl2pPr marL="457200" indent="0">
              <a:buFontTx/>
              <a:buNone/>
              <a:defRPr lang="de-DE" sz="1800" smtClean="0">
                <a:cs typeface="+mn-cs"/>
              </a:defRPr>
            </a:lvl2pPr>
            <a:lvl3pPr marL="914400" indent="0">
              <a:buFontTx/>
              <a:buNone/>
              <a:defRPr lang="de-DE" sz="1800" smtClean="0">
                <a:cs typeface="+mn-cs"/>
              </a:defRPr>
            </a:lvl3pPr>
            <a:lvl4pPr marL="1371600" indent="0">
              <a:buFontTx/>
              <a:buNone/>
              <a:defRPr lang="de-DE" sz="1800" smtClean="0">
                <a:cs typeface="+mn-cs"/>
              </a:defRPr>
            </a:lvl4pPr>
            <a:lvl5pPr marL="1828800" indent="0">
              <a:buFontTx/>
              <a:buNone/>
              <a:defRPr lang="de-DE" sz="1800">
                <a:cs typeface="+mn-cs"/>
              </a:defRPr>
            </a:lvl5pPr>
          </a:lstStyle>
          <a:p>
            <a:pPr marL="3175" lvl="0" indent="-3175"/>
            <a:r>
              <a:rPr lang="de-DE" dirty="0" smtClean="0"/>
              <a:t>MM/YYYY</a:t>
            </a:r>
            <a:endParaRPr lang="de-DE" dirty="0"/>
          </a:p>
        </p:txBody>
      </p:sp>
    </p:spTree>
    <p:extLst>
      <p:ext uri="{BB962C8B-B14F-4D97-AF65-F5344CB8AC3E}">
        <p14:creationId xmlns:p14="http://schemas.microsoft.com/office/powerpoint/2010/main" val="38510568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 DE">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4572000" y="1090800"/>
            <a:ext cx="4456113"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320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de-DE" altLang="de-DE" sz="1600" dirty="0" smtClean="0"/>
              <a:t>Telefon:	+49 5246 963-0  </a:t>
            </a:r>
          </a:p>
          <a:p>
            <a:pPr>
              <a:buFont typeface="Wingdings" panose="05000000000000000000" pitchFamily="2" charset="2"/>
              <a:buNone/>
            </a:pPr>
            <a:r>
              <a:rPr lang="de-DE" altLang="de-DE" sz="1600" dirty="0" smtClean="0"/>
              <a:t>Fax:	+49 5246 963-198</a:t>
            </a:r>
          </a:p>
          <a:p>
            <a:pPr>
              <a:buFont typeface="Wingdings" panose="05000000000000000000" pitchFamily="2" charset="2"/>
              <a:buNone/>
            </a:pPr>
            <a:r>
              <a:rPr lang="de-DE" altLang="de-DE" sz="1600" dirty="0" smtClean="0"/>
              <a:t>E-Mail:	info@beckhoff.de</a:t>
            </a:r>
          </a:p>
          <a:p>
            <a:pPr>
              <a:buFont typeface="Wingdings" panose="05000000000000000000" pitchFamily="2" charset="2"/>
              <a:buNone/>
            </a:pPr>
            <a:r>
              <a:rPr lang="de-DE" altLang="de-DE" sz="1600" dirty="0" smtClean="0"/>
              <a:t>Web:	www.beckhoff.de</a:t>
            </a:r>
            <a:r>
              <a:rPr lang="de-DE" altLang="de-DE" sz="1600" b="1" dirty="0" smtClean="0"/>
              <a:t> </a:t>
            </a:r>
            <a:endParaRPr lang="de-DE" altLang="de-DE" sz="1600" b="1" dirty="0"/>
          </a:p>
        </p:txBody>
      </p:sp>
      <p:sp>
        <p:nvSpPr>
          <p:cNvPr id="7" name="Text Box 5"/>
          <p:cNvSpPr txBox="1">
            <a:spLocks noChangeArrowheads="1"/>
          </p:cNvSpPr>
          <p:nvPr userDrawn="1"/>
        </p:nvSpPr>
        <p:spPr bwMode="auto">
          <a:xfrm>
            <a:off x="120650" y="3817323"/>
            <a:ext cx="7603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3175" indent="-3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200" dirty="0" smtClean="0"/>
              <a:t>© Beckhoff Automation GmbH &amp; Co. KG</a:t>
            </a:r>
          </a:p>
          <a:p>
            <a:endParaRPr lang="de-DE" altLang="de-DE" sz="1200" dirty="0" smtClean="0"/>
          </a:p>
          <a:p>
            <a:pPr>
              <a:buFont typeface="Wingdings" panose="05000000000000000000" pitchFamily="2" charset="2"/>
              <a:buNone/>
            </a:pPr>
            <a:r>
              <a:rPr lang="de-DE" altLang="de-DE" sz="1200" dirty="0" smtClean="0"/>
              <a:t>Alle Bilder sind urheberrechtlich geschützt. Die Weitergabe und Nutzung durch Dritte ist nicht gestattet.</a:t>
            </a:r>
          </a:p>
          <a:p>
            <a:pPr>
              <a:buFont typeface="Wingdings" panose="05000000000000000000" pitchFamily="2" charset="2"/>
              <a:buNone/>
            </a:pPr>
            <a:endParaRPr lang="de-DE" altLang="de-DE" sz="1200" dirty="0" smtClean="0"/>
          </a:p>
          <a:p>
            <a:pPr>
              <a:buFont typeface="Wingdings" panose="05000000000000000000" pitchFamily="2" charset="2"/>
              <a:buNone/>
            </a:pPr>
            <a:r>
              <a:rPr lang="de-DE" sz="1200" dirty="0" smtClean="0"/>
              <a:t>Beckhoff</a:t>
            </a:r>
            <a:r>
              <a:rPr lang="de-DE" sz="1200" baseline="30000" dirty="0" smtClean="0"/>
              <a:t>®</a:t>
            </a:r>
            <a:r>
              <a:rPr lang="de-DE" sz="1200" dirty="0" smtClean="0"/>
              <a:t>, TwinCAT</a:t>
            </a:r>
            <a:r>
              <a:rPr lang="de-DE" sz="1200" baseline="30000" dirty="0" smtClean="0"/>
              <a:t>®</a:t>
            </a:r>
            <a:r>
              <a:rPr lang="de-DE" sz="1200" dirty="0" smtClean="0"/>
              <a:t>, EtherCAT</a:t>
            </a:r>
            <a:r>
              <a:rPr lang="de-DE" sz="1200" baseline="30000" dirty="0" smtClean="0"/>
              <a:t>®</a:t>
            </a:r>
            <a:r>
              <a:rPr lang="de-DE" sz="1200" dirty="0" smtClean="0"/>
              <a:t>, EtherCAT P</a:t>
            </a:r>
            <a:r>
              <a:rPr lang="de-DE" sz="1200" baseline="30000" dirty="0" smtClean="0"/>
              <a:t>®</a:t>
            </a:r>
            <a:r>
              <a:rPr lang="de-DE" sz="1200" dirty="0" smtClean="0"/>
              <a:t>, Safety over EtherCAT</a:t>
            </a:r>
            <a:r>
              <a:rPr lang="de-DE" sz="1200" baseline="30000" dirty="0" smtClean="0"/>
              <a:t>®</a:t>
            </a:r>
            <a:r>
              <a:rPr lang="de-DE" sz="1200" dirty="0" smtClean="0"/>
              <a:t>, TwinSAFE</a:t>
            </a:r>
            <a:r>
              <a:rPr lang="de-DE" sz="1200" baseline="30000" dirty="0" smtClean="0"/>
              <a:t>®</a:t>
            </a:r>
            <a:r>
              <a:rPr lang="de-DE" sz="1200" dirty="0" smtClean="0"/>
              <a:t>, XFC</a:t>
            </a:r>
            <a:r>
              <a:rPr lang="de-DE" sz="1200" baseline="30000" dirty="0" smtClean="0"/>
              <a:t>®</a:t>
            </a:r>
            <a:r>
              <a:rPr lang="de-DE" sz="1200" dirty="0" smtClean="0"/>
              <a:t> und XTS</a:t>
            </a:r>
            <a:r>
              <a:rPr lang="de-DE" sz="1200" baseline="30000" dirty="0" smtClean="0"/>
              <a:t>®</a:t>
            </a:r>
            <a:r>
              <a:rPr lang="de-DE" sz="1200" dirty="0" smtClean="0"/>
              <a:t> sind eingetragene und lizenzierte Marken der Beckhoff Automation GmbH. </a:t>
            </a:r>
            <a:r>
              <a:rPr lang="de-DE" altLang="de-DE" sz="1200" dirty="0" smtClean="0"/>
              <a:t>Die Verwendung anderer in dieser Präsentation enthaltenen Marken oder Kennzeichen durch Dritte kann zu einer Verletzung von Rechten der Inhaber der entsprechenden Kennzeichen führen.</a:t>
            </a:r>
          </a:p>
          <a:p>
            <a:pPr>
              <a:buFont typeface="Wingdings" panose="05000000000000000000" pitchFamily="2" charset="2"/>
              <a:buNone/>
            </a:pPr>
            <a:endParaRPr lang="de-DE" altLang="de-DE" sz="1200" dirty="0" smtClean="0"/>
          </a:p>
          <a:p>
            <a:pPr>
              <a:buFont typeface="Wingdings" panose="05000000000000000000" pitchFamily="2" charset="2"/>
              <a:buNone/>
            </a:pPr>
            <a:r>
              <a:rPr lang="de-DE" altLang="de-DE" sz="1200" dirty="0" smtClean="0"/>
              <a:t>Die Informationen in dieser Präsentation enthalten lediglich allgemeine Beschreibungen bzw. Leistungsmerkmale, welche im konkreten Anwendungsfall nicht immer in der beschriebenen Form zutreffen bzw. welche sich durch Weiterentwicklung der Produkte ändern können. Die gewünschten Leistungsmerkmale sind nur dann verbindlich, wenn sie bei Vertragsabschluss ausdrücklich vereinbart werden.</a:t>
            </a:r>
            <a:endParaRPr lang="de-DE" altLang="de-DE" sz="1200" dirty="0"/>
          </a:p>
        </p:txBody>
      </p:sp>
      <p:sp>
        <p:nvSpPr>
          <p:cNvPr id="9" name="Textfeld 8"/>
          <p:cNvSpPr txBox="1"/>
          <p:nvPr userDrawn="1"/>
        </p:nvSpPr>
        <p:spPr>
          <a:xfrm>
            <a:off x="2" y="1090800"/>
            <a:ext cx="5184068" cy="1862048"/>
          </a:xfrm>
          <a:prstGeom prst="rect">
            <a:avLst/>
          </a:prstGeom>
        </p:spPr>
        <p:txBody>
          <a:bodyPr vert="horz" lIns="234000" tIns="190800" rIns="91440" bIns="45720" rtlCol="0">
            <a:noAutofit/>
          </a:bodyPr>
          <a:lstStyle>
            <a:lvl1pPr marR="0" lvl="0" indent="0" fontAlgn="auto">
              <a:lnSpc>
                <a:spcPct val="100000"/>
              </a:lnSpc>
              <a:spcBef>
                <a:spcPct val="50000"/>
              </a:spcBef>
              <a:spcAft>
                <a:spcPts val="0"/>
              </a:spcAft>
              <a:buClrTx/>
              <a:buSzTx/>
              <a:buFont typeface="Wingdings" pitchFamily="2" charset="2"/>
              <a:buNone/>
              <a:tabLst/>
              <a:defRPr sz="1600" b="1" baseline="0">
                <a:solidFill>
                  <a:srgbClr val="000000"/>
                </a:solidFill>
                <a:latin typeface="Arial"/>
              </a:defRPr>
            </a:lvl1pPr>
            <a:lvl2pPr marL="6286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2pPr>
            <a:lvl3pPr marL="9842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3pPr>
            <a:lvl4pPr marL="1343025"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4pPr>
            <a:lvl5pPr marL="1700213"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lvl="0" indent="0">
              <a:spcBef>
                <a:spcPts val="0"/>
              </a:spcBef>
              <a:buNone/>
            </a:pPr>
            <a:r>
              <a:rPr lang="en-US" altLang="de-DE" dirty="0" smtClean="0"/>
              <a:t>Beckhoff Automation GmbH &amp; Co. KG </a:t>
            </a:r>
            <a:br>
              <a:rPr lang="en-US" altLang="de-DE" dirty="0" smtClean="0"/>
            </a:br>
            <a:r>
              <a:rPr lang="de-DE" altLang="de-DE" sz="1600" b="0" dirty="0" smtClean="0">
                <a:solidFill>
                  <a:srgbClr val="000000"/>
                </a:solidFill>
                <a:latin typeface="Arial"/>
                <a:cs typeface="+mn-cs"/>
              </a:rPr>
              <a:t>Unternehmenszentrale</a:t>
            </a:r>
          </a:p>
          <a:p>
            <a:pPr marL="0" lvl="0" indent="0">
              <a:spcBef>
                <a:spcPts val="0"/>
              </a:spcBef>
              <a:buNone/>
            </a:pPr>
            <a:r>
              <a:rPr lang="de-DE" altLang="de-DE" sz="1600" b="0" dirty="0" smtClean="0">
                <a:solidFill>
                  <a:srgbClr val="000000"/>
                </a:solidFill>
                <a:latin typeface="Arial"/>
                <a:cs typeface="+mn-cs"/>
              </a:rPr>
              <a:t>Hülshorstweg 20</a:t>
            </a:r>
          </a:p>
          <a:p>
            <a:pPr marL="0" lvl="0" indent="0">
              <a:spcBef>
                <a:spcPts val="0"/>
              </a:spcBef>
              <a:buNone/>
            </a:pPr>
            <a:r>
              <a:rPr lang="de-DE" altLang="de-DE" sz="1600" b="0" dirty="0" smtClean="0">
                <a:solidFill>
                  <a:srgbClr val="000000"/>
                </a:solidFill>
                <a:latin typeface="Arial"/>
                <a:cs typeface="+mn-cs"/>
              </a:rPr>
              <a:t>33415 Verl</a:t>
            </a:r>
          </a:p>
          <a:p>
            <a:pPr marL="0" lvl="0" indent="0">
              <a:spcBef>
                <a:spcPts val="0"/>
              </a:spcBef>
              <a:buNone/>
            </a:pPr>
            <a:r>
              <a:rPr lang="de-DE" altLang="de-DE" sz="1600" b="0" dirty="0" smtClean="0">
                <a:solidFill>
                  <a:srgbClr val="000000"/>
                </a:solidFill>
                <a:latin typeface="Arial"/>
                <a:cs typeface="+mn-cs"/>
              </a:rPr>
              <a:t>Deutschland</a:t>
            </a:r>
          </a:p>
          <a:p>
            <a:pPr lvl="0"/>
            <a:endParaRPr lang="en-US" altLang="de-DE" b="0" dirty="0" smtClean="0"/>
          </a:p>
        </p:txBody>
      </p:sp>
      <p:sp>
        <p:nvSpPr>
          <p:cNvPr id="11" name="Textfeld 10"/>
          <p:cNvSpPr txBox="1"/>
          <p:nvPr userDrawn="1"/>
        </p:nvSpPr>
        <p:spPr>
          <a:xfrm>
            <a:off x="-1" y="450786"/>
            <a:ext cx="7603200" cy="629367"/>
          </a:xfrm>
          <a:prstGeom prst="rect">
            <a:avLst/>
          </a:prstGeom>
        </p:spPr>
        <p:txBody>
          <a:bodyPr vert="horz" wrap="square" lIns="234000" tIns="144000" rIns="90000" bIns="144000" rtlCol="0" anchor="b" anchorCtr="0">
            <a:spAutoFit/>
          </a:bodyPr>
          <a:lstStyle>
            <a:lvl1pPr>
              <a:spcBef>
                <a:spcPct val="0"/>
              </a:spcBef>
              <a:buNone/>
              <a:defRPr sz="2200" b="1" baseline="0">
                <a:solidFill>
                  <a:schemeClr val="bg1"/>
                </a:solidFill>
                <a:latin typeface="Arial" pitchFamily="34" charset="0"/>
                <a:ea typeface="+mj-ea"/>
                <a:cs typeface="Arial" pitchFamily="34" charset="0"/>
              </a:defRPr>
            </a:lvl1pPr>
          </a:lstStyle>
          <a:p>
            <a:pPr lvl="0"/>
            <a:r>
              <a:rPr lang="de-DE" dirty="0" smtClean="0"/>
              <a:t>Kontakt </a:t>
            </a:r>
            <a:endParaRPr lang="de-DE" dirty="0"/>
          </a:p>
        </p:txBody>
      </p:sp>
      <p:sp>
        <p:nvSpPr>
          <p:cNvPr id="12" name="Textplatzhalter 12"/>
          <p:cNvSpPr>
            <a:spLocks noGrp="1"/>
          </p:cNvSpPr>
          <p:nvPr>
            <p:ph type="body" sz="quarter" idx="10" hasCustomPrompt="1"/>
          </p:nvPr>
        </p:nvSpPr>
        <p:spPr>
          <a:xfrm>
            <a:off x="3007280" y="3838752"/>
            <a:ext cx="2196244" cy="27808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anchor="t">
            <a:spAutoFit/>
          </a:bodyPr>
          <a:lstStyle>
            <a:lvl1pPr marL="0" indent="0">
              <a:spcBef>
                <a:spcPts val="0"/>
              </a:spcBef>
              <a:buFontTx/>
              <a:buNone/>
              <a:defRPr lang="de-DE" sz="1200" baseline="0" smtClean="0">
                <a:cs typeface="+mn-cs"/>
              </a:defRPr>
            </a:lvl1pPr>
            <a:lvl2pPr marL="457200" indent="0">
              <a:buFontTx/>
              <a:buNone/>
              <a:defRPr lang="de-DE" sz="1800" smtClean="0">
                <a:cs typeface="+mn-cs"/>
              </a:defRPr>
            </a:lvl2pPr>
            <a:lvl3pPr marL="914400" indent="0">
              <a:buFontTx/>
              <a:buNone/>
              <a:defRPr lang="de-DE" sz="1800" smtClean="0">
                <a:cs typeface="+mn-cs"/>
              </a:defRPr>
            </a:lvl3pPr>
            <a:lvl4pPr marL="1371600" indent="0">
              <a:buFontTx/>
              <a:buNone/>
              <a:defRPr lang="de-DE" sz="1800" smtClean="0">
                <a:cs typeface="+mn-cs"/>
              </a:defRPr>
            </a:lvl4pPr>
            <a:lvl5pPr marL="1828800" indent="0">
              <a:buFontTx/>
              <a:buNone/>
              <a:defRPr lang="de-DE" sz="1800">
                <a:cs typeface="+mn-cs"/>
              </a:defRPr>
            </a:lvl5pPr>
          </a:lstStyle>
          <a:p>
            <a:pPr marL="3175" lvl="0" indent="-3175"/>
            <a:r>
              <a:rPr lang="de-DE" dirty="0" smtClean="0"/>
              <a:t>MM/YYYY</a:t>
            </a:r>
            <a:endParaRPr lang="de-DE" dirty="0"/>
          </a:p>
        </p:txBody>
      </p:sp>
    </p:spTree>
    <p:extLst>
      <p:ext uri="{BB962C8B-B14F-4D97-AF65-F5344CB8AC3E}">
        <p14:creationId xmlns:p14="http://schemas.microsoft.com/office/powerpoint/2010/main" val="33859228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6"/>
          <p:cNvSpPr>
            <a:spLocks noGrp="1" noChangeArrowheads="1"/>
          </p:cNvSpPr>
          <p:nvPr>
            <p:ph type="ftr" sz="quarter" idx="10"/>
          </p:nvPr>
        </p:nvSpPr>
        <p:spPr/>
        <p:txBody>
          <a:bodyPr/>
          <a:lstStyle>
            <a:lvl1pPr>
              <a:defRPr/>
            </a:lvl1pPr>
          </a:lstStyle>
          <a:p>
            <a:pPr>
              <a:defRPr/>
            </a:pPr>
            <a:r>
              <a:rPr lang="de-DE"/>
              <a:t>TwinCAT 3 | eXtended Automation Technology     </a:t>
            </a:r>
            <a:fld id="{180A426E-E466-4550-A18E-D1DFE7133D1F}" type="datetime1">
              <a:rPr lang="de-DE"/>
              <a:pPr>
                <a:defRPr/>
              </a:pPr>
              <a:t>12.11.2018</a:t>
            </a:fld>
            <a:r>
              <a:rPr lang="de-DE"/>
              <a:t>     </a:t>
            </a:r>
            <a:fld id="{A37E0E2A-7365-43F2-8544-6DB553A9A1F2}" type="slidenum">
              <a:rPr lang="de-DE" b="1"/>
              <a:pPr>
                <a:defRPr/>
              </a:pPr>
              <a:t>‹#›</a:t>
            </a:fld>
            <a:endParaRPr lang="de-DE" b="1"/>
          </a:p>
        </p:txBody>
      </p:sp>
    </p:spTree>
    <p:extLst>
      <p:ext uri="{BB962C8B-B14F-4D97-AF65-F5344CB8AC3E}">
        <p14:creationId xmlns:p14="http://schemas.microsoft.com/office/powerpoint/2010/main" val="19093036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or Speaker – Version 2">
    <p:spTree>
      <p:nvGrpSpPr>
        <p:cNvPr id="1" name=""/>
        <p:cNvGrpSpPr/>
        <p:nvPr/>
      </p:nvGrpSpPr>
      <p:grpSpPr>
        <a:xfrm>
          <a:off x="0" y="0"/>
          <a:ext cx="0" cy="0"/>
          <a:chOff x="0" y="0"/>
          <a:chExt cx="0" cy="0"/>
        </a:xfrm>
      </p:grpSpPr>
      <p:sp>
        <p:nvSpPr>
          <p:cNvPr id="5" name="Rechteck 4"/>
          <p:cNvSpPr/>
          <p:nvPr userDrawn="1"/>
        </p:nvSpPr>
        <p:spPr bwMode="ltGray">
          <a:xfrm>
            <a:off x="0" y="0"/>
            <a:ext cx="4572000" cy="6858000"/>
          </a:xfrm>
          <a:prstGeom prst="rect">
            <a:avLst/>
          </a:prstGeom>
          <a:gradFill flip="none" rotWithShape="1">
            <a:gsLst>
              <a:gs pos="0">
                <a:srgbClr val="EF0000">
                  <a:lumMod val="100000"/>
                </a:srgbClr>
              </a:gs>
              <a:gs pos="69000">
                <a:srgbClr val="AC0000"/>
              </a:gs>
              <a:gs pos="16000">
                <a:srgbClr val="EF0000"/>
              </a:gs>
              <a:gs pos="100000">
                <a:srgbClr val="920000"/>
              </a:gs>
            </a:gsLst>
            <a:path path="circle">
              <a:fillToRect l="50000" t="50000" r="50000" b="50000"/>
            </a:path>
            <a:tileRect/>
          </a:gradFill>
          <a:ln w="6350" cap="flat" cmpd="sng" algn="ctr">
            <a:noFill/>
            <a:prstDash val="solid"/>
          </a:ln>
          <a:effectLst/>
        </p:spPr>
        <p:txBody>
          <a:bodyPr lIns="23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smtClean="0">
              <a:ln>
                <a:noFill/>
              </a:ln>
              <a:solidFill>
                <a:prstClr val="white"/>
              </a:solidFill>
              <a:effectLst/>
              <a:uLnTx/>
              <a:uFillTx/>
              <a:latin typeface="Arial"/>
              <a:ea typeface="+mn-ea"/>
              <a:cs typeface="Arial" pitchFamily="34" charset="0"/>
            </a:endParaRPr>
          </a:p>
        </p:txBody>
      </p:sp>
      <p:sp>
        <p:nvSpPr>
          <p:cNvPr id="4" name="Titel 4"/>
          <p:cNvSpPr>
            <a:spLocks noGrp="1"/>
          </p:cNvSpPr>
          <p:nvPr>
            <p:ph type="title" hasCustomPrompt="1"/>
          </p:nvPr>
        </p:nvSpPr>
        <p:spPr>
          <a:xfrm>
            <a:off x="0" y="1893754"/>
            <a:ext cx="4572000" cy="629367"/>
          </a:xfrm>
        </p:spPr>
        <p:txBody>
          <a:bodyPr lIns="234000" anchor="b" anchorCtr="0"/>
          <a:lstStyle>
            <a:lvl1pPr>
              <a:defRPr/>
            </a:lvl1pPr>
          </a:lstStyle>
          <a:p>
            <a:r>
              <a:rPr lang="en-US" noProof="0" dirty="0" smtClean="0"/>
              <a:t>Click to add title</a:t>
            </a:r>
            <a:endParaRPr lang="en-US" noProof="0" dirty="0"/>
          </a:p>
        </p:txBody>
      </p:sp>
      <p:sp>
        <p:nvSpPr>
          <p:cNvPr id="7" name="Subtitle 2"/>
          <p:cNvSpPr>
            <a:spLocks noGrp="1"/>
          </p:cNvSpPr>
          <p:nvPr>
            <p:ph type="subTitle" idx="1" hasCustomPrompt="1"/>
          </p:nvPr>
        </p:nvSpPr>
        <p:spPr bwMode="white">
          <a:xfrm>
            <a:off x="-508" y="4546800"/>
            <a:ext cx="4572508" cy="858866"/>
          </a:xfrm>
          <a:prstGeom prst="rect">
            <a:avLst/>
          </a:prstGeom>
        </p:spPr>
        <p:txBody>
          <a:bodyPr wrap="square" lIns="234000" tIns="90000" rIns="90000" bIns="90000" anchor="b" anchorCtr="0">
            <a:spAutoFit/>
          </a:bodyPr>
          <a:lstStyle>
            <a:lvl1pPr marL="0" indent="0" algn="l">
              <a:lnSpc>
                <a:spcPct val="100000"/>
              </a:lnSpc>
              <a:spcBef>
                <a:spcPts val="0"/>
              </a:spcBef>
              <a:buNone/>
              <a:defRPr sz="2200">
                <a:solidFill>
                  <a:schemeClr val="bg1"/>
                </a:solidFill>
                <a:latin typeface="+mj-lt"/>
              </a:defRPr>
            </a:lvl1pPr>
            <a:lvl2pPr marL="448107" indent="0" algn="ctr">
              <a:buNone/>
              <a:defRPr>
                <a:solidFill>
                  <a:schemeClr val="tx1">
                    <a:tint val="75000"/>
                  </a:schemeClr>
                </a:solidFill>
              </a:defRPr>
            </a:lvl2pPr>
            <a:lvl3pPr marL="896214" indent="0" algn="ctr">
              <a:buNone/>
              <a:defRPr>
                <a:solidFill>
                  <a:schemeClr val="tx1">
                    <a:tint val="75000"/>
                  </a:schemeClr>
                </a:solidFill>
              </a:defRPr>
            </a:lvl3pPr>
            <a:lvl4pPr marL="1344321" indent="0" algn="ctr">
              <a:buNone/>
              <a:defRPr>
                <a:solidFill>
                  <a:schemeClr val="tx1">
                    <a:tint val="75000"/>
                  </a:schemeClr>
                </a:solidFill>
              </a:defRPr>
            </a:lvl4pPr>
            <a:lvl5pPr marL="1792429" indent="0" algn="ctr">
              <a:buNone/>
              <a:defRPr>
                <a:solidFill>
                  <a:schemeClr val="tx1">
                    <a:tint val="75000"/>
                  </a:schemeClr>
                </a:solidFill>
              </a:defRPr>
            </a:lvl5pPr>
            <a:lvl6pPr marL="2240535" indent="0" algn="ctr">
              <a:buNone/>
              <a:defRPr>
                <a:solidFill>
                  <a:schemeClr val="tx1">
                    <a:tint val="75000"/>
                  </a:schemeClr>
                </a:solidFill>
              </a:defRPr>
            </a:lvl6pPr>
            <a:lvl7pPr marL="2688642" indent="0" algn="ctr">
              <a:buNone/>
              <a:defRPr>
                <a:solidFill>
                  <a:schemeClr val="tx1">
                    <a:tint val="75000"/>
                  </a:schemeClr>
                </a:solidFill>
              </a:defRPr>
            </a:lvl7pPr>
            <a:lvl8pPr marL="3136749" indent="0" algn="ctr">
              <a:buNone/>
              <a:defRPr>
                <a:solidFill>
                  <a:schemeClr val="tx1">
                    <a:tint val="75000"/>
                  </a:schemeClr>
                </a:solidFill>
              </a:defRPr>
            </a:lvl8pPr>
            <a:lvl9pPr marL="3584856" indent="0" algn="ctr">
              <a:buNone/>
              <a:defRPr>
                <a:solidFill>
                  <a:schemeClr val="tx1">
                    <a:tint val="75000"/>
                  </a:schemeClr>
                </a:solidFill>
              </a:defRPr>
            </a:lvl9pPr>
          </a:lstStyle>
          <a:p>
            <a:r>
              <a:rPr lang="en-US" noProof="0" dirty="0" smtClean="0"/>
              <a:t>Speaker Name </a:t>
            </a:r>
            <a:br>
              <a:rPr lang="en-US" noProof="0" dirty="0" smtClean="0"/>
            </a:br>
            <a:r>
              <a:rPr lang="en-US" noProof="0" dirty="0" smtClean="0"/>
              <a:t>Department</a:t>
            </a:r>
          </a:p>
        </p:txBody>
      </p:sp>
      <p:pic>
        <p:nvPicPr>
          <p:cNvPr id="14" name="Grafik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211" y="602129"/>
            <a:ext cx="1256088" cy="342306"/>
          </a:xfrm>
          <a:prstGeom prst="rect">
            <a:avLst/>
          </a:prstGeom>
        </p:spPr>
      </p:pic>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0"/>
            <a:ext cx="4572000" cy="6858000"/>
          </a:xfrm>
          <a:prstGeom prst="rect">
            <a:avLst/>
          </a:prstGeom>
          <a:ln w="6350">
            <a:solidFill>
              <a:schemeClr val="bg1">
                <a:lumMod val="95000"/>
              </a:schemeClr>
            </a:solidFill>
            <a:miter lim="800000"/>
          </a:ln>
        </p:spPr>
      </p:pic>
    </p:spTree>
    <p:extLst>
      <p:ext uri="{BB962C8B-B14F-4D97-AF65-F5344CB8AC3E}">
        <p14:creationId xmlns:p14="http://schemas.microsoft.com/office/powerpoint/2010/main" val="176259228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contents</a:t>
            </a:r>
            <a:endParaRPr lang="de-DE" dirty="0"/>
          </a:p>
        </p:txBody>
      </p:sp>
      <p:sp>
        <p:nvSpPr>
          <p:cNvPr id="3" name="Fußzeilenplatzhalter 2"/>
          <p:cNvSpPr>
            <a:spLocks noGrp="1"/>
          </p:cNvSpPr>
          <p:nvPr>
            <p:ph type="ftr" sz="quarter" idx="10"/>
          </p:nvPr>
        </p:nvSpPr>
        <p:spPr bwMode="gray"/>
        <p:txBody>
          <a:bodyPr/>
          <a:lstStyle/>
          <a:p>
            <a:endParaRPr lang="de-DE" dirty="0"/>
          </a:p>
        </p:txBody>
      </p:sp>
      <p:sp>
        <p:nvSpPr>
          <p:cNvPr id="4" name="Foliennummernplatzhalter 3"/>
          <p:cNvSpPr>
            <a:spLocks noGrp="1"/>
          </p:cNvSpPr>
          <p:nvPr>
            <p:ph type="sldNum" sz="quarter" idx="11"/>
          </p:nvPr>
        </p:nvSpPr>
        <p:spPr bwMode="gray"/>
        <p:txBody>
          <a:bodyPr/>
          <a:lstStyle/>
          <a:p>
            <a:fld id="{A930EF64-91C9-4EBD-82F9-3643AB15A28C}" type="slidenum">
              <a:rPr lang="de-DE" smtClean="0"/>
              <a:pPr/>
              <a:t>‹#›</a:t>
            </a:fld>
            <a:endParaRPr lang="de-DE" dirty="0"/>
          </a:p>
        </p:txBody>
      </p:sp>
      <p:sp>
        <p:nvSpPr>
          <p:cNvPr id="5" name="Textplatzhalter 5"/>
          <p:cNvSpPr>
            <a:spLocks noGrp="1"/>
          </p:cNvSpPr>
          <p:nvPr>
            <p:ph type="body" sz="quarter" idx="15" hasCustomPrompt="1"/>
          </p:nvPr>
        </p:nvSpPr>
        <p:spPr bwMode="gray">
          <a:xfrm>
            <a:off x="2" y="1090799"/>
            <a:ext cx="7603200" cy="5331600"/>
          </a:xfrm>
          <a:prstGeom prst="rect">
            <a:avLst/>
          </a:prstGeom>
        </p:spPr>
        <p:txBody>
          <a:bodyPr/>
          <a:lstStyle>
            <a:lvl1pPr marL="630000" indent="-630000">
              <a:buFont typeface="+mj-lt"/>
              <a:buAutoNum type="arabicPeriod"/>
              <a:defRPr b="0" baseline="0"/>
            </a:lvl1pPr>
            <a:lvl2pPr marL="982800" indent="-270000">
              <a:defRPr/>
            </a:lvl2pPr>
            <a:lvl3pPr marL="1342800" indent="-266400">
              <a:buFont typeface="Symbol" panose="05050102010706020507" pitchFamily="18" charset="2"/>
              <a:buChar char="-"/>
              <a:defRPr/>
            </a:lvl3pPr>
            <a:lvl4pPr marL="1699200" indent="-266400">
              <a:defRPr/>
            </a:lvl4pPr>
            <a:lvl5pPr marL="2059200" indent="-266700">
              <a:defRPr/>
            </a:lvl5pPr>
          </a:lstStyle>
          <a:p>
            <a:pPr lvl="0"/>
            <a:r>
              <a:rPr lang="en-US" noProof="0" dirty="0" smtClean="0"/>
              <a:t>Click to add chapter (active chapter in bold)</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Tree>
    <p:extLst>
      <p:ext uri="{BB962C8B-B14F-4D97-AF65-F5344CB8AC3E}">
        <p14:creationId xmlns:p14="http://schemas.microsoft.com/office/powerpoint/2010/main" val="16510481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Textplatzhalter 5"/>
          <p:cNvSpPr>
            <a:spLocks noGrp="1"/>
          </p:cNvSpPr>
          <p:nvPr>
            <p:ph type="body" sz="quarter" idx="15" hasCustomPrompt="1"/>
          </p:nvPr>
        </p:nvSpPr>
        <p:spPr bwMode="gray">
          <a:xfrm>
            <a:off x="2" y="1090799"/>
            <a:ext cx="7603200" cy="5331600"/>
          </a:xfrm>
          <a:prstGeom prst="rect">
            <a:avLst/>
          </a:prstGeom>
        </p:spPr>
        <p:txBody>
          <a:bodyPr/>
          <a:lstStyle>
            <a:lvl1pPr>
              <a:defRPr baseline="0"/>
            </a:lvl1pPr>
            <a:lvl2pPr>
              <a:defRPr/>
            </a:lvl2pPr>
            <a:lvl3pPr marL="982663" indent="-268288">
              <a:buFont typeface="Symbol" panose="05050102010706020507" pitchFamily="18" charset="2"/>
              <a:buChar char="-"/>
              <a:defRPr/>
            </a:lvl3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1"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3"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5272207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 text + 2 pictures">
    <p:spTree>
      <p:nvGrpSpPr>
        <p:cNvPr id="1" name=""/>
        <p:cNvGrpSpPr/>
        <p:nvPr/>
      </p:nvGrpSpPr>
      <p:grpSpPr>
        <a:xfrm>
          <a:off x="0" y="0"/>
          <a:ext cx="0" cy="0"/>
          <a:chOff x="0" y="0"/>
          <a:chExt cx="0" cy="0"/>
        </a:xfrm>
      </p:grpSpPr>
      <p:sp>
        <p:nvSpPr>
          <p:cNvPr id="13" name="Bildplatzhalter 12"/>
          <p:cNvSpPr>
            <a:spLocks noGrp="1"/>
          </p:cNvSpPr>
          <p:nvPr>
            <p:ph type="pic" sz="quarter" idx="16" hasCustomPrompt="1"/>
          </p:nvPr>
        </p:nvSpPr>
        <p:spPr bwMode="gray">
          <a:xfrm>
            <a:off x="6094412" y="3978684"/>
            <a:ext cx="3049588"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4" name="Bildplatzhalter 3"/>
          <p:cNvSpPr>
            <a:spLocks noGrp="1"/>
          </p:cNvSpPr>
          <p:nvPr>
            <p:ph type="pic" sz="quarter" idx="14" hasCustomPrompt="1"/>
          </p:nvPr>
        </p:nvSpPr>
        <p:spPr bwMode="gray">
          <a:xfrm>
            <a:off x="6094412" y="1090799"/>
            <a:ext cx="3049587"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6084886"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8"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9"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39533410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text + 1 halfsize picture">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2" y="1090800"/>
            <a:ext cx="4571998"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
        <p:nvSpPr>
          <p:cNvPr id="4" name="Bildplatzhalter 3"/>
          <p:cNvSpPr>
            <a:spLocks noGrp="1"/>
          </p:cNvSpPr>
          <p:nvPr>
            <p:ph type="pic" sz="quarter" idx="14" hasCustomPrompt="1"/>
          </p:nvPr>
        </p:nvSpPr>
        <p:spPr bwMode="gray">
          <a:xfrm>
            <a:off x="4572000" y="1090800"/>
            <a:ext cx="45720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Tree>
    <p:extLst>
      <p:ext uri="{BB962C8B-B14F-4D97-AF65-F5344CB8AC3E}">
        <p14:creationId xmlns:p14="http://schemas.microsoft.com/office/powerpoint/2010/main" val="28451382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text + 1 picture">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bwMode="gray">
          <a:xfrm>
            <a:off x="4572000" y="1090800"/>
            <a:ext cx="4572000" cy="4321414"/>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1586413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text + 2 pictures">
    <p:spTree>
      <p:nvGrpSpPr>
        <p:cNvPr id="1" name=""/>
        <p:cNvGrpSpPr/>
        <p:nvPr/>
      </p:nvGrpSpPr>
      <p:grpSpPr>
        <a:xfrm>
          <a:off x="0" y="0"/>
          <a:ext cx="0" cy="0"/>
          <a:chOff x="0" y="0"/>
          <a:chExt cx="0" cy="0"/>
        </a:xfrm>
      </p:grpSpPr>
      <p:sp>
        <p:nvSpPr>
          <p:cNvPr id="13" name="Bildplatzhalter 12"/>
          <p:cNvSpPr>
            <a:spLocks noGrp="1"/>
          </p:cNvSpPr>
          <p:nvPr>
            <p:ph type="pic" sz="quarter" idx="16" hasCustomPrompt="1"/>
          </p:nvPr>
        </p:nvSpPr>
        <p:spPr bwMode="gray">
          <a:xfrm>
            <a:off x="4572000" y="3978000"/>
            <a:ext cx="4572000"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4" name="Bildplatzhalter 3"/>
          <p:cNvSpPr>
            <a:spLocks noGrp="1"/>
          </p:cNvSpPr>
          <p:nvPr>
            <p:ph type="pic" sz="quarter" idx="14" hasCustomPrompt="1"/>
          </p:nvPr>
        </p:nvSpPr>
        <p:spPr bwMode="gray">
          <a:xfrm>
            <a:off x="4572000" y="1090799"/>
            <a:ext cx="4572000"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14" name="Titelplatzhalter 1"/>
          <p:cNvSpPr>
            <a:spLocks noGrp="1"/>
          </p:cNvSpPr>
          <p:nvPr>
            <p:ph type="title" hasCustomPrompt="1"/>
          </p:nvPr>
        </p:nvSpPr>
        <p:spPr>
          <a:xfrm>
            <a:off x="0" y="450000"/>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8051853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uppieren 3"/>
          <p:cNvGrpSpPr/>
          <p:nvPr userDrawn="1"/>
        </p:nvGrpSpPr>
        <p:grpSpPr bwMode="ltGray">
          <a:xfrm>
            <a:off x="0" y="0"/>
            <a:ext cx="9144000" cy="6862298"/>
            <a:chOff x="0" y="0"/>
            <a:chExt cx="9144000" cy="6862298"/>
          </a:xfrm>
        </p:grpSpPr>
        <p:sp>
          <p:nvSpPr>
            <p:cNvPr id="16" name="Rechteck 15"/>
            <p:cNvSpPr/>
            <p:nvPr userDrawn="1"/>
          </p:nvSpPr>
          <p:spPr bwMode="ltGray">
            <a:xfrm>
              <a:off x="0" y="0"/>
              <a:ext cx="9144000" cy="6858000"/>
            </a:xfrm>
            <a:prstGeom prst="rect">
              <a:avLst/>
            </a:prstGeom>
            <a:gradFill flip="none" rotWithShape="1">
              <a:gsLst>
                <a:gs pos="0">
                  <a:srgbClr val="EF0000">
                    <a:lumMod val="100000"/>
                  </a:srgbClr>
                </a:gs>
                <a:gs pos="69000">
                  <a:srgbClr val="AC0000"/>
                </a:gs>
                <a:gs pos="16000">
                  <a:srgbClr val="EF0000"/>
                </a:gs>
                <a:gs pos="100000">
                  <a:srgbClr val="920000"/>
                </a:gs>
              </a:gsLst>
              <a:path path="circle">
                <a:fillToRect l="50000" t="50000" r="50000" b="50000"/>
              </a:path>
              <a:tileRect/>
            </a:gradFill>
            <a:ln w="6350" cap="flat" cmpd="sng" algn="ctr">
              <a:noFill/>
              <a:prstDash val="solid"/>
            </a:ln>
            <a:effectLst/>
          </p:spPr>
          <p:txBody>
            <a:bodyPr lIns="23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smtClean="0">
                <a:ln>
                  <a:noFill/>
                </a:ln>
                <a:solidFill>
                  <a:prstClr val="white"/>
                </a:solidFill>
                <a:effectLst/>
                <a:uLnTx/>
                <a:uFillTx/>
                <a:latin typeface="Arial"/>
                <a:ea typeface="+mn-ea"/>
                <a:cs typeface="Arial" pitchFamily="34" charset="0"/>
              </a:endParaRPr>
            </a:p>
          </p:txBody>
        </p:sp>
        <p:sp>
          <p:nvSpPr>
            <p:cNvPr id="3" name="Rechteck 2"/>
            <p:cNvSpPr/>
            <p:nvPr userDrawn="1"/>
          </p:nvSpPr>
          <p:spPr bwMode="ltGray">
            <a:xfrm>
              <a:off x="1" y="1086504"/>
              <a:ext cx="9143999" cy="577579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grpSp>
      <p:sp>
        <p:nvSpPr>
          <p:cNvPr id="2" name="Titelplatzhalter 1"/>
          <p:cNvSpPr>
            <a:spLocks noGrp="1"/>
          </p:cNvSpPr>
          <p:nvPr>
            <p:ph type="title"/>
          </p:nvPr>
        </p:nvSpPr>
        <p:spPr bwMode="white">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8" name="Textplatzhalter 2"/>
          <p:cNvSpPr>
            <a:spLocks noGrp="1"/>
          </p:cNvSpPr>
          <p:nvPr>
            <p:ph type="body" idx="1"/>
          </p:nvPr>
        </p:nvSpPr>
        <p:spPr bwMode="gray">
          <a:xfrm>
            <a:off x="1" y="1090800"/>
            <a:ext cx="9143999" cy="5330171"/>
          </a:xfrm>
          <a:prstGeom prst="rect">
            <a:avLst/>
          </a:prstGeom>
        </p:spPr>
        <p:txBody>
          <a:bodyPr vert="horz" lIns="234000" tIns="190800" rIns="91440" bIns="45720" rtlCol="0">
            <a:noAutofit/>
          </a:body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9"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2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pic>
        <p:nvPicPr>
          <p:cNvPr id="14" name="Grafik 13"/>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7701757" y="602129"/>
            <a:ext cx="1256088" cy="342306"/>
          </a:xfrm>
          <a:prstGeom prst="rect">
            <a:avLst/>
          </a:prstGeom>
        </p:spPr>
      </p:pic>
    </p:spTree>
    <p:extLst>
      <p:ext uri="{BB962C8B-B14F-4D97-AF65-F5344CB8AC3E}">
        <p14:creationId xmlns:p14="http://schemas.microsoft.com/office/powerpoint/2010/main" val="980308538"/>
      </p:ext>
    </p:extLst>
  </p:cSld>
  <p:clrMap bg1="lt1" tx1="dk1" bg2="lt2" tx2="dk2" accent1="accent1" accent2="accent2" accent3="accent3" accent4="accent4" accent5="accent5" accent6="accent6" hlink="hlink" folHlink="folHlink"/>
  <p:sldLayoutIdLst>
    <p:sldLayoutId id="2147483736" r:id="rId1"/>
    <p:sldLayoutId id="2147483796" r:id="rId2"/>
    <p:sldLayoutId id="2147483795" r:id="rId3"/>
    <p:sldLayoutId id="2147483798" r:id="rId4"/>
    <p:sldLayoutId id="2147483713" r:id="rId5"/>
    <p:sldLayoutId id="2147483714" r:id="rId6"/>
    <p:sldLayoutId id="2147483717" r:id="rId7"/>
    <p:sldLayoutId id="2147483800" r:id="rId8"/>
    <p:sldLayoutId id="2147483715" r:id="rId9"/>
    <p:sldLayoutId id="2147483716" r:id="rId10"/>
    <p:sldLayoutId id="2147483720" r:id="rId11"/>
    <p:sldLayoutId id="2147483813" r:id="rId12"/>
    <p:sldLayoutId id="2147483814" r:id="rId13"/>
    <p:sldLayoutId id="2147483825" r:id="rId14"/>
    <p:sldLayoutId id="2147483816" r:id="rId15"/>
    <p:sldLayoutId id="2147483815" r:id="rId16"/>
    <p:sldLayoutId id="2147483820" r:id="rId17"/>
    <p:sldLayoutId id="2147483821" r:id="rId18"/>
    <p:sldLayoutId id="2147483822" r:id="rId19"/>
    <p:sldLayoutId id="2147483819" r:id="rId20"/>
    <p:sldLayoutId id="2147483817" r:id="rId21"/>
    <p:sldLayoutId id="2147483818" r:id="rId22"/>
    <p:sldLayoutId id="2147483824" r:id="rId23"/>
    <p:sldLayoutId id="2147483826" r:id="rId24"/>
    <p:sldLayoutId id="2147483827" r:id="rId25"/>
    <p:sldLayoutId id="2147483828" r:id="rId26"/>
  </p:sldLayoutIdLst>
  <p:timing>
    <p:tnLst>
      <p:par>
        <p:cTn id="1" dur="indefinite" restart="never" nodeType="tmRoot"/>
      </p:par>
    </p:tnLst>
  </p:timing>
  <p:hf sldNum="0" hdr="0" ftr="0" dt="0"/>
  <p:txStyles>
    <p:titleStyle>
      <a:lvl1pPr algn="l" defTabSz="914400" rtl="0" eaLnBrk="1" latinLnBrk="0" hangingPunct="1">
        <a:spcBef>
          <a:spcPct val="0"/>
        </a:spcBef>
        <a:buNone/>
        <a:defRPr sz="2200" b="1" kern="1200" baseline="0">
          <a:solidFill>
            <a:schemeClr val="bg1"/>
          </a:solidFill>
          <a:latin typeface="Arial" pitchFamily="34" charset="0"/>
          <a:ea typeface="+mj-ea"/>
          <a:cs typeface="Arial" pitchFamily="34" charset="0"/>
        </a:defRPr>
      </a:lvl1pPr>
    </p:titleStyle>
    <p:body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pos="3843" userDrawn="1">
          <p15:clr>
            <a:srgbClr val="F26B43"/>
          </p15:clr>
        </p15:guide>
        <p15:guide id="3" pos="4797" userDrawn="1">
          <p15:clr>
            <a:srgbClr val="F26B43"/>
          </p15:clr>
        </p15:guide>
        <p15:guide id="4" pos="1917" userDrawn="1">
          <p15:clr>
            <a:srgbClr val="F26B43"/>
          </p15:clr>
        </p15:guide>
        <p15:guide id="5" pos="963" userDrawn="1">
          <p15:clr>
            <a:srgbClr val="F26B43"/>
          </p15:clr>
        </p15:guide>
        <p15:guide id="6" orient="horz" pos="686" userDrawn="1">
          <p15:clr>
            <a:srgbClr val="F26B43"/>
          </p15:clr>
        </p15:guide>
        <p15:guide id="7" orient="horz" pos="1593" userDrawn="1">
          <p15:clr>
            <a:srgbClr val="F26B43"/>
          </p15:clr>
        </p15:guide>
        <p15:guide id="8" orient="horz" pos="2500" userDrawn="1">
          <p15:clr>
            <a:srgbClr val="F26B43"/>
          </p15:clr>
        </p15:guide>
        <p15:guide id="9" orient="horz" pos="340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g"/><Relationship Id="rId2"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1" y="450786"/>
            <a:ext cx="7603200" cy="629367"/>
          </a:xfrm>
        </p:spPr>
        <p:txBody>
          <a:bodyPr/>
          <a:lstStyle/>
          <a:p>
            <a:r>
              <a:rPr lang="hu-HU" dirty="0" smtClean="0"/>
              <a:t>HWSW mobile! konferencia</a:t>
            </a:r>
            <a:endParaRPr lang="de-DE" dirty="0"/>
          </a:p>
        </p:txBody>
      </p:sp>
    </p:spTree>
    <p:extLst>
      <p:ext uri="{BB962C8B-B14F-4D97-AF65-F5344CB8AC3E}">
        <p14:creationId xmlns:p14="http://schemas.microsoft.com/office/powerpoint/2010/main" val="67601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084168" y="1091767"/>
            <a:ext cx="3049587" cy="1675597"/>
          </a:xfrm>
        </p:spPr>
      </p:pic>
      <p:sp>
        <p:nvSpPr>
          <p:cNvPr id="4" name="Text Placeholder 3"/>
          <p:cNvSpPr>
            <a:spLocks noGrp="1"/>
          </p:cNvSpPr>
          <p:nvPr>
            <p:ph type="body" sz="quarter" idx="15"/>
          </p:nvPr>
        </p:nvSpPr>
        <p:spPr/>
        <p:txBody>
          <a:bodyPr/>
          <a:lstStyle/>
          <a:p>
            <a:r>
              <a:rPr lang="hu-HU" dirty="0" smtClean="0"/>
              <a:t>Egyszerűsített kommunikációs megoldások</a:t>
            </a:r>
            <a:endParaRPr lang="en-US" dirty="0"/>
          </a:p>
          <a:p>
            <a:r>
              <a:rPr lang="hu-HU" dirty="0" smtClean="0"/>
              <a:t>Az adatok összevont </a:t>
            </a:r>
            <a:r>
              <a:rPr lang="hu-HU" dirty="0" smtClean="0"/>
              <a:t>értékelése</a:t>
            </a:r>
            <a:endParaRPr lang="en-US" dirty="0"/>
          </a:p>
          <a:p>
            <a:r>
              <a:rPr lang="hu-HU" dirty="0" smtClean="0"/>
              <a:t>Könnyen beállítható analitikai struktúra</a:t>
            </a:r>
            <a:endParaRPr lang="en-US" dirty="0"/>
          </a:p>
          <a:p>
            <a:r>
              <a:rPr lang="hu-HU" dirty="0" smtClean="0"/>
              <a:t>Hosszútávú adatmentés</a:t>
            </a:r>
            <a:endParaRPr lang="en-US" dirty="0"/>
          </a:p>
          <a:p>
            <a:r>
              <a:rPr lang="hu-HU" dirty="0" smtClean="0"/>
              <a:t>Könnyű és komplex algoritmusok az adatelemzéshez</a:t>
            </a:r>
            <a:endParaRPr lang="en-US" dirty="0"/>
          </a:p>
          <a:p>
            <a:r>
              <a:rPr lang="hu-HU" dirty="0" smtClean="0"/>
              <a:t>Egyedi analitika</a:t>
            </a:r>
            <a:endParaRPr lang="en-US" dirty="0"/>
          </a:p>
          <a:p>
            <a:r>
              <a:rPr lang="hu-HU" dirty="0" smtClean="0"/>
              <a:t>Könnyű fejlesztés</a:t>
            </a:r>
            <a:endParaRPr lang="en-US" dirty="0"/>
          </a:p>
          <a:p>
            <a:endParaRPr lang="de-DE" dirty="0" smtClean="0"/>
          </a:p>
          <a:p>
            <a:endParaRPr lang="de-DE" dirty="0"/>
          </a:p>
          <a:p>
            <a:endParaRPr lang="de-DE" dirty="0" smtClean="0"/>
          </a:p>
        </p:txBody>
      </p:sp>
      <p:sp>
        <p:nvSpPr>
          <p:cNvPr id="5" name="Title 4"/>
          <p:cNvSpPr>
            <a:spLocks noGrp="1"/>
          </p:cNvSpPr>
          <p:nvPr>
            <p:ph type="title"/>
          </p:nvPr>
        </p:nvSpPr>
        <p:spPr/>
        <p:txBody>
          <a:bodyPr/>
          <a:lstStyle/>
          <a:p>
            <a:r>
              <a:rPr lang="hu-HU" dirty="0" smtClean="0"/>
              <a:t>Mi szükséges a megvalósításhoz?</a:t>
            </a:r>
            <a:endParaRPr lang="de-DE" dirty="0"/>
          </a:p>
        </p:txBody>
      </p:sp>
      <p:pic>
        <p:nvPicPr>
          <p:cNvPr id="8" name="Picture Placeholder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4888" y="4812908"/>
            <a:ext cx="3049587" cy="2035267"/>
          </a:xfrm>
          <a:prstGeom prst="rect">
            <a:avLst/>
          </a:prstGeom>
          <a:ln w="6350">
            <a:solidFill>
              <a:schemeClr val="bg1">
                <a:lumMod val="95000"/>
              </a:schemeClr>
            </a:solidFill>
          </a:ln>
        </p:spPr>
      </p:pic>
      <p:pic>
        <p:nvPicPr>
          <p:cNvPr id="7" name="Picture 61" descr="Wor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888" y="2856499"/>
            <a:ext cx="3046054"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A930EF64-91C9-4EBD-82F9-3643AB15A28C}" type="slidenum">
              <a:rPr lang="de-DE" smtClean="0"/>
              <a:pPr/>
              <a:t>10</a:t>
            </a:fld>
            <a:endParaRPr lang="de-DE"/>
          </a:p>
        </p:txBody>
      </p:sp>
    </p:spTree>
    <p:extLst>
      <p:ext uri="{BB962C8B-B14F-4D97-AF65-F5344CB8AC3E}">
        <p14:creationId xmlns:p14="http://schemas.microsoft.com/office/powerpoint/2010/main" val="2391285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Kapcsolati rétegek – IoT vagy </a:t>
            </a:r>
            <a:r>
              <a:rPr lang="hu-HU" dirty="0" err="1" smtClean="0"/>
              <a:t>IIoT</a:t>
            </a:r>
            <a:r>
              <a:rPr lang="hu-HU" dirty="0" smtClean="0"/>
              <a:t>?</a:t>
            </a:r>
            <a:endParaRPr lang="de-DE" dirty="0"/>
          </a:p>
        </p:txBody>
      </p:sp>
      <p:sp>
        <p:nvSpPr>
          <p:cNvPr id="5" name="Text Placeholder 4"/>
          <p:cNvSpPr>
            <a:spLocks noGrp="1"/>
          </p:cNvSpPr>
          <p:nvPr>
            <p:ph idx="4294967295"/>
          </p:nvPr>
        </p:nvSpPr>
        <p:spPr>
          <a:xfrm>
            <a:off x="0" y="995363"/>
            <a:ext cx="8578850" cy="3960812"/>
          </a:xfrm>
        </p:spPr>
        <p:txBody>
          <a:bodyPr/>
          <a:lstStyle/>
          <a:p>
            <a:pPr marL="180975" indent="-180975">
              <a:lnSpc>
                <a:spcPct val="150000"/>
              </a:lnSpc>
              <a:spcBef>
                <a:spcPts val="0"/>
              </a:spcBef>
              <a:defRPr/>
            </a:pPr>
            <a:r>
              <a:rPr lang="en-US" sz="2000" dirty="0" smtClean="0">
                <a:solidFill>
                  <a:srgbClr val="0066CC"/>
                </a:solidFill>
              </a:rPr>
              <a:t>Vert</a:t>
            </a:r>
            <a:r>
              <a:rPr lang="hu-HU" sz="2000" dirty="0" err="1" smtClean="0">
                <a:solidFill>
                  <a:srgbClr val="0066CC"/>
                </a:solidFill>
              </a:rPr>
              <a:t>ikális</a:t>
            </a:r>
            <a:r>
              <a:rPr lang="en-US" sz="2000" dirty="0" smtClean="0">
                <a:solidFill>
                  <a:srgbClr val="0066CC"/>
                </a:solidFill>
              </a:rPr>
              <a:t>:</a:t>
            </a:r>
            <a:r>
              <a:rPr lang="en-US" sz="2000" dirty="0" smtClean="0"/>
              <a:t> </a:t>
            </a:r>
            <a:r>
              <a:rPr lang="en-US" sz="2000" dirty="0" smtClean="0"/>
              <a:t>SCADA/MES/ERP</a:t>
            </a:r>
            <a:r>
              <a:rPr lang="hu-HU" sz="2000" dirty="0" smtClean="0"/>
              <a:t> </a:t>
            </a:r>
            <a:r>
              <a:rPr lang="hu-HU" sz="2000" dirty="0" smtClean="0"/>
              <a:t>adatcseréje</a:t>
            </a:r>
            <a:r>
              <a:rPr lang="en-US" sz="2000" dirty="0" smtClean="0"/>
              <a:t> PLC</a:t>
            </a:r>
            <a:r>
              <a:rPr lang="hu-HU" sz="2000" dirty="0" err="1" smtClean="0"/>
              <a:t>-vel</a:t>
            </a:r>
            <a:endParaRPr lang="en-US" sz="2000" dirty="0" smtClean="0"/>
          </a:p>
          <a:p>
            <a:pPr marL="501015" lvl="1" indent="-180975">
              <a:lnSpc>
                <a:spcPct val="150000"/>
              </a:lnSpc>
              <a:spcBef>
                <a:spcPts val="300"/>
              </a:spcBef>
              <a:defRPr/>
            </a:pPr>
            <a:r>
              <a:rPr lang="hu-HU" sz="1400" dirty="0" smtClean="0"/>
              <a:t>Hozzáférés a </a:t>
            </a:r>
            <a:r>
              <a:rPr lang="hu-HU" sz="1400" dirty="0" err="1" smtClean="0"/>
              <a:t>PLC-ben</a:t>
            </a:r>
            <a:r>
              <a:rPr lang="hu-HU" sz="1400" dirty="0" smtClean="0"/>
              <a:t> lévő folyamatadatokhoz</a:t>
            </a:r>
            <a:endParaRPr lang="en-US" sz="1400" dirty="0" smtClean="0"/>
          </a:p>
          <a:p>
            <a:pPr marL="180975" indent="-180975">
              <a:lnSpc>
                <a:spcPct val="150000"/>
              </a:lnSpc>
              <a:spcBef>
                <a:spcPts val="600"/>
              </a:spcBef>
              <a:defRPr/>
            </a:pPr>
            <a:r>
              <a:rPr lang="hu-HU" sz="2000" dirty="0" smtClean="0">
                <a:solidFill>
                  <a:srgbClr val="C00000"/>
                </a:solidFill>
              </a:rPr>
              <a:t>Horizontális</a:t>
            </a:r>
            <a:r>
              <a:rPr lang="en-US" sz="2000" dirty="0" smtClean="0">
                <a:solidFill>
                  <a:srgbClr val="C00000"/>
                </a:solidFill>
              </a:rPr>
              <a:t>:</a:t>
            </a:r>
            <a:r>
              <a:rPr lang="en-US" sz="2000" dirty="0" smtClean="0"/>
              <a:t> PLC </a:t>
            </a:r>
            <a:r>
              <a:rPr lang="hu-HU" sz="2000" dirty="0" smtClean="0"/>
              <a:t>adatcseréje</a:t>
            </a:r>
            <a:r>
              <a:rPr lang="en-US" sz="2000" dirty="0" smtClean="0"/>
              <a:t> PLC</a:t>
            </a:r>
            <a:r>
              <a:rPr lang="hu-HU" sz="2000" dirty="0" err="1" smtClean="0"/>
              <a:t>-vel</a:t>
            </a:r>
            <a:endParaRPr lang="en-US" sz="2000" dirty="0" smtClean="0"/>
          </a:p>
          <a:p>
            <a:pPr marL="455295" lvl="2" indent="-180975">
              <a:lnSpc>
                <a:spcPct val="150000"/>
              </a:lnSpc>
              <a:spcBef>
                <a:spcPts val="300"/>
              </a:spcBef>
              <a:defRPr/>
            </a:pPr>
            <a:r>
              <a:rPr lang="hu-HU" sz="1400" dirty="0" smtClean="0"/>
              <a:t>Kommunikációs protokoll adatcseréhez</a:t>
            </a:r>
            <a:endParaRPr lang="en-US" sz="1800" dirty="0" smtClean="0"/>
          </a:p>
          <a:p>
            <a:pPr marL="180975" indent="-180975">
              <a:lnSpc>
                <a:spcPct val="150000"/>
              </a:lnSpc>
              <a:spcBef>
                <a:spcPts val="600"/>
              </a:spcBef>
              <a:defRPr/>
            </a:pPr>
            <a:r>
              <a:rPr lang="en-US" sz="2000" dirty="0" smtClean="0">
                <a:solidFill>
                  <a:srgbClr val="00B050"/>
                </a:solidFill>
              </a:rPr>
              <a:t>I/O</a:t>
            </a:r>
            <a:r>
              <a:rPr lang="en-US" sz="2000" dirty="0" smtClean="0">
                <a:solidFill>
                  <a:srgbClr val="0066CC"/>
                </a:solidFill>
              </a:rPr>
              <a:t>:</a:t>
            </a:r>
            <a:r>
              <a:rPr lang="en-US" sz="2000" dirty="0" smtClean="0"/>
              <a:t> PLC </a:t>
            </a:r>
            <a:r>
              <a:rPr lang="hu-HU" sz="2000" dirty="0" smtClean="0"/>
              <a:t>adatcseréje</a:t>
            </a:r>
            <a:r>
              <a:rPr lang="en-US" sz="2000" dirty="0" smtClean="0"/>
              <a:t> </a:t>
            </a:r>
            <a:r>
              <a:rPr lang="hu-HU" sz="2000" dirty="0"/>
              <a:t>t</a:t>
            </a:r>
            <a:r>
              <a:rPr lang="hu-HU" sz="2000" dirty="0" smtClean="0"/>
              <a:t>erepi </a:t>
            </a:r>
            <a:r>
              <a:rPr lang="hu-HU" sz="2000" dirty="0" smtClean="0"/>
              <a:t>busszal</a:t>
            </a:r>
            <a:r>
              <a:rPr lang="en-US" sz="2000" dirty="0" smtClean="0"/>
              <a:t> </a:t>
            </a:r>
          </a:p>
          <a:p>
            <a:pPr marL="501015" lvl="1" indent="-180975">
              <a:lnSpc>
                <a:spcPct val="150000"/>
              </a:lnSpc>
              <a:spcBef>
                <a:spcPts val="300"/>
              </a:spcBef>
              <a:defRPr/>
            </a:pPr>
            <a:r>
              <a:rPr lang="hu-HU" sz="1400" dirty="0" smtClean="0"/>
              <a:t>Hozzáférés a terepi eszközök adataihoz</a:t>
            </a:r>
            <a:endParaRPr lang="de-DE" sz="1400" dirty="0" smtClean="0"/>
          </a:p>
          <a:p>
            <a:pPr marL="56515" indent="-180975">
              <a:lnSpc>
                <a:spcPct val="150000"/>
              </a:lnSpc>
              <a:spcBef>
                <a:spcPts val="300"/>
              </a:spcBef>
              <a:defRPr/>
            </a:pPr>
            <a:r>
              <a:rPr lang="hu-HU" sz="2000" dirty="0" smtClean="0">
                <a:solidFill>
                  <a:srgbClr val="7030A0"/>
                </a:solidFill>
              </a:rPr>
              <a:t>Felhő</a:t>
            </a:r>
            <a:r>
              <a:rPr lang="en-US" sz="2000" dirty="0" smtClean="0"/>
              <a:t>: PLC </a:t>
            </a:r>
            <a:r>
              <a:rPr lang="hu-HU" sz="2000" dirty="0" smtClean="0"/>
              <a:t>adatcseréje felhővel</a:t>
            </a:r>
            <a:endParaRPr lang="en-US" sz="2000" dirty="0" smtClean="0"/>
          </a:p>
          <a:p>
            <a:pPr marL="501015" lvl="1" indent="-180975">
              <a:lnSpc>
                <a:spcPct val="150000"/>
              </a:lnSpc>
              <a:spcBef>
                <a:spcPts val="300"/>
              </a:spcBef>
              <a:defRPr/>
            </a:pPr>
            <a:r>
              <a:rPr lang="hu-HU" sz="1400" dirty="0" smtClean="0"/>
              <a:t>Nagy mennyiségű adatgyűjtés és analitika</a:t>
            </a:r>
          </a:p>
        </p:txBody>
      </p:sp>
      <p:grpSp>
        <p:nvGrpSpPr>
          <p:cNvPr id="7" name="Group 6"/>
          <p:cNvGrpSpPr>
            <a:grpSpLocks noChangeAspect="1"/>
          </p:cNvGrpSpPr>
          <p:nvPr/>
        </p:nvGrpSpPr>
        <p:grpSpPr>
          <a:xfrm>
            <a:off x="2915816" y="2157610"/>
            <a:ext cx="6105026" cy="4251102"/>
            <a:chOff x="1511957" y="866775"/>
            <a:chExt cx="4760255" cy="3314699"/>
          </a:xfrm>
          <a:effectLst>
            <a:outerShdw blurRad="50800" dist="38100" dir="2700000" algn="tl" rotWithShape="0">
              <a:prstClr val="black">
                <a:alpha val="40000"/>
              </a:prstClr>
            </a:outerShdw>
          </a:effectLst>
        </p:grpSpPr>
        <p:sp>
          <p:nvSpPr>
            <p:cNvPr id="22" name="Isosceles Triangle 21"/>
            <p:cNvSpPr/>
            <p:nvPr/>
          </p:nvSpPr>
          <p:spPr>
            <a:xfrm>
              <a:off x="3457575" y="866775"/>
              <a:ext cx="842963" cy="595313"/>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de-DE" sz="1200" dirty="0">
                  <a:solidFill>
                    <a:schemeClr val="tx1"/>
                  </a:solidFill>
                  <a:latin typeface="Calibri" panose="020F0502020204030204" pitchFamily="34" charset="0"/>
                  <a:cs typeface="Arial" pitchFamily="34" charset="0"/>
                </a:rPr>
                <a:t>ERP</a:t>
              </a:r>
            </a:p>
          </p:txBody>
        </p:sp>
        <p:sp>
          <p:nvSpPr>
            <p:cNvPr id="23" name="Trapezoid 22"/>
            <p:cNvSpPr/>
            <p:nvPr/>
          </p:nvSpPr>
          <p:spPr>
            <a:xfrm>
              <a:off x="2987824" y="1543050"/>
              <a:ext cx="1798489" cy="585788"/>
            </a:xfrm>
            <a:prstGeom prst="trapezoid">
              <a:avLst>
                <a:gd name="adj" fmla="val 72641"/>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MES</a:t>
              </a:r>
              <a:endParaRPr lang="de-DE" sz="1200" dirty="0">
                <a:solidFill>
                  <a:srgbClr val="FFFFFF"/>
                </a:solidFill>
                <a:latin typeface="Calibri" panose="020F0502020204030204" pitchFamily="34" charset="0"/>
                <a:cs typeface="Arial" pitchFamily="34" charset="0"/>
              </a:endParaRPr>
            </a:p>
          </p:txBody>
        </p:sp>
        <p:sp>
          <p:nvSpPr>
            <p:cNvPr id="24" name="Trapezoid 23"/>
            <p:cNvSpPr/>
            <p:nvPr/>
          </p:nvSpPr>
          <p:spPr>
            <a:xfrm>
              <a:off x="2495575" y="2219448"/>
              <a:ext cx="2786037" cy="595190"/>
            </a:xfrm>
            <a:prstGeom prst="trapezoid">
              <a:avLst>
                <a:gd name="adj" fmla="val 72641"/>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SCADA / HMI</a:t>
              </a:r>
              <a:endParaRPr lang="de-DE" sz="1200" dirty="0">
                <a:solidFill>
                  <a:srgbClr val="FFFFFF"/>
                </a:solidFill>
                <a:latin typeface="Calibri" panose="020F0502020204030204" pitchFamily="34" charset="0"/>
                <a:cs typeface="Arial" pitchFamily="34" charset="0"/>
              </a:endParaRPr>
            </a:p>
          </p:txBody>
        </p:sp>
        <p:sp>
          <p:nvSpPr>
            <p:cNvPr id="25" name="Trapezoid 24"/>
            <p:cNvSpPr/>
            <p:nvPr/>
          </p:nvSpPr>
          <p:spPr>
            <a:xfrm>
              <a:off x="2005347" y="2896940"/>
              <a:ext cx="3771565" cy="598735"/>
            </a:xfrm>
            <a:prstGeom prst="trapezoid">
              <a:avLst>
                <a:gd name="adj" fmla="val 72641"/>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PLC</a:t>
              </a:r>
              <a:r>
                <a:rPr lang="hu-HU" sz="1200" dirty="0" err="1" smtClean="0">
                  <a:solidFill>
                    <a:srgbClr val="FFFFFF"/>
                  </a:solidFill>
                  <a:latin typeface="Calibri" panose="020F0502020204030204" pitchFamily="34" charset="0"/>
                  <a:cs typeface="Arial" pitchFamily="34" charset="0"/>
                </a:rPr>
                <a:t>-k</a:t>
              </a:r>
              <a:endParaRPr lang="de-DE" sz="1200" dirty="0">
                <a:solidFill>
                  <a:srgbClr val="FFFFFF"/>
                </a:solidFill>
                <a:latin typeface="Calibri" panose="020F0502020204030204" pitchFamily="34" charset="0"/>
                <a:cs typeface="Arial" pitchFamily="34" charset="0"/>
              </a:endParaRPr>
            </a:p>
          </p:txBody>
        </p:sp>
        <p:sp>
          <p:nvSpPr>
            <p:cNvPr id="26" name="Trapezoid 25"/>
            <p:cNvSpPr/>
            <p:nvPr/>
          </p:nvSpPr>
          <p:spPr>
            <a:xfrm>
              <a:off x="1511957" y="3573015"/>
              <a:ext cx="4760255" cy="608459"/>
            </a:xfrm>
            <a:prstGeom prst="trapezoid">
              <a:avLst>
                <a:gd name="adj" fmla="val 72641"/>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hu-HU" sz="1200" dirty="0" smtClean="0">
                  <a:solidFill>
                    <a:srgbClr val="FFFFFF"/>
                  </a:solidFill>
                  <a:latin typeface="Calibri" panose="020F0502020204030204" pitchFamily="34" charset="0"/>
                  <a:cs typeface="Arial" pitchFamily="34" charset="0"/>
                </a:rPr>
                <a:t>Üzemi szint	    </a:t>
              </a:r>
              <a:r>
                <a:rPr lang="hu-HU" sz="1000" dirty="0" err="1" smtClean="0">
                  <a:solidFill>
                    <a:srgbClr val="FFFFFF"/>
                  </a:solidFill>
                  <a:latin typeface="Calibri" panose="020F0502020204030204" pitchFamily="34" charset="0"/>
                  <a:cs typeface="Arial" pitchFamily="34" charset="0"/>
                </a:rPr>
                <a:t>Profibus</a:t>
              </a:r>
              <a:r>
                <a:rPr lang="hu-HU" sz="1000" dirty="0" smtClean="0">
                  <a:solidFill>
                    <a:srgbClr val="FFFFFF"/>
                  </a:solidFill>
                  <a:latin typeface="Calibri" panose="020F0502020204030204" pitchFamily="34" charset="0"/>
                  <a:cs typeface="Arial" pitchFamily="34" charset="0"/>
                </a:rPr>
                <a:t> DP, </a:t>
              </a:r>
              <a:r>
                <a:rPr lang="hu-HU" sz="1000" dirty="0" err="1" smtClean="0">
                  <a:solidFill>
                    <a:srgbClr val="FFFFFF"/>
                  </a:solidFill>
                  <a:latin typeface="Calibri" panose="020F0502020204030204" pitchFamily="34" charset="0"/>
                  <a:cs typeface="Arial" pitchFamily="34" charset="0"/>
                </a:rPr>
                <a:t>Modbus</a:t>
              </a:r>
              <a:r>
                <a:rPr lang="hu-HU" sz="1000" dirty="0">
                  <a:solidFill>
                    <a:srgbClr val="FFFFFF"/>
                  </a:solidFill>
                  <a:latin typeface="Calibri" panose="020F0502020204030204" pitchFamily="34" charset="0"/>
                  <a:cs typeface="Arial" pitchFamily="34" charset="0"/>
                </a:rPr>
                <a:t> </a:t>
              </a:r>
              <a:r>
                <a:rPr lang="hu-HU" sz="1000" dirty="0" smtClean="0">
                  <a:solidFill>
                    <a:srgbClr val="FFFFFF"/>
                  </a:solidFill>
                  <a:latin typeface="Calibri" panose="020F0502020204030204" pitchFamily="34" charset="0"/>
                  <a:cs typeface="Arial" pitchFamily="34" charset="0"/>
                </a:rPr>
                <a:t>RTU, </a:t>
              </a:r>
              <a:r>
                <a:rPr lang="hu-HU" sz="1000" dirty="0" err="1" smtClean="0">
                  <a:solidFill>
                    <a:srgbClr val="FFFFFF"/>
                  </a:solidFill>
                  <a:latin typeface="Calibri" panose="020F0502020204030204" pitchFamily="34" charset="0"/>
                  <a:cs typeface="Arial" pitchFamily="34" charset="0"/>
                </a:rPr>
                <a:t>Modbus</a:t>
              </a:r>
              <a:r>
                <a:rPr lang="hu-HU" sz="1000" dirty="0" smtClean="0">
                  <a:solidFill>
                    <a:srgbClr val="FFFFFF"/>
                  </a:solidFill>
                  <a:latin typeface="Calibri" panose="020F0502020204030204" pitchFamily="34" charset="0"/>
                  <a:cs typeface="Arial" pitchFamily="34" charset="0"/>
                </a:rPr>
                <a:t> TCP, </a:t>
              </a:r>
              <a:r>
                <a:rPr lang="hu-HU" sz="1000" dirty="0" err="1" smtClean="0">
                  <a:solidFill>
                    <a:srgbClr val="FFFFFF"/>
                  </a:solidFill>
                  <a:latin typeface="Calibri" panose="020F0502020204030204" pitchFamily="34" charset="0"/>
                  <a:cs typeface="Arial" pitchFamily="34" charset="0"/>
                </a:rPr>
                <a:t>Profinet</a:t>
              </a:r>
              <a:r>
                <a:rPr lang="hu-HU" sz="1000" dirty="0" smtClean="0">
                  <a:solidFill>
                    <a:srgbClr val="FFFFFF"/>
                  </a:solidFill>
                  <a:latin typeface="Calibri" panose="020F0502020204030204" pitchFamily="34" charset="0"/>
                  <a:cs typeface="Arial" pitchFamily="34" charset="0"/>
                </a:rPr>
                <a:t>, </a:t>
              </a:r>
              <a:r>
                <a:rPr lang="hu-HU" sz="1000" dirty="0" err="1" smtClean="0">
                  <a:solidFill>
                    <a:srgbClr val="FFFFFF"/>
                  </a:solidFill>
                  <a:latin typeface="Calibri" panose="020F0502020204030204" pitchFamily="34" charset="0"/>
                  <a:cs typeface="Arial" pitchFamily="34" charset="0"/>
                </a:rPr>
                <a:t>CANOpen</a:t>
              </a:r>
              <a:r>
                <a:rPr lang="hu-HU" sz="1000" dirty="0" smtClean="0">
                  <a:solidFill>
                    <a:srgbClr val="FFFFFF"/>
                  </a:solidFill>
                  <a:latin typeface="Calibri" panose="020F0502020204030204" pitchFamily="34" charset="0"/>
                  <a:cs typeface="Arial" pitchFamily="34" charset="0"/>
                </a:rPr>
                <a:t>, Ethernet IP….</a:t>
              </a:r>
              <a:endParaRPr lang="de-DE" sz="1000" dirty="0">
                <a:solidFill>
                  <a:srgbClr val="FFFFFF"/>
                </a:solidFill>
                <a:latin typeface="Calibri" panose="020F0502020204030204" pitchFamily="34" charset="0"/>
                <a:cs typeface="Arial" pitchFamily="34" charset="0"/>
              </a:endParaRPr>
            </a:p>
          </p:txBody>
        </p:sp>
      </p:grpSp>
      <p:sp>
        <p:nvSpPr>
          <p:cNvPr id="8" name="Left-Right Arrow 7"/>
          <p:cNvSpPr/>
          <p:nvPr/>
        </p:nvSpPr>
        <p:spPr>
          <a:xfrm rot="16200000">
            <a:off x="5055853" y="3659033"/>
            <a:ext cx="1840199" cy="364330"/>
          </a:xfrm>
          <a:prstGeom prst="leftRightArrow">
            <a:avLst>
              <a:gd name="adj1" fmla="val 46030"/>
              <a:gd name="adj2" fmla="val 55503"/>
            </a:avLst>
          </a:prstGeom>
          <a:noFill/>
          <a:ln>
            <a:solidFill>
              <a:srgbClr val="0070C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dirty="0">
              <a:solidFill>
                <a:srgbClr val="0066CC"/>
              </a:solidFill>
              <a:cs typeface="Arial" pitchFamily="34" charset="0"/>
            </a:endParaRPr>
          </a:p>
        </p:txBody>
      </p:sp>
      <p:pic>
        <p:nvPicPr>
          <p:cNvPr id="10" name="Picture 9" descr="Logo_EtherCAT_gr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411" y="5661248"/>
            <a:ext cx="1284821" cy="2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rot="5400000">
            <a:off x="4716490" y="5545090"/>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sp>
        <p:nvSpPr>
          <p:cNvPr id="20" name="Left-Right Arrow 19"/>
          <p:cNvSpPr/>
          <p:nvPr/>
        </p:nvSpPr>
        <p:spPr>
          <a:xfrm rot="16200000">
            <a:off x="5920475" y="4086586"/>
            <a:ext cx="985092" cy="364330"/>
          </a:xfrm>
          <a:prstGeom prst="leftRightArrow">
            <a:avLst>
              <a:gd name="adj1" fmla="val 46030"/>
              <a:gd name="adj2" fmla="val 55503"/>
            </a:avLst>
          </a:prstGeom>
          <a:noFill/>
          <a:ln>
            <a:solidFill>
              <a:srgbClr val="0070C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dirty="0">
              <a:solidFill>
                <a:srgbClr val="0066CC"/>
              </a:solidFill>
              <a:cs typeface="Arial" pitchFamily="34" charset="0"/>
            </a:endParaRPr>
          </a:p>
        </p:txBody>
      </p:sp>
      <p:sp>
        <p:nvSpPr>
          <p:cNvPr id="21" name="Left-Right Arrow 20"/>
          <p:cNvSpPr/>
          <p:nvPr/>
        </p:nvSpPr>
        <p:spPr>
          <a:xfrm rot="16200000">
            <a:off x="6553576" y="4294601"/>
            <a:ext cx="569063" cy="364330"/>
          </a:xfrm>
          <a:prstGeom prst="leftRightArrow">
            <a:avLst>
              <a:gd name="adj1" fmla="val 46030"/>
              <a:gd name="adj2" fmla="val 55503"/>
            </a:avLst>
          </a:prstGeom>
          <a:noFill/>
          <a:ln>
            <a:solidFill>
              <a:srgbClr val="0070C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dirty="0">
              <a:solidFill>
                <a:srgbClr val="0066CC"/>
              </a:solidFill>
              <a:cs typeface="Arial" pitchFamily="34" charset="0"/>
            </a:endParaRPr>
          </a:p>
        </p:txBody>
      </p:sp>
      <p:sp>
        <p:nvSpPr>
          <p:cNvPr id="32" name="Cloud 31"/>
          <p:cNvSpPr/>
          <p:nvPr/>
        </p:nvSpPr>
        <p:spPr>
          <a:xfrm>
            <a:off x="6300192" y="1440160"/>
            <a:ext cx="1944216" cy="1008112"/>
          </a:xfrm>
          <a:prstGeom prst="cloud">
            <a:avLst/>
          </a:prstGeom>
          <a:solidFill>
            <a:schemeClr val="bg1">
              <a:lumMod val="6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hu-HU" sz="1200" dirty="0" smtClean="0">
                <a:solidFill>
                  <a:srgbClr val="FFFFFF"/>
                </a:solidFill>
                <a:latin typeface="Calibri" panose="020F0502020204030204" pitchFamily="34" charset="0"/>
              </a:rPr>
              <a:t>Felhő</a:t>
            </a:r>
            <a:endParaRPr lang="de-DE" sz="1200" dirty="0">
              <a:solidFill>
                <a:srgbClr val="FFFFFF"/>
              </a:solidFill>
              <a:latin typeface="Calibri" panose="020F0502020204030204" pitchFamily="34" charset="0"/>
            </a:endParaRPr>
          </a:p>
        </p:txBody>
      </p:sp>
      <p:sp>
        <p:nvSpPr>
          <p:cNvPr id="31" name="Left-Right Arrow 30"/>
          <p:cNvSpPr/>
          <p:nvPr/>
        </p:nvSpPr>
        <p:spPr>
          <a:xfrm rot="16200000">
            <a:off x="6151792" y="3458623"/>
            <a:ext cx="2241017" cy="364330"/>
          </a:xfrm>
          <a:prstGeom prst="leftRightArrow">
            <a:avLst>
              <a:gd name="adj1" fmla="val 46030"/>
              <a:gd name="adj2" fmla="val 55503"/>
            </a:avLst>
          </a:prstGeom>
          <a:noFill/>
          <a:ln>
            <a:solidFill>
              <a:srgbClr val="7030A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dirty="0">
              <a:solidFill>
                <a:srgbClr val="0066CC"/>
              </a:solidFill>
              <a:cs typeface="Arial" pitchFamily="34" charset="0"/>
            </a:endParaRPr>
          </a:p>
        </p:txBody>
      </p:sp>
      <p:sp>
        <p:nvSpPr>
          <p:cNvPr id="29" name="Left-Right Arrow 28"/>
          <p:cNvSpPr/>
          <p:nvPr/>
        </p:nvSpPr>
        <p:spPr>
          <a:xfrm>
            <a:off x="5364089" y="4949443"/>
            <a:ext cx="1726046" cy="451157"/>
          </a:xfrm>
          <a:prstGeom prst="leftRightArrow">
            <a:avLst>
              <a:gd name="adj1" fmla="val 46030"/>
              <a:gd name="adj2" fmla="val 55503"/>
            </a:avLst>
          </a:prstGeom>
          <a:noFill/>
          <a:ln>
            <a:solidFill>
              <a:srgbClr val="C000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sz="800" dirty="0" smtClean="0">
                <a:solidFill>
                  <a:schemeClr val="bg1"/>
                </a:solidFill>
                <a:cs typeface="Arial" pitchFamily="34" charset="0"/>
              </a:rPr>
              <a:t>ADS, EAP, OPC-UA, ...</a:t>
            </a:r>
            <a:endParaRPr lang="de-DE" sz="800" dirty="0">
              <a:solidFill>
                <a:schemeClr val="bg1"/>
              </a:solidFill>
              <a:cs typeface="Arial" pitchFamily="34" charset="0"/>
            </a:endParaRPr>
          </a:p>
        </p:txBody>
      </p:sp>
      <p:sp>
        <p:nvSpPr>
          <p:cNvPr id="34" name="Right Arrow 33"/>
          <p:cNvSpPr/>
          <p:nvPr/>
        </p:nvSpPr>
        <p:spPr>
          <a:xfrm rot="5400000">
            <a:off x="7316371" y="5541388"/>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t="12201" r="13844"/>
          <a:stretch/>
        </p:blipFill>
        <p:spPr>
          <a:xfrm>
            <a:off x="4572000" y="4916809"/>
            <a:ext cx="684929" cy="485561"/>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t="12201" r="13844"/>
          <a:stretch/>
        </p:blipFill>
        <p:spPr>
          <a:xfrm>
            <a:off x="7197295" y="4932240"/>
            <a:ext cx="684929" cy="485561"/>
          </a:xfrm>
          <a:prstGeom prst="rect">
            <a:avLst/>
          </a:prstGeom>
          <a:effectLst>
            <a:outerShdw blurRad="50800" dist="38100" dir="2700000" algn="tl" rotWithShape="0">
              <a:prstClr val="black">
                <a:alpha val="40000"/>
              </a:prstClr>
            </a:outerShdw>
          </a:effectLst>
        </p:spPr>
      </p:pic>
      <p:sp>
        <p:nvSpPr>
          <p:cNvPr id="3" name="Szövegdoboz 2"/>
          <p:cNvSpPr txBox="1"/>
          <p:nvPr/>
        </p:nvSpPr>
        <p:spPr>
          <a:xfrm>
            <a:off x="4556090" y="6441597"/>
            <a:ext cx="3149937" cy="369332"/>
          </a:xfrm>
          <a:prstGeom prst="rect">
            <a:avLst/>
          </a:prstGeom>
          <a:noFill/>
        </p:spPr>
        <p:txBody>
          <a:bodyPr wrap="square" rtlCol="0">
            <a:spAutoFit/>
          </a:bodyPr>
          <a:lstStyle/>
          <a:p>
            <a:r>
              <a:rPr lang="hu-HU" dirty="0" err="1" smtClean="0"/>
              <a:t>Industrial</a:t>
            </a:r>
            <a:r>
              <a:rPr lang="hu-HU" dirty="0" smtClean="0"/>
              <a:t> Internet of </a:t>
            </a:r>
            <a:r>
              <a:rPr lang="hu-HU" dirty="0" err="1" smtClean="0"/>
              <a:t>Things</a:t>
            </a:r>
            <a:endParaRPr lang="hu-HU" dirty="0"/>
          </a:p>
        </p:txBody>
      </p:sp>
    </p:spTree>
    <p:extLst>
      <p:ext uri="{BB962C8B-B14F-4D97-AF65-F5344CB8AC3E}">
        <p14:creationId xmlns:p14="http://schemas.microsoft.com/office/powerpoint/2010/main" val="104201090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6"/>
          <p:cNvGrpSpPr>
            <a:grpSpLocks noChangeAspect="1"/>
          </p:cNvGrpSpPr>
          <p:nvPr/>
        </p:nvGrpSpPr>
        <p:grpSpPr>
          <a:xfrm>
            <a:off x="2123728" y="2418258"/>
            <a:ext cx="6105026" cy="4251102"/>
            <a:chOff x="1511957" y="866775"/>
            <a:chExt cx="4760255" cy="3314699"/>
          </a:xfrm>
          <a:effectLst>
            <a:outerShdw blurRad="50800" dist="38100" dir="2700000" algn="tl" rotWithShape="0">
              <a:prstClr val="black">
                <a:alpha val="40000"/>
              </a:prstClr>
            </a:outerShdw>
          </a:effectLst>
        </p:grpSpPr>
        <p:sp>
          <p:nvSpPr>
            <p:cNvPr id="38" name="Isosceles Triangle 21"/>
            <p:cNvSpPr/>
            <p:nvPr/>
          </p:nvSpPr>
          <p:spPr>
            <a:xfrm>
              <a:off x="3457575" y="866775"/>
              <a:ext cx="842963" cy="595313"/>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de-DE" sz="1200" dirty="0">
                  <a:solidFill>
                    <a:schemeClr val="tx1"/>
                  </a:solidFill>
                  <a:latin typeface="Calibri" panose="020F0502020204030204" pitchFamily="34" charset="0"/>
                  <a:cs typeface="Arial" pitchFamily="34" charset="0"/>
                </a:rPr>
                <a:t>ERP</a:t>
              </a:r>
            </a:p>
          </p:txBody>
        </p:sp>
        <p:sp>
          <p:nvSpPr>
            <p:cNvPr id="39" name="Trapezoid 38"/>
            <p:cNvSpPr/>
            <p:nvPr/>
          </p:nvSpPr>
          <p:spPr>
            <a:xfrm>
              <a:off x="2987824" y="1543050"/>
              <a:ext cx="1798489" cy="585788"/>
            </a:xfrm>
            <a:prstGeom prst="trapezoid">
              <a:avLst>
                <a:gd name="adj" fmla="val 72641"/>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MES</a:t>
              </a:r>
              <a:endParaRPr lang="de-DE" sz="1200" dirty="0">
                <a:solidFill>
                  <a:srgbClr val="FFFFFF"/>
                </a:solidFill>
                <a:latin typeface="Calibri" panose="020F0502020204030204" pitchFamily="34" charset="0"/>
                <a:cs typeface="Arial" pitchFamily="34" charset="0"/>
              </a:endParaRPr>
            </a:p>
          </p:txBody>
        </p:sp>
        <p:sp>
          <p:nvSpPr>
            <p:cNvPr id="40" name="Trapezoid 39"/>
            <p:cNvSpPr/>
            <p:nvPr/>
          </p:nvSpPr>
          <p:spPr>
            <a:xfrm>
              <a:off x="2495575" y="2219448"/>
              <a:ext cx="2786037" cy="595190"/>
            </a:xfrm>
            <a:prstGeom prst="trapezoid">
              <a:avLst>
                <a:gd name="adj" fmla="val 72641"/>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SCADA / HMI</a:t>
              </a:r>
              <a:endParaRPr lang="de-DE" sz="1200" dirty="0">
                <a:solidFill>
                  <a:srgbClr val="FFFFFF"/>
                </a:solidFill>
                <a:latin typeface="Calibri" panose="020F0502020204030204" pitchFamily="34" charset="0"/>
                <a:cs typeface="Arial" pitchFamily="34" charset="0"/>
              </a:endParaRPr>
            </a:p>
          </p:txBody>
        </p:sp>
        <p:sp>
          <p:nvSpPr>
            <p:cNvPr id="41" name="Trapezoid 40"/>
            <p:cNvSpPr/>
            <p:nvPr/>
          </p:nvSpPr>
          <p:spPr>
            <a:xfrm>
              <a:off x="2005347" y="2896940"/>
              <a:ext cx="3771565" cy="598735"/>
            </a:xfrm>
            <a:prstGeom prst="trapezoid">
              <a:avLst>
                <a:gd name="adj" fmla="val 72641"/>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PLC</a:t>
              </a:r>
              <a:r>
                <a:rPr lang="hu-HU" sz="1200" dirty="0" err="1" smtClean="0">
                  <a:solidFill>
                    <a:srgbClr val="FFFFFF"/>
                  </a:solidFill>
                  <a:latin typeface="Calibri" panose="020F0502020204030204" pitchFamily="34" charset="0"/>
                  <a:cs typeface="Arial" pitchFamily="34" charset="0"/>
                </a:rPr>
                <a:t>-k</a:t>
              </a:r>
              <a:endParaRPr lang="de-DE" sz="1200" dirty="0">
                <a:solidFill>
                  <a:srgbClr val="FFFFFF"/>
                </a:solidFill>
                <a:latin typeface="Calibri" panose="020F0502020204030204" pitchFamily="34" charset="0"/>
                <a:cs typeface="Arial" pitchFamily="34" charset="0"/>
              </a:endParaRPr>
            </a:p>
          </p:txBody>
        </p:sp>
        <p:sp>
          <p:nvSpPr>
            <p:cNvPr id="55" name="Trapezoid 54"/>
            <p:cNvSpPr/>
            <p:nvPr/>
          </p:nvSpPr>
          <p:spPr>
            <a:xfrm>
              <a:off x="1511957" y="3573015"/>
              <a:ext cx="4760255" cy="608459"/>
            </a:xfrm>
            <a:prstGeom prst="trapezoid">
              <a:avLst>
                <a:gd name="adj" fmla="val 72641"/>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hu-HU" sz="1200" dirty="0" smtClean="0">
                  <a:solidFill>
                    <a:srgbClr val="FFFFFF"/>
                  </a:solidFill>
                  <a:latin typeface="Calibri" panose="020F0502020204030204" pitchFamily="34" charset="0"/>
                  <a:cs typeface="Arial" pitchFamily="34" charset="0"/>
                </a:rPr>
                <a:t>Üzemi szint	    </a:t>
              </a:r>
              <a:r>
                <a:rPr lang="hu-HU" sz="1000" dirty="0" err="1" smtClean="0">
                  <a:solidFill>
                    <a:srgbClr val="FFFFFF"/>
                  </a:solidFill>
                  <a:latin typeface="Calibri" panose="020F0502020204030204" pitchFamily="34" charset="0"/>
                  <a:cs typeface="Arial" pitchFamily="34" charset="0"/>
                </a:rPr>
                <a:t>Profibus</a:t>
              </a:r>
              <a:r>
                <a:rPr lang="hu-HU" sz="1000" dirty="0" smtClean="0">
                  <a:solidFill>
                    <a:srgbClr val="FFFFFF"/>
                  </a:solidFill>
                  <a:latin typeface="Calibri" panose="020F0502020204030204" pitchFamily="34" charset="0"/>
                  <a:cs typeface="Arial" pitchFamily="34" charset="0"/>
                </a:rPr>
                <a:t> DP, </a:t>
              </a:r>
              <a:r>
                <a:rPr lang="hu-HU" sz="1000" dirty="0" err="1" smtClean="0">
                  <a:solidFill>
                    <a:srgbClr val="FFFFFF"/>
                  </a:solidFill>
                  <a:latin typeface="Calibri" panose="020F0502020204030204" pitchFamily="34" charset="0"/>
                  <a:cs typeface="Arial" pitchFamily="34" charset="0"/>
                </a:rPr>
                <a:t>Modbus</a:t>
              </a:r>
              <a:r>
                <a:rPr lang="hu-HU" sz="1000" dirty="0">
                  <a:solidFill>
                    <a:srgbClr val="FFFFFF"/>
                  </a:solidFill>
                  <a:latin typeface="Calibri" panose="020F0502020204030204" pitchFamily="34" charset="0"/>
                  <a:cs typeface="Arial" pitchFamily="34" charset="0"/>
                </a:rPr>
                <a:t> </a:t>
              </a:r>
              <a:r>
                <a:rPr lang="hu-HU" sz="1000" dirty="0" smtClean="0">
                  <a:solidFill>
                    <a:srgbClr val="FFFFFF"/>
                  </a:solidFill>
                  <a:latin typeface="Calibri" panose="020F0502020204030204" pitchFamily="34" charset="0"/>
                  <a:cs typeface="Arial" pitchFamily="34" charset="0"/>
                </a:rPr>
                <a:t>RTU, </a:t>
              </a:r>
              <a:r>
                <a:rPr lang="hu-HU" sz="1000" dirty="0" err="1" smtClean="0">
                  <a:solidFill>
                    <a:srgbClr val="FFFFFF"/>
                  </a:solidFill>
                  <a:latin typeface="Calibri" panose="020F0502020204030204" pitchFamily="34" charset="0"/>
                  <a:cs typeface="Arial" pitchFamily="34" charset="0"/>
                </a:rPr>
                <a:t>Modbus</a:t>
              </a:r>
              <a:r>
                <a:rPr lang="hu-HU" sz="1000" dirty="0" smtClean="0">
                  <a:solidFill>
                    <a:srgbClr val="FFFFFF"/>
                  </a:solidFill>
                  <a:latin typeface="Calibri" panose="020F0502020204030204" pitchFamily="34" charset="0"/>
                  <a:cs typeface="Arial" pitchFamily="34" charset="0"/>
                </a:rPr>
                <a:t> TCP, </a:t>
              </a:r>
              <a:r>
                <a:rPr lang="hu-HU" sz="1000" dirty="0" err="1" smtClean="0">
                  <a:solidFill>
                    <a:srgbClr val="FFFFFF"/>
                  </a:solidFill>
                  <a:latin typeface="Calibri" panose="020F0502020204030204" pitchFamily="34" charset="0"/>
                  <a:cs typeface="Arial" pitchFamily="34" charset="0"/>
                </a:rPr>
                <a:t>Profinet</a:t>
              </a:r>
              <a:r>
                <a:rPr lang="hu-HU" sz="1000" dirty="0" smtClean="0">
                  <a:solidFill>
                    <a:srgbClr val="FFFFFF"/>
                  </a:solidFill>
                  <a:latin typeface="Calibri" panose="020F0502020204030204" pitchFamily="34" charset="0"/>
                  <a:cs typeface="Arial" pitchFamily="34" charset="0"/>
                </a:rPr>
                <a:t>, </a:t>
              </a:r>
              <a:r>
                <a:rPr lang="hu-HU" sz="1000" dirty="0" err="1" smtClean="0">
                  <a:solidFill>
                    <a:srgbClr val="FFFFFF"/>
                  </a:solidFill>
                  <a:latin typeface="Calibri" panose="020F0502020204030204" pitchFamily="34" charset="0"/>
                  <a:cs typeface="Arial" pitchFamily="34" charset="0"/>
                </a:rPr>
                <a:t>CANOpen</a:t>
              </a:r>
              <a:r>
                <a:rPr lang="hu-HU" sz="1000" dirty="0" smtClean="0">
                  <a:solidFill>
                    <a:srgbClr val="FFFFFF"/>
                  </a:solidFill>
                  <a:latin typeface="Calibri" panose="020F0502020204030204" pitchFamily="34" charset="0"/>
                  <a:cs typeface="Arial" pitchFamily="34" charset="0"/>
                </a:rPr>
                <a:t>, Ethernet IP….</a:t>
              </a:r>
              <a:endParaRPr lang="de-DE" sz="1000" dirty="0">
                <a:solidFill>
                  <a:srgbClr val="FFFFFF"/>
                </a:solidFill>
                <a:latin typeface="Calibri" panose="020F0502020204030204" pitchFamily="34" charset="0"/>
                <a:cs typeface="Arial" pitchFamily="34" charset="0"/>
              </a:endParaRPr>
            </a:p>
          </p:txBody>
        </p:sp>
      </p:grpSp>
      <p:pic>
        <p:nvPicPr>
          <p:cNvPr id="56" name="Picture 9" descr="Logo_EtherCAT_gr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3323" y="5921896"/>
            <a:ext cx="1284821" cy="2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ight Arrow 15"/>
          <p:cNvSpPr/>
          <p:nvPr/>
        </p:nvSpPr>
        <p:spPr>
          <a:xfrm rot="5400000">
            <a:off x="3924402" y="5805738"/>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sp>
        <p:nvSpPr>
          <p:cNvPr id="58" name="Left-Right Arrow 28"/>
          <p:cNvSpPr/>
          <p:nvPr/>
        </p:nvSpPr>
        <p:spPr>
          <a:xfrm>
            <a:off x="4572001" y="5210091"/>
            <a:ext cx="1726046" cy="451157"/>
          </a:xfrm>
          <a:prstGeom prst="leftRightArrow">
            <a:avLst>
              <a:gd name="adj1" fmla="val 46030"/>
              <a:gd name="adj2" fmla="val 55503"/>
            </a:avLst>
          </a:prstGeom>
          <a:noFill/>
          <a:ln>
            <a:solidFill>
              <a:srgbClr val="C000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sz="800" dirty="0" smtClean="0">
                <a:solidFill>
                  <a:schemeClr val="bg1"/>
                </a:solidFill>
                <a:cs typeface="Arial" pitchFamily="34" charset="0"/>
              </a:rPr>
              <a:t>ADS, EAP, OPC-UA, ...</a:t>
            </a:r>
            <a:endParaRPr lang="de-DE" sz="800" dirty="0">
              <a:solidFill>
                <a:schemeClr val="bg1"/>
              </a:solidFill>
              <a:cs typeface="Arial" pitchFamily="34" charset="0"/>
            </a:endParaRPr>
          </a:p>
        </p:txBody>
      </p:sp>
      <p:sp>
        <p:nvSpPr>
          <p:cNvPr id="59" name="Right Arrow 33"/>
          <p:cNvSpPr/>
          <p:nvPr/>
        </p:nvSpPr>
        <p:spPr>
          <a:xfrm rot="5400000">
            <a:off x="6524283" y="5802036"/>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pic>
        <p:nvPicPr>
          <p:cNvPr id="60"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12201" r="13844"/>
          <a:stretch/>
        </p:blipFill>
        <p:spPr>
          <a:xfrm>
            <a:off x="3779912" y="5177457"/>
            <a:ext cx="684929" cy="485561"/>
          </a:xfrm>
          <a:prstGeom prst="rect">
            <a:avLst/>
          </a:prstGeom>
          <a:effectLst>
            <a:outerShdw blurRad="50800" dist="38100" dir="2700000" algn="tl" rotWithShape="0">
              <a:prstClr val="black">
                <a:alpha val="40000"/>
              </a:prstClr>
            </a:outerShdw>
          </a:effectLst>
        </p:spPr>
      </p:pic>
      <p:pic>
        <p:nvPicPr>
          <p:cNvPr id="61"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t="12201" r="13844"/>
          <a:stretch/>
        </p:blipFill>
        <p:spPr>
          <a:xfrm>
            <a:off x="6405207" y="5192888"/>
            <a:ext cx="684929" cy="485561"/>
          </a:xfrm>
          <a:prstGeom prst="rect">
            <a:avLst/>
          </a:prstGeom>
          <a:effectLst>
            <a:outerShdw blurRad="50800" dist="38100" dir="2700000" algn="tl" rotWithShape="0">
              <a:prstClr val="black">
                <a:alpha val="40000"/>
              </a:prstClr>
            </a:outerShdw>
          </a:effectLst>
        </p:spPr>
      </p:pic>
      <p:sp>
        <p:nvSpPr>
          <p:cNvPr id="62" name="Téglalap 61"/>
          <p:cNvSpPr/>
          <p:nvPr/>
        </p:nvSpPr>
        <p:spPr>
          <a:xfrm>
            <a:off x="3203849" y="2418259"/>
            <a:ext cx="3886288" cy="2590000"/>
          </a:xfrm>
          <a:prstGeom prst="rect">
            <a:avLst/>
          </a:prstGeom>
          <a:solidFill>
            <a:schemeClr val="bg1">
              <a:alpha val="84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sp>
        <p:nvSpPr>
          <p:cNvPr id="63" name="Down Arrow 73"/>
          <p:cNvSpPr/>
          <p:nvPr/>
        </p:nvSpPr>
        <p:spPr>
          <a:xfrm rot="10800000">
            <a:off x="5874066" y="4617770"/>
            <a:ext cx="433977" cy="434361"/>
          </a:xfrm>
          <a:prstGeom prst="downArrow">
            <a:avLst/>
          </a:prstGeom>
          <a:solidFill>
            <a:srgbClr val="C00000">
              <a:alpha val="4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64" name="Down Arrow 72"/>
          <p:cNvSpPr/>
          <p:nvPr/>
        </p:nvSpPr>
        <p:spPr>
          <a:xfrm rot="10800000">
            <a:off x="4060680" y="4619527"/>
            <a:ext cx="433977" cy="434361"/>
          </a:xfrm>
          <a:prstGeom prst="downArrow">
            <a:avLst/>
          </a:prstGeom>
          <a:solidFill>
            <a:srgbClr val="C00000">
              <a:alpha val="4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2" name="Text Placeholder 1"/>
          <p:cNvSpPr>
            <a:spLocks noGrp="1"/>
          </p:cNvSpPr>
          <p:nvPr>
            <p:ph type="body" sz="quarter" idx="15"/>
          </p:nvPr>
        </p:nvSpPr>
        <p:spPr>
          <a:xfrm>
            <a:off x="2" y="1090799"/>
            <a:ext cx="8892478" cy="5331600"/>
          </a:xfrm>
        </p:spPr>
        <p:txBody>
          <a:bodyPr/>
          <a:lstStyle/>
          <a:p>
            <a:r>
              <a:rPr lang="hu-HU" dirty="0" err="1" smtClean="0"/>
              <a:t>IoT</a:t>
            </a:r>
            <a:r>
              <a:rPr lang="hu-HU" dirty="0"/>
              <a:t> </a:t>
            </a:r>
            <a:r>
              <a:rPr lang="hu-HU" dirty="0" smtClean="0"/>
              <a:t>– </a:t>
            </a:r>
            <a:r>
              <a:rPr lang="hu-HU" dirty="0" smtClean="0"/>
              <a:t>mindenki </a:t>
            </a:r>
            <a:r>
              <a:rPr lang="hu-HU" dirty="0" smtClean="0"/>
              <a:t>kapcsolatban van mindenkivel</a:t>
            </a:r>
            <a:r>
              <a:rPr lang="en-US" dirty="0" smtClean="0"/>
              <a:t> </a:t>
            </a:r>
            <a:endParaRPr lang="hu-HU" dirty="0"/>
          </a:p>
          <a:p>
            <a:r>
              <a:rPr lang="hu-HU" dirty="0" smtClean="0"/>
              <a:t>Fontos információk továbbítása közvetlen a forrástól</a:t>
            </a:r>
            <a:endParaRPr lang="en-US" dirty="0"/>
          </a:p>
          <a:p>
            <a:r>
              <a:rPr lang="hu-HU" dirty="0" smtClean="0"/>
              <a:t>Akár a legkisebb eszközök/”dolgok” analizálása is lehetséges</a:t>
            </a:r>
            <a:endParaRPr lang="en-US" dirty="0"/>
          </a:p>
          <a:p>
            <a:r>
              <a:rPr lang="hu-HU" dirty="0" smtClean="0"/>
              <a:t>Gép- </a:t>
            </a:r>
            <a:r>
              <a:rPr lang="hu-HU" dirty="0" smtClean="0"/>
              <a:t>és </a:t>
            </a:r>
            <a:r>
              <a:rPr lang="hu-HU" dirty="0" err="1" smtClean="0"/>
              <a:t>gyártófüggetlen</a:t>
            </a:r>
            <a:r>
              <a:rPr lang="hu-HU" dirty="0" smtClean="0"/>
              <a:t> </a:t>
            </a:r>
            <a:r>
              <a:rPr lang="hu-HU" dirty="0" smtClean="0"/>
              <a:t>adatgyűjtés</a:t>
            </a:r>
            <a:r>
              <a:rPr lang="en-US" dirty="0" smtClean="0"/>
              <a:t> </a:t>
            </a:r>
            <a:endParaRPr lang="en-US" dirty="0"/>
          </a:p>
          <a:p>
            <a:r>
              <a:rPr lang="hu-HU" dirty="0" smtClean="0"/>
              <a:t>Optimalizált a </a:t>
            </a:r>
            <a:r>
              <a:rPr lang="hu-HU" dirty="0" smtClean="0"/>
              <a:t>termékfolyamat </a:t>
            </a:r>
            <a:r>
              <a:rPr lang="hu-HU" dirty="0" smtClean="0"/>
              <a:t>gépek és karbantartás szempontjából</a:t>
            </a:r>
            <a:endParaRPr lang="en-US" dirty="0"/>
          </a:p>
          <a:p>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p:txBody>
      </p:sp>
      <p:sp>
        <p:nvSpPr>
          <p:cNvPr id="3" name="Title 2"/>
          <p:cNvSpPr>
            <a:spLocks noGrp="1"/>
          </p:cNvSpPr>
          <p:nvPr>
            <p:ph type="title"/>
          </p:nvPr>
        </p:nvSpPr>
        <p:spPr/>
        <p:txBody>
          <a:bodyPr/>
          <a:lstStyle/>
          <a:p>
            <a:r>
              <a:rPr lang="hu-HU" dirty="0" smtClean="0"/>
              <a:t>Analitika a Felhőben</a:t>
            </a:r>
            <a:endParaRPr lang="de-DE" dirty="0"/>
          </a:p>
        </p:txBody>
      </p:sp>
      <p:sp>
        <p:nvSpPr>
          <p:cNvPr id="4" name="Cloud 3"/>
          <p:cNvSpPr/>
          <p:nvPr/>
        </p:nvSpPr>
        <p:spPr>
          <a:xfrm>
            <a:off x="3972897" y="3401616"/>
            <a:ext cx="2499184" cy="1235267"/>
          </a:xfrm>
          <a:prstGeom prst="cloud">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200" dirty="0">
              <a:solidFill>
                <a:schemeClr val="bg1"/>
              </a:solidFill>
              <a:latin typeface="Arial" pitchFamily="34" charset="0"/>
              <a:cs typeface="Arial" pitchFamily="34" charset="0"/>
            </a:endParaRPr>
          </a:p>
        </p:txBody>
      </p:sp>
      <p:sp>
        <p:nvSpPr>
          <p:cNvPr id="35" name="Rounded Rectangle 34"/>
          <p:cNvSpPr/>
          <p:nvPr/>
        </p:nvSpPr>
        <p:spPr>
          <a:xfrm>
            <a:off x="4690991" y="3707421"/>
            <a:ext cx="1022587" cy="234106"/>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1200" dirty="0" smtClean="0">
                <a:solidFill>
                  <a:schemeClr val="tx1"/>
                </a:solidFill>
                <a:latin typeface="Arial" pitchFamily="34" charset="0"/>
                <a:cs typeface="Arial" pitchFamily="34" charset="0"/>
              </a:rPr>
              <a:t>Analitika</a:t>
            </a:r>
            <a:endParaRPr lang="de-DE" sz="1200" dirty="0" smtClean="0">
              <a:solidFill>
                <a:schemeClr val="tx1"/>
              </a:solidFill>
              <a:latin typeface="Arial" pitchFamily="34" charset="0"/>
              <a:cs typeface="Arial" pitchFamily="34" charset="0"/>
            </a:endParaRPr>
          </a:p>
        </p:txBody>
      </p:sp>
      <p:sp>
        <p:nvSpPr>
          <p:cNvPr id="43" name="Rounded Rectangle 42"/>
          <p:cNvSpPr/>
          <p:nvPr/>
        </p:nvSpPr>
        <p:spPr>
          <a:xfrm>
            <a:off x="4690990" y="4086244"/>
            <a:ext cx="1022587" cy="234106"/>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1200" dirty="0" smtClean="0">
                <a:solidFill>
                  <a:schemeClr val="tx1"/>
                </a:solidFill>
                <a:latin typeface="Arial" pitchFamily="34" charset="0"/>
                <a:cs typeface="Arial" pitchFamily="34" charset="0"/>
              </a:rPr>
              <a:t>Adatok</a:t>
            </a:r>
            <a:endParaRPr lang="de-DE" sz="1200" dirty="0" smtClean="0">
              <a:solidFill>
                <a:schemeClr val="tx1"/>
              </a:solidFill>
              <a:latin typeface="Arial" pitchFamily="34" charset="0"/>
              <a:cs typeface="Arial" pitchFamily="34" charset="0"/>
            </a:endParaRPr>
          </a:p>
        </p:txBody>
      </p:sp>
      <p:sp>
        <p:nvSpPr>
          <p:cNvPr id="5" name="Slide Number Placeholder 4"/>
          <p:cNvSpPr>
            <a:spLocks noGrp="1"/>
          </p:cNvSpPr>
          <p:nvPr>
            <p:ph type="sldNum" sz="quarter" idx="4"/>
          </p:nvPr>
        </p:nvSpPr>
        <p:spPr/>
        <p:txBody>
          <a:bodyPr/>
          <a:lstStyle/>
          <a:p>
            <a:fld id="{A930EF64-91C9-4EBD-82F9-3643AB15A28C}" type="slidenum">
              <a:rPr lang="de-DE" smtClean="0"/>
              <a:pPr/>
              <a:t>12</a:t>
            </a:fld>
            <a:endParaRPr lang="de-DE"/>
          </a:p>
        </p:txBody>
      </p:sp>
      <p:sp>
        <p:nvSpPr>
          <p:cNvPr id="6" name="Szövegdoboz 5"/>
          <p:cNvSpPr txBox="1"/>
          <p:nvPr/>
        </p:nvSpPr>
        <p:spPr>
          <a:xfrm>
            <a:off x="6588225" y="3618361"/>
            <a:ext cx="2028718" cy="1061829"/>
          </a:xfrm>
          <a:prstGeom prst="rect">
            <a:avLst/>
          </a:prstGeom>
          <a:noFill/>
        </p:spPr>
        <p:txBody>
          <a:bodyPr wrap="square" rtlCol="0">
            <a:spAutoFit/>
          </a:bodyPr>
          <a:lstStyle/>
          <a:p>
            <a:pPr marL="501015" lvl="1" indent="-180975">
              <a:lnSpc>
                <a:spcPct val="150000"/>
              </a:lnSpc>
              <a:spcBef>
                <a:spcPts val="300"/>
              </a:spcBef>
              <a:defRPr/>
            </a:pPr>
            <a:r>
              <a:rPr lang="hu-HU" sz="1400" dirty="0"/>
              <a:t>A </a:t>
            </a:r>
            <a:r>
              <a:rPr lang="hu-HU" sz="1400" dirty="0" smtClean="0"/>
              <a:t>Felhő megtöri </a:t>
            </a:r>
            <a:r>
              <a:rPr lang="hu-HU" sz="1400" dirty="0"/>
              <a:t>a klasszikus struktúrát</a:t>
            </a:r>
            <a:endParaRPr lang="en-US" sz="1400" dirty="0"/>
          </a:p>
        </p:txBody>
      </p:sp>
    </p:spTree>
    <p:extLst>
      <p:ext uri="{BB962C8B-B14F-4D97-AF65-F5344CB8AC3E}">
        <p14:creationId xmlns:p14="http://schemas.microsoft.com/office/powerpoint/2010/main" val="108068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35"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450786"/>
            <a:ext cx="7603200" cy="629367"/>
          </a:xfrm>
        </p:spPr>
        <p:txBody>
          <a:bodyPr/>
          <a:lstStyle/>
          <a:p>
            <a:r>
              <a:rPr lang="hu-HU" dirty="0" smtClean="0"/>
              <a:t>Kapcsolat a felhővel – Globális </a:t>
            </a:r>
            <a:r>
              <a:rPr lang="hu-HU" dirty="0" smtClean="0"/>
              <a:t>felhőszolgáltatások</a:t>
            </a:r>
            <a:endParaRPr lang="de-DE" dirty="0"/>
          </a:p>
        </p:txBody>
      </p:sp>
      <p:pic>
        <p:nvPicPr>
          <p:cNvPr id="22"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55" y="2986488"/>
            <a:ext cx="7651147" cy="3837911"/>
          </a:xfrm>
          <a:prstGeom prst="rect">
            <a:avLst/>
          </a:prstGeom>
        </p:spPr>
      </p:pic>
      <p:sp>
        <p:nvSpPr>
          <p:cNvPr id="25" name="Cloud 24"/>
          <p:cNvSpPr/>
          <p:nvPr/>
        </p:nvSpPr>
        <p:spPr>
          <a:xfrm>
            <a:off x="107504" y="1172490"/>
            <a:ext cx="3687792" cy="2122167"/>
          </a:xfrm>
          <a:prstGeom prst="cloud">
            <a:avLst/>
          </a:prstGeom>
          <a:solidFill>
            <a:schemeClr val="bg1"/>
          </a:solidFill>
          <a:ln w="127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ln>
                <a:solidFill>
                  <a:schemeClr val="bg1">
                    <a:lumMod val="75000"/>
                  </a:schemeClr>
                </a:solidFill>
              </a:ln>
              <a:solidFill>
                <a:schemeClr val="bg1"/>
              </a:solidFill>
              <a:latin typeface="Arial" pitchFamily="34" charset="0"/>
              <a:cs typeface="Arial"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01" y="1330912"/>
            <a:ext cx="1285450" cy="620129"/>
          </a:xfrm>
          <a:prstGeom prst="rect">
            <a:avLst/>
          </a:prstGeom>
          <a:effectLst/>
        </p:spPr>
      </p:pic>
      <p:sp>
        <p:nvSpPr>
          <p:cNvPr id="27" name="Up Arrow 26"/>
          <p:cNvSpPr/>
          <p:nvPr/>
        </p:nvSpPr>
        <p:spPr>
          <a:xfrm>
            <a:off x="2481198" y="2980423"/>
            <a:ext cx="237598" cy="2392793"/>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5" name="Rectangle 4"/>
          <p:cNvSpPr/>
          <p:nvPr/>
        </p:nvSpPr>
        <p:spPr>
          <a:xfrm>
            <a:off x="753891" y="1732113"/>
            <a:ext cx="122423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EventHub</a:t>
            </a:r>
            <a:endParaRPr lang="de-DE" sz="1000" dirty="0" smtClean="0">
              <a:solidFill>
                <a:schemeClr val="tx1"/>
              </a:solidFill>
              <a:latin typeface="Arial" pitchFamily="34" charset="0"/>
              <a:cs typeface="Arial" pitchFamily="34" charset="0"/>
            </a:endParaRPr>
          </a:p>
        </p:txBody>
      </p:sp>
      <p:sp>
        <p:nvSpPr>
          <p:cNvPr id="15" name="Up Arrow 14"/>
          <p:cNvSpPr/>
          <p:nvPr/>
        </p:nvSpPr>
        <p:spPr>
          <a:xfrm>
            <a:off x="1414839" y="2980423"/>
            <a:ext cx="237598" cy="1051418"/>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35" name="Rectangle 34"/>
          <p:cNvSpPr/>
          <p:nvPr/>
        </p:nvSpPr>
        <p:spPr>
          <a:xfrm>
            <a:off x="2182001" y="2090898"/>
            <a:ext cx="1224238"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IoT Hub</a:t>
            </a:r>
            <a:endParaRPr lang="de-DE" sz="1000" dirty="0" smtClean="0">
              <a:solidFill>
                <a:schemeClr val="tx1"/>
              </a:solidFill>
              <a:latin typeface="Arial" pitchFamily="34" charset="0"/>
              <a:cs typeface="Arial" pitchFamily="34" charset="0"/>
            </a:endParaRPr>
          </a:p>
        </p:txBody>
      </p:sp>
      <p:sp>
        <p:nvSpPr>
          <p:cNvPr id="20" name="Rectangle 19"/>
          <p:cNvSpPr/>
          <p:nvPr/>
        </p:nvSpPr>
        <p:spPr>
          <a:xfrm>
            <a:off x="753890" y="2084833"/>
            <a:ext cx="122423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Topics</a:t>
            </a:r>
            <a:endParaRPr lang="de-DE" sz="1000" dirty="0" smtClean="0">
              <a:solidFill>
                <a:schemeClr val="tx1"/>
              </a:solidFill>
              <a:latin typeface="Arial" pitchFamily="34" charset="0"/>
              <a:cs typeface="Arial" pitchFamily="34" charset="0"/>
            </a:endParaRPr>
          </a:p>
        </p:txBody>
      </p:sp>
      <p:sp>
        <p:nvSpPr>
          <p:cNvPr id="21" name="Rectangle 20"/>
          <p:cNvSpPr/>
          <p:nvPr/>
        </p:nvSpPr>
        <p:spPr>
          <a:xfrm>
            <a:off x="753889" y="2461572"/>
            <a:ext cx="122423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Queues</a:t>
            </a:r>
            <a:endParaRPr lang="de-DE" sz="1000" dirty="0" smtClean="0">
              <a:solidFill>
                <a:schemeClr val="tx1"/>
              </a:solidFill>
              <a:latin typeface="Arial" pitchFamily="34" charset="0"/>
              <a:cs typeface="Arial" pitchFamily="34" charset="0"/>
            </a:endParaRPr>
          </a:p>
        </p:txBody>
      </p:sp>
      <p:sp>
        <p:nvSpPr>
          <p:cNvPr id="23" name="Cloud 22"/>
          <p:cNvSpPr/>
          <p:nvPr/>
        </p:nvSpPr>
        <p:spPr>
          <a:xfrm>
            <a:off x="4052625" y="1170724"/>
            <a:ext cx="3687792" cy="2122167"/>
          </a:xfrm>
          <a:prstGeom prst="cloud">
            <a:avLst/>
          </a:prstGeom>
          <a:solidFill>
            <a:schemeClr val="bg1"/>
          </a:solidFill>
          <a:ln w="127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ln>
                <a:solidFill>
                  <a:schemeClr val="bg1">
                    <a:lumMod val="75000"/>
                  </a:schemeClr>
                </a:solidFill>
              </a:ln>
              <a:solidFill>
                <a:schemeClr val="bg1"/>
              </a:solidFill>
              <a:latin typeface="Arial" pitchFamily="34" charset="0"/>
              <a:cs typeface="Arial"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7" y="1407432"/>
            <a:ext cx="1403242" cy="561296"/>
          </a:xfrm>
          <a:prstGeom prst="rect">
            <a:avLst/>
          </a:prstGeom>
        </p:spPr>
      </p:pic>
      <p:sp>
        <p:nvSpPr>
          <p:cNvPr id="36" name="Rectangle 35"/>
          <p:cNvSpPr/>
          <p:nvPr/>
        </p:nvSpPr>
        <p:spPr>
          <a:xfrm>
            <a:off x="4693128" y="1732113"/>
            <a:ext cx="1025602"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AWS IoT</a:t>
            </a:r>
            <a:endParaRPr lang="de-DE" sz="1000" dirty="0" smtClean="0">
              <a:solidFill>
                <a:schemeClr val="tx1"/>
              </a:solidFill>
              <a:latin typeface="Arial" pitchFamily="34" charset="0"/>
              <a:cs typeface="Arial" pitchFamily="34" charset="0"/>
            </a:endParaRPr>
          </a:p>
        </p:txBody>
      </p:sp>
      <p:sp>
        <p:nvSpPr>
          <p:cNvPr id="33" name="Rectangle 32"/>
          <p:cNvSpPr/>
          <p:nvPr/>
        </p:nvSpPr>
        <p:spPr>
          <a:xfrm>
            <a:off x="4693128" y="2093819"/>
            <a:ext cx="181254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AWS Simple Queue Services</a:t>
            </a:r>
            <a:endParaRPr lang="de-DE" sz="1000" dirty="0" smtClean="0">
              <a:solidFill>
                <a:schemeClr val="tx1"/>
              </a:solidFill>
              <a:latin typeface="Arial" pitchFamily="34" charset="0"/>
              <a:cs typeface="Arial" pitchFamily="34" charset="0"/>
            </a:endParaRPr>
          </a:p>
        </p:txBody>
      </p:sp>
      <p:sp>
        <p:nvSpPr>
          <p:cNvPr id="34" name="Up Arrow 33"/>
          <p:cNvSpPr/>
          <p:nvPr/>
        </p:nvSpPr>
        <p:spPr>
          <a:xfrm>
            <a:off x="4345200" y="2779718"/>
            <a:ext cx="237598" cy="1038476"/>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38" name="Up Arrow 37"/>
          <p:cNvSpPr/>
          <p:nvPr/>
        </p:nvSpPr>
        <p:spPr>
          <a:xfrm>
            <a:off x="5329133" y="2779718"/>
            <a:ext cx="237598" cy="1454000"/>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39" name="Up Arrow 38"/>
          <p:cNvSpPr/>
          <p:nvPr/>
        </p:nvSpPr>
        <p:spPr>
          <a:xfrm>
            <a:off x="6304803" y="2779718"/>
            <a:ext cx="237598" cy="1439351"/>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182" y="4082084"/>
            <a:ext cx="714966" cy="651629"/>
          </a:xfrm>
          <a:prstGeom prst="rect">
            <a:avLst/>
          </a:prstGeom>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514" y="5447178"/>
            <a:ext cx="714966" cy="651629"/>
          </a:xfrm>
          <a:prstGeom prst="rect">
            <a:avLst/>
          </a:prstGeom>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516" y="3854280"/>
            <a:ext cx="714966" cy="651629"/>
          </a:xfrm>
          <a:prstGeom prst="rect">
            <a:avLst/>
          </a:prstGeom>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449" y="4288710"/>
            <a:ext cx="714966" cy="651629"/>
          </a:xfrm>
          <a:prstGeom prst="rect">
            <a:avLst/>
          </a:prstGeom>
          <a:effectLst>
            <a:outerShdw blurRad="50800" dist="38100" dir="2700000" algn="tl" rotWithShape="0">
              <a:prstClr val="black">
                <a:alpha val="40000"/>
              </a:prstClr>
            </a:outerShdw>
          </a:effectLst>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0822" y="4280284"/>
            <a:ext cx="714966" cy="6516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4660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76978" y="1090799"/>
            <a:ext cx="4963504" cy="5331600"/>
          </a:xfrm>
        </p:spPr>
        <p:txBody>
          <a:bodyPr lIns="72000"/>
          <a:lstStyle/>
          <a:p>
            <a:pPr marL="357188">
              <a:spcBef>
                <a:spcPts val="1800"/>
              </a:spcBef>
            </a:pPr>
            <a:r>
              <a:rPr lang="hu-HU" sz="2000" dirty="0" smtClean="0"/>
              <a:t>Könnyű és biztonságos kapcsolódás az </a:t>
            </a:r>
            <a:r>
              <a:rPr lang="hu-HU" sz="2000" dirty="0" err="1" smtClean="0"/>
              <a:t>IoT</a:t>
            </a:r>
            <a:r>
              <a:rPr lang="hu-HU" sz="2000" dirty="0" smtClean="0"/>
              <a:t> </a:t>
            </a:r>
            <a:r>
              <a:rPr lang="hu-HU" sz="2000" dirty="0" smtClean="0"/>
              <a:t>kommunikációs platformhoz</a:t>
            </a:r>
            <a:endParaRPr lang="en-US" sz="2000" dirty="0" smtClean="0"/>
          </a:p>
          <a:p>
            <a:pPr marL="357188">
              <a:spcBef>
                <a:spcPts val="1800"/>
              </a:spcBef>
            </a:pPr>
            <a:r>
              <a:rPr lang="hu-HU" sz="2000" dirty="0" smtClean="0"/>
              <a:t>Nyitott és zárt Felhők támogatása</a:t>
            </a:r>
            <a:endParaRPr lang="en-US" sz="2000" dirty="0" smtClean="0"/>
          </a:p>
          <a:p>
            <a:pPr marL="357188">
              <a:spcBef>
                <a:spcPts val="1800"/>
              </a:spcBef>
            </a:pPr>
            <a:r>
              <a:rPr lang="hu-HU" sz="2000" dirty="0" smtClean="0"/>
              <a:t>Szabványosított kommunikációs csatornák használata</a:t>
            </a:r>
            <a:r>
              <a:rPr lang="en-US" sz="2000" dirty="0" smtClean="0"/>
              <a:t> MQTT, AMQP, OPC UA</a:t>
            </a:r>
            <a:r>
              <a:rPr lang="hu-HU" sz="2000" dirty="0" smtClean="0"/>
              <a:t> protokollok segítségével</a:t>
            </a:r>
            <a:endParaRPr lang="en-US" sz="2000" dirty="0" smtClean="0"/>
          </a:p>
          <a:p>
            <a:pPr marL="357188">
              <a:spcBef>
                <a:spcPts val="1800"/>
              </a:spcBef>
            </a:pPr>
            <a:r>
              <a:rPr lang="hu-HU" sz="2000" dirty="0" smtClean="0"/>
              <a:t>Használható többek közt       hordozható intelligens           eszközökkel történő </a:t>
            </a:r>
            <a:r>
              <a:rPr lang="hu-HU" sz="2000" dirty="0"/>
              <a:t> </a:t>
            </a:r>
            <a:r>
              <a:rPr lang="hu-HU" sz="2000" dirty="0" smtClean="0"/>
              <a:t>                 adatcseréhez is</a:t>
            </a:r>
            <a:endParaRPr lang="en-US" sz="2000" dirty="0"/>
          </a:p>
        </p:txBody>
      </p:sp>
      <p:sp>
        <p:nvSpPr>
          <p:cNvPr id="4" name="Title 3"/>
          <p:cNvSpPr>
            <a:spLocks noGrp="1"/>
          </p:cNvSpPr>
          <p:nvPr>
            <p:ph type="title"/>
          </p:nvPr>
        </p:nvSpPr>
        <p:spPr/>
        <p:txBody>
          <a:bodyPr/>
          <a:lstStyle/>
          <a:p>
            <a:r>
              <a:rPr lang="hu-HU" dirty="0" smtClean="0"/>
              <a:t>Kapcsolat a Felhővel</a:t>
            </a:r>
            <a:endParaRPr lang="en-US" dirty="0"/>
          </a:p>
        </p:txBody>
      </p:sp>
      <p:pic>
        <p:nvPicPr>
          <p:cNvPr id="5"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1129" y="4019017"/>
            <a:ext cx="4102525" cy="2807056"/>
          </a:xfrm>
          <a:prstGeom prst="rect">
            <a:avLst/>
          </a:prstGeom>
        </p:spPr>
      </p:pic>
      <p:grpSp>
        <p:nvGrpSpPr>
          <p:cNvPr id="6" name="Gruppieren 5"/>
          <p:cNvGrpSpPr/>
          <p:nvPr/>
        </p:nvGrpSpPr>
        <p:grpSpPr>
          <a:xfrm>
            <a:off x="8328997" y="2149228"/>
            <a:ext cx="758704" cy="1505388"/>
            <a:chOff x="8221261" y="1925562"/>
            <a:chExt cx="758704" cy="1505388"/>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8633" r="18631"/>
            <a:stretch/>
          </p:blipFill>
          <p:spPr>
            <a:xfrm>
              <a:off x="8221261" y="1925562"/>
              <a:ext cx="758704" cy="1505388"/>
            </a:xfrm>
            <a:prstGeom prst="rect">
              <a:avLst/>
            </a:prstGeom>
          </p:spPr>
        </p:pic>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522" y="2103020"/>
              <a:ext cx="648083" cy="1152144"/>
            </a:xfrm>
            <a:prstGeom prst="rect">
              <a:avLst/>
            </a:prstGeom>
          </p:spPr>
        </p:pic>
      </p:grpSp>
      <p:pic>
        <p:nvPicPr>
          <p:cNvPr id="29"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4911" y="4614822"/>
            <a:ext cx="633379" cy="577269"/>
          </a:xfrm>
          <a:prstGeom prst="rect">
            <a:avLst/>
          </a:prstGeom>
          <a:effectLst>
            <a:outerShdw blurRad="50800" dist="38100" dir="2700000" algn="tl" rotWithShape="0">
              <a:prstClr val="black">
                <a:alpha val="40000"/>
              </a:prstClr>
            </a:outerShdw>
          </a:effectLst>
        </p:spPr>
      </p:pic>
      <p:pic>
        <p:nvPicPr>
          <p:cNvPr id="30"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21" y="5244367"/>
            <a:ext cx="633379" cy="577269"/>
          </a:xfrm>
          <a:prstGeom prst="rect">
            <a:avLst/>
          </a:prstGeom>
          <a:effectLst>
            <a:outerShdw blurRad="50800" dist="38100" dir="2700000" algn="tl" rotWithShape="0">
              <a:prstClr val="black">
                <a:alpha val="40000"/>
              </a:prstClr>
            </a:outerShdw>
          </a:effectLst>
        </p:spPr>
      </p:pic>
      <p:pic>
        <p:nvPicPr>
          <p:cNvPr id="35"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8150" y="4614821"/>
            <a:ext cx="633379" cy="577269"/>
          </a:xfrm>
          <a:prstGeom prst="rect">
            <a:avLst/>
          </a:prstGeom>
          <a:effectLst>
            <a:outerShdw blurRad="50800" dist="38100" dir="2700000" algn="tl" rotWithShape="0">
              <a:prstClr val="black">
                <a:alpha val="40000"/>
              </a:prstClr>
            </a:outerShdw>
          </a:effectLst>
        </p:spPr>
      </p:pic>
      <p:sp>
        <p:nvSpPr>
          <p:cNvPr id="7" name="Textfeld 6"/>
          <p:cNvSpPr txBox="1"/>
          <p:nvPr/>
        </p:nvSpPr>
        <p:spPr>
          <a:xfrm>
            <a:off x="5460992" y="1957484"/>
            <a:ext cx="1460656" cy="276999"/>
          </a:xfrm>
          <a:prstGeom prst="rect">
            <a:avLst/>
          </a:prstGeom>
          <a:noFill/>
        </p:spPr>
        <p:txBody>
          <a:bodyPr wrap="none" rtlCol="0">
            <a:spAutoFit/>
          </a:bodyPr>
          <a:lstStyle/>
          <a:p>
            <a:r>
              <a:rPr lang="hu-HU" sz="1200" b="1" dirty="0" smtClean="0"/>
              <a:t>Nyitott</a:t>
            </a:r>
            <a:r>
              <a:rPr lang="en-US" sz="1200" b="1" dirty="0" smtClean="0"/>
              <a:t>/</a:t>
            </a:r>
            <a:r>
              <a:rPr lang="hu-HU" sz="1200" b="1" dirty="0" smtClean="0"/>
              <a:t>Zárt</a:t>
            </a:r>
            <a:r>
              <a:rPr lang="en-US" sz="1200" b="1" dirty="0" smtClean="0"/>
              <a:t> </a:t>
            </a:r>
            <a:r>
              <a:rPr lang="hu-HU" sz="1200" b="1" dirty="0" smtClean="0"/>
              <a:t>Felhő</a:t>
            </a:r>
            <a:endParaRPr lang="en-US" sz="1200" b="1" dirty="0"/>
          </a:p>
        </p:txBody>
      </p:sp>
      <p:cxnSp>
        <p:nvCxnSpPr>
          <p:cNvPr id="11" name="Gerader Verbinder 10"/>
          <p:cNvCxnSpPr/>
          <p:nvPr/>
        </p:nvCxnSpPr>
        <p:spPr>
          <a:xfrm flipV="1">
            <a:off x="5140395" y="2590964"/>
            <a:ext cx="0" cy="144015"/>
          </a:xfrm>
          <a:prstGeom prst="line">
            <a:avLst/>
          </a:prstGeom>
          <a:ln w="25400">
            <a:solidFill>
              <a:srgbClr val="8F5177"/>
            </a:solidFill>
          </a:ln>
        </p:spPr>
        <p:style>
          <a:lnRef idx="1">
            <a:schemeClr val="accent1"/>
          </a:lnRef>
          <a:fillRef idx="0">
            <a:schemeClr val="accent1"/>
          </a:fillRef>
          <a:effectRef idx="0">
            <a:schemeClr val="accent1"/>
          </a:effectRef>
          <a:fontRef idx="minor">
            <a:schemeClr val="tx1"/>
          </a:fontRef>
        </p:style>
      </p:cxnSp>
      <p:sp>
        <p:nvSpPr>
          <p:cNvPr id="38" name="Rectangle 66"/>
          <p:cNvSpPr/>
          <p:nvPr/>
        </p:nvSpPr>
        <p:spPr>
          <a:xfrm>
            <a:off x="4739907" y="2261224"/>
            <a:ext cx="800819" cy="350353"/>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900" dirty="0" smtClean="0">
                <a:solidFill>
                  <a:schemeClr val="tx1"/>
                </a:solidFill>
                <a:cs typeface="Arial" pitchFamily="34" charset="0"/>
              </a:rPr>
              <a:t>Adattárolás</a:t>
            </a:r>
            <a:endParaRPr lang="de-DE" sz="900" dirty="0">
              <a:solidFill>
                <a:schemeClr val="tx1"/>
              </a:solidFill>
              <a:cs typeface="Arial" pitchFamily="34" charset="0"/>
            </a:endParaRPr>
          </a:p>
        </p:txBody>
      </p:sp>
      <p:cxnSp>
        <p:nvCxnSpPr>
          <p:cNvPr id="41" name="Gerader Verbinder 40"/>
          <p:cNvCxnSpPr/>
          <p:nvPr/>
        </p:nvCxnSpPr>
        <p:spPr>
          <a:xfrm flipV="1">
            <a:off x="6219945" y="2600326"/>
            <a:ext cx="0" cy="144015"/>
          </a:xfrm>
          <a:prstGeom prst="line">
            <a:avLst/>
          </a:prstGeom>
          <a:ln w="25400">
            <a:solidFill>
              <a:srgbClr val="8F5177"/>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7303240" y="2598875"/>
            <a:ext cx="0" cy="144015"/>
          </a:xfrm>
          <a:prstGeom prst="line">
            <a:avLst/>
          </a:prstGeom>
          <a:ln w="25400">
            <a:solidFill>
              <a:srgbClr val="8F5177"/>
            </a:solidFill>
          </a:ln>
        </p:spPr>
        <p:style>
          <a:lnRef idx="1">
            <a:schemeClr val="accent1"/>
          </a:lnRef>
          <a:fillRef idx="0">
            <a:schemeClr val="accent1"/>
          </a:fillRef>
          <a:effectRef idx="0">
            <a:schemeClr val="accent1"/>
          </a:effectRef>
          <a:fontRef idx="minor">
            <a:schemeClr val="tx1"/>
          </a:fontRef>
        </p:style>
      </p:cxnSp>
      <p:sp>
        <p:nvSpPr>
          <p:cNvPr id="36" name="Rectangle 66"/>
          <p:cNvSpPr/>
          <p:nvPr/>
        </p:nvSpPr>
        <p:spPr>
          <a:xfrm>
            <a:off x="4733177" y="2734979"/>
            <a:ext cx="2970188" cy="350353"/>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900" dirty="0" smtClean="0">
                <a:solidFill>
                  <a:schemeClr val="tx1"/>
                </a:solidFill>
                <a:cs typeface="Arial" pitchFamily="34" charset="0"/>
              </a:rPr>
              <a:t>Kapcsolati Szolgáltatás</a:t>
            </a:r>
            <a:endParaRPr lang="de-DE" sz="900" dirty="0">
              <a:solidFill>
                <a:schemeClr val="tx1"/>
              </a:solidFill>
              <a:cs typeface="Arial" pitchFamily="34" charset="0"/>
            </a:endParaRPr>
          </a:p>
          <a:p>
            <a:pPr algn="ctr"/>
            <a:r>
              <a:rPr lang="de-DE" sz="900" dirty="0">
                <a:solidFill>
                  <a:schemeClr val="tx1"/>
                </a:solidFill>
                <a:cs typeface="Arial" pitchFamily="34" charset="0"/>
              </a:rPr>
              <a:t>(Message Broker)</a:t>
            </a:r>
          </a:p>
        </p:txBody>
      </p:sp>
      <p:sp>
        <p:nvSpPr>
          <p:cNvPr id="39" name="Rectangle 66"/>
          <p:cNvSpPr/>
          <p:nvPr/>
        </p:nvSpPr>
        <p:spPr>
          <a:xfrm>
            <a:off x="5811517" y="2261223"/>
            <a:ext cx="805731" cy="350353"/>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900" dirty="0" smtClean="0">
                <a:solidFill>
                  <a:schemeClr val="tx1"/>
                </a:solidFill>
                <a:cs typeface="Arial" pitchFamily="34" charset="0"/>
              </a:rPr>
              <a:t>Analitika</a:t>
            </a:r>
            <a:endParaRPr lang="de-DE" sz="900" dirty="0">
              <a:solidFill>
                <a:schemeClr val="tx1"/>
              </a:solidFill>
              <a:cs typeface="Arial" pitchFamily="34" charset="0"/>
            </a:endParaRPr>
          </a:p>
        </p:txBody>
      </p:sp>
      <p:sp>
        <p:nvSpPr>
          <p:cNvPr id="40" name="Rectangle 66"/>
          <p:cNvSpPr/>
          <p:nvPr/>
        </p:nvSpPr>
        <p:spPr>
          <a:xfrm>
            <a:off x="6888039" y="2261222"/>
            <a:ext cx="815326" cy="350353"/>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900" dirty="0" smtClean="0">
                <a:solidFill>
                  <a:schemeClr val="tx1"/>
                </a:solidFill>
                <a:cs typeface="Arial" pitchFamily="34" charset="0"/>
              </a:rPr>
              <a:t>Gyártás- felügyelet</a:t>
            </a:r>
            <a:endParaRPr lang="de-DE" sz="900" dirty="0">
              <a:solidFill>
                <a:schemeClr val="tx1"/>
              </a:solidFill>
              <a:cs typeface="Arial" pitchFamily="34" charset="0"/>
            </a:endParaRPr>
          </a:p>
        </p:txBody>
      </p:sp>
      <p:sp>
        <p:nvSpPr>
          <p:cNvPr id="26" name="Freihandform 25"/>
          <p:cNvSpPr>
            <a:spLocks noChangeAspect="1"/>
          </p:cNvSpPr>
          <p:nvPr>
            <p:custDataLst>
              <p:tags r:id="rId1"/>
            </p:custDataLst>
          </p:nvPr>
        </p:nvSpPr>
        <p:spPr>
          <a:xfrm>
            <a:off x="4408323" y="1628800"/>
            <a:ext cx="3816424" cy="1619412"/>
          </a:xfrm>
          <a:custGeom>
            <a:avLst/>
            <a:gdLst>
              <a:gd name="connsiteX0" fmla="*/ 187377 w 3762531"/>
              <a:gd name="connsiteY0" fmla="*/ 262328 h 2488367"/>
              <a:gd name="connsiteX1" fmla="*/ 1109272 w 3762531"/>
              <a:gd name="connsiteY1" fmla="*/ 0 h 2488367"/>
              <a:gd name="connsiteX2" fmla="*/ 3642610 w 3762531"/>
              <a:gd name="connsiteY2" fmla="*/ 239843 h 2488367"/>
              <a:gd name="connsiteX3" fmla="*/ 3762531 w 3762531"/>
              <a:gd name="connsiteY3" fmla="*/ 2488367 h 2488367"/>
              <a:gd name="connsiteX4" fmla="*/ 0 w 3762531"/>
              <a:gd name="connsiteY4" fmla="*/ 2488367 h 2488367"/>
              <a:gd name="connsiteX5" fmla="*/ 187377 w 3762531"/>
              <a:gd name="connsiteY5" fmla="*/ 262328 h 2488367"/>
              <a:gd name="connsiteX0" fmla="*/ 187377 w 3762531"/>
              <a:gd name="connsiteY0" fmla="*/ 361158 h 2587197"/>
              <a:gd name="connsiteX1" fmla="*/ 1109272 w 3762531"/>
              <a:gd name="connsiteY1" fmla="*/ 98830 h 2587197"/>
              <a:gd name="connsiteX2" fmla="*/ 3642610 w 3762531"/>
              <a:gd name="connsiteY2" fmla="*/ 338673 h 2587197"/>
              <a:gd name="connsiteX3" fmla="*/ 3762531 w 3762531"/>
              <a:gd name="connsiteY3" fmla="*/ 2587197 h 2587197"/>
              <a:gd name="connsiteX4" fmla="*/ 0 w 3762531"/>
              <a:gd name="connsiteY4" fmla="*/ 2587197 h 2587197"/>
              <a:gd name="connsiteX5" fmla="*/ 187377 w 3762531"/>
              <a:gd name="connsiteY5" fmla="*/ 361158 h 2587197"/>
              <a:gd name="connsiteX0" fmla="*/ 870238 w 4445392"/>
              <a:gd name="connsiteY0" fmla="*/ 361158 h 2587197"/>
              <a:gd name="connsiteX1" fmla="*/ 1792133 w 4445392"/>
              <a:gd name="connsiteY1" fmla="*/ 98830 h 2587197"/>
              <a:gd name="connsiteX2" fmla="*/ 4325471 w 4445392"/>
              <a:gd name="connsiteY2" fmla="*/ 338673 h 2587197"/>
              <a:gd name="connsiteX3" fmla="*/ 4445392 w 4445392"/>
              <a:gd name="connsiteY3" fmla="*/ 2587197 h 2587197"/>
              <a:gd name="connsiteX4" fmla="*/ 682861 w 4445392"/>
              <a:gd name="connsiteY4" fmla="*/ 2587197 h 2587197"/>
              <a:gd name="connsiteX5" fmla="*/ 870238 w 4445392"/>
              <a:gd name="connsiteY5" fmla="*/ 361158 h 2587197"/>
              <a:gd name="connsiteX0" fmla="*/ 1283861 w 4859015"/>
              <a:gd name="connsiteY0" fmla="*/ 361158 h 2587197"/>
              <a:gd name="connsiteX1" fmla="*/ 2205756 w 4859015"/>
              <a:gd name="connsiteY1" fmla="*/ 98830 h 2587197"/>
              <a:gd name="connsiteX2" fmla="*/ 4739094 w 4859015"/>
              <a:gd name="connsiteY2" fmla="*/ 338673 h 2587197"/>
              <a:gd name="connsiteX3" fmla="*/ 4859015 w 4859015"/>
              <a:gd name="connsiteY3" fmla="*/ 2587197 h 2587197"/>
              <a:gd name="connsiteX4" fmla="*/ 1096484 w 4859015"/>
              <a:gd name="connsiteY4" fmla="*/ 2587197 h 2587197"/>
              <a:gd name="connsiteX5" fmla="*/ 1283861 w 4859015"/>
              <a:gd name="connsiteY5" fmla="*/ 361158 h 2587197"/>
              <a:gd name="connsiteX0" fmla="*/ 1283861 w 4859015"/>
              <a:gd name="connsiteY0" fmla="*/ 413104 h 2639143"/>
              <a:gd name="connsiteX1" fmla="*/ 2205756 w 4859015"/>
              <a:gd name="connsiteY1" fmla="*/ 150776 h 2639143"/>
              <a:gd name="connsiteX2" fmla="*/ 4739094 w 4859015"/>
              <a:gd name="connsiteY2" fmla="*/ 390619 h 2639143"/>
              <a:gd name="connsiteX3" fmla="*/ 4859015 w 4859015"/>
              <a:gd name="connsiteY3" fmla="*/ 2639143 h 2639143"/>
              <a:gd name="connsiteX4" fmla="*/ 1096484 w 4859015"/>
              <a:gd name="connsiteY4" fmla="*/ 2639143 h 2639143"/>
              <a:gd name="connsiteX5" fmla="*/ 1283861 w 4859015"/>
              <a:gd name="connsiteY5" fmla="*/ 413104 h 2639143"/>
              <a:gd name="connsiteX0" fmla="*/ 1283861 w 4859015"/>
              <a:gd name="connsiteY0" fmla="*/ 639949 h 2865988"/>
              <a:gd name="connsiteX1" fmla="*/ 2205756 w 4859015"/>
              <a:gd name="connsiteY1" fmla="*/ 377621 h 2865988"/>
              <a:gd name="connsiteX2" fmla="*/ 4739094 w 4859015"/>
              <a:gd name="connsiteY2" fmla="*/ 617464 h 2865988"/>
              <a:gd name="connsiteX3" fmla="*/ 4859015 w 4859015"/>
              <a:gd name="connsiteY3" fmla="*/ 2865988 h 2865988"/>
              <a:gd name="connsiteX4" fmla="*/ 1096484 w 4859015"/>
              <a:gd name="connsiteY4" fmla="*/ 2865988 h 2865988"/>
              <a:gd name="connsiteX5" fmla="*/ 1283861 w 4859015"/>
              <a:gd name="connsiteY5" fmla="*/ 639949 h 2865988"/>
              <a:gd name="connsiteX0" fmla="*/ 1283861 w 4859015"/>
              <a:gd name="connsiteY0" fmla="*/ 805598 h 3031637"/>
              <a:gd name="connsiteX1" fmla="*/ 2205756 w 4859015"/>
              <a:gd name="connsiteY1" fmla="*/ 543270 h 3031637"/>
              <a:gd name="connsiteX2" fmla="*/ 4739094 w 4859015"/>
              <a:gd name="connsiteY2" fmla="*/ 783113 h 3031637"/>
              <a:gd name="connsiteX3" fmla="*/ 4859015 w 4859015"/>
              <a:gd name="connsiteY3" fmla="*/ 3031637 h 3031637"/>
              <a:gd name="connsiteX4" fmla="*/ 1096484 w 4859015"/>
              <a:gd name="connsiteY4" fmla="*/ 3031637 h 3031637"/>
              <a:gd name="connsiteX5" fmla="*/ 1283861 w 4859015"/>
              <a:gd name="connsiteY5" fmla="*/ 805598 h 3031637"/>
              <a:gd name="connsiteX0" fmla="*/ 1283861 w 5259884"/>
              <a:gd name="connsiteY0" fmla="*/ 805598 h 3031637"/>
              <a:gd name="connsiteX1" fmla="*/ 2205756 w 5259884"/>
              <a:gd name="connsiteY1" fmla="*/ 543270 h 3031637"/>
              <a:gd name="connsiteX2" fmla="*/ 4739094 w 5259884"/>
              <a:gd name="connsiteY2" fmla="*/ 783113 h 3031637"/>
              <a:gd name="connsiteX3" fmla="*/ 4859015 w 5259884"/>
              <a:gd name="connsiteY3" fmla="*/ 3031637 h 3031637"/>
              <a:gd name="connsiteX4" fmla="*/ 1096484 w 5259884"/>
              <a:gd name="connsiteY4" fmla="*/ 3031637 h 3031637"/>
              <a:gd name="connsiteX5" fmla="*/ 1283861 w 5259884"/>
              <a:gd name="connsiteY5" fmla="*/ 805598 h 3031637"/>
              <a:gd name="connsiteX0" fmla="*/ 1283861 w 5871218"/>
              <a:gd name="connsiteY0" fmla="*/ 805598 h 3031637"/>
              <a:gd name="connsiteX1" fmla="*/ 2205756 w 5871218"/>
              <a:gd name="connsiteY1" fmla="*/ 543270 h 3031637"/>
              <a:gd name="connsiteX2" fmla="*/ 4739094 w 5871218"/>
              <a:gd name="connsiteY2" fmla="*/ 783113 h 3031637"/>
              <a:gd name="connsiteX3" fmla="*/ 4859015 w 5871218"/>
              <a:gd name="connsiteY3" fmla="*/ 3031637 h 3031637"/>
              <a:gd name="connsiteX4" fmla="*/ 1096484 w 5871218"/>
              <a:gd name="connsiteY4" fmla="*/ 3031637 h 3031637"/>
              <a:gd name="connsiteX5" fmla="*/ 1283861 w 5871218"/>
              <a:gd name="connsiteY5" fmla="*/ 805598 h 3031637"/>
              <a:gd name="connsiteX0" fmla="*/ 1283861 w 5924778"/>
              <a:gd name="connsiteY0" fmla="*/ 805598 h 3031637"/>
              <a:gd name="connsiteX1" fmla="*/ 2205756 w 5924778"/>
              <a:gd name="connsiteY1" fmla="*/ 543270 h 3031637"/>
              <a:gd name="connsiteX2" fmla="*/ 4739094 w 5924778"/>
              <a:gd name="connsiteY2" fmla="*/ 783113 h 3031637"/>
              <a:gd name="connsiteX3" fmla="*/ 4859015 w 5924778"/>
              <a:gd name="connsiteY3" fmla="*/ 3031637 h 3031637"/>
              <a:gd name="connsiteX4" fmla="*/ 1096484 w 5924778"/>
              <a:gd name="connsiteY4" fmla="*/ 3031637 h 3031637"/>
              <a:gd name="connsiteX5" fmla="*/ 1283861 w 5924778"/>
              <a:gd name="connsiteY5" fmla="*/ 805598 h 3031637"/>
              <a:gd name="connsiteX0" fmla="*/ 1283861 w 5924778"/>
              <a:gd name="connsiteY0" fmla="*/ 816848 h 3042887"/>
              <a:gd name="connsiteX1" fmla="*/ 2205756 w 5924778"/>
              <a:gd name="connsiteY1" fmla="*/ 554520 h 3042887"/>
              <a:gd name="connsiteX2" fmla="*/ 4739094 w 5924778"/>
              <a:gd name="connsiteY2" fmla="*/ 794363 h 3042887"/>
              <a:gd name="connsiteX3" fmla="*/ 4859015 w 5924778"/>
              <a:gd name="connsiteY3" fmla="*/ 3042887 h 3042887"/>
              <a:gd name="connsiteX4" fmla="*/ 1096484 w 5924778"/>
              <a:gd name="connsiteY4" fmla="*/ 3042887 h 3042887"/>
              <a:gd name="connsiteX5" fmla="*/ 1283861 w 5924778"/>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872028"/>
              <a:gd name="connsiteY0" fmla="*/ 816848 h 3042887"/>
              <a:gd name="connsiteX1" fmla="*/ 2199965 w 5872028"/>
              <a:gd name="connsiteY1" fmla="*/ 554520 h 3042887"/>
              <a:gd name="connsiteX2" fmla="*/ 4733303 w 5872028"/>
              <a:gd name="connsiteY2" fmla="*/ 794363 h 3042887"/>
              <a:gd name="connsiteX3" fmla="*/ 4853224 w 5872028"/>
              <a:gd name="connsiteY3" fmla="*/ 3042887 h 3042887"/>
              <a:gd name="connsiteX4" fmla="*/ 1090693 w 5872028"/>
              <a:gd name="connsiteY4" fmla="*/ 3042887 h 3042887"/>
              <a:gd name="connsiteX5" fmla="*/ 1278070 w 5872028"/>
              <a:gd name="connsiteY5" fmla="*/ 816848 h 3042887"/>
              <a:gd name="connsiteX0" fmla="*/ 1278070 w 5772302"/>
              <a:gd name="connsiteY0" fmla="*/ 816848 h 3042887"/>
              <a:gd name="connsiteX1" fmla="*/ 2199965 w 5772302"/>
              <a:gd name="connsiteY1" fmla="*/ 554520 h 3042887"/>
              <a:gd name="connsiteX2" fmla="*/ 4733303 w 5772302"/>
              <a:gd name="connsiteY2" fmla="*/ 794363 h 3042887"/>
              <a:gd name="connsiteX3" fmla="*/ 4670002 w 5772302"/>
              <a:gd name="connsiteY3" fmla="*/ 3037652 h 3042887"/>
              <a:gd name="connsiteX4" fmla="*/ 1090693 w 5772302"/>
              <a:gd name="connsiteY4" fmla="*/ 3042887 h 3042887"/>
              <a:gd name="connsiteX5" fmla="*/ 1278070 w 5772302"/>
              <a:gd name="connsiteY5" fmla="*/ 816848 h 3042887"/>
              <a:gd name="connsiteX0" fmla="*/ 1278070 w 5812783"/>
              <a:gd name="connsiteY0" fmla="*/ 816848 h 3042887"/>
              <a:gd name="connsiteX1" fmla="*/ 2199965 w 5812783"/>
              <a:gd name="connsiteY1" fmla="*/ 554520 h 3042887"/>
              <a:gd name="connsiteX2" fmla="*/ 4733303 w 5812783"/>
              <a:gd name="connsiteY2" fmla="*/ 794363 h 3042887"/>
              <a:gd name="connsiteX3" fmla="*/ 4670002 w 5812783"/>
              <a:gd name="connsiteY3" fmla="*/ 3037652 h 3042887"/>
              <a:gd name="connsiteX4" fmla="*/ 1090693 w 5812783"/>
              <a:gd name="connsiteY4" fmla="*/ 3042887 h 3042887"/>
              <a:gd name="connsiteX5" fmla="*/ 1278070 w 5812783"/>
              <a:gd name="connsiteY5" fmla="*/ 816848 h 3042887"/>
              <a:gd name="connsiteX0" fmla="*/ 1278070 w 5894253"/>
              <a:gd name="connsiteY0" fmla="*/ 816848 h 3042887"/>
              <a:gd name="connsiteX1" fmla="*/ 2199965 w 5894253"/>
              <a:gd name="connsiteY1" fmla="*/ 554520 h 3042887"/>
              <a:gd name="connsiteX2" fmla="*/ 4733303 w 5894253"/>
              <a:gd name="connsiteY2" fmla="*/ 794363 h 3042887"/>
              <a:gd name="connsiteX3" fmla="*/ 4670002 w 5894253"/>
              <a:gd name="connsiteY3" fmla="*/ 3037652 h 3042887"/>
              <a:gd name="connsiteX4" fmla="*/ 1090693 w 5894253"/>
              <a:gd name="connsiteY4" fmla="*/ 3042887 h 3042887"/>
              <a:gd name="connsiteX5" fmla="*/ 1278070 w 5894253"/>
              <a:gd name="connsiteY5" fmla="*/ 816848 h 30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4253" h="3042887">
                <a:moveTo>
                  <a:pt x="1278070" y="816848"/>
                </a:moveTo>
                <a:cubicBezTo>
                  <a:pt x="1465446" y="167274"/>
                  <a:pt x="2080044" y="447091"/>
                  <a:pt x="2199965" y="554520"/>
                </a:cubicBezTo>
                <a:cubicBezTo>
                  <a:pt x="2976955" y="-384863"/>
                  <a:pt x="4353552" y="-12608"/>
                  <a:pt x="4733303" y="794363"/>
                </a:cubicBezTo>
                <a:cubicBezTo>
                  <a:pt x="6240379" y="843022"/>
                  <a:pt x="6343074" y="2920642"/>
                  <a:pt x="4670002" y="3037652"/>
                </a:cubicBezTo>
                <a:lnTo>
                  <a:pt x="1090693" y="3042887"/>
                </a:lnTo>
                <a:cubicBezTo>
                  <a:pt x="-203458" y="3035392"/>
                  <a:pt x="-583208" y="809353"/>
                  <a:pt x="1278070" y="816848"/>
                </a:cubicBezTo>
                <a:close/>
              </a:path>
            </a:pathLst>
          </a:custGeom>
          <a:noFill/>
          <a:ln w="57150">
            <a:solidFill>
              <a:schemeClr val="bg1">
                <a:lumMod val="65000"/>
              </a:schemeClr>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360000" rIns="0" bIns="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22300">
              <a:spcAft>
                <a:spcPct val="35000"/>
              </a:spcAft>
              <a:defRPr/>
            </a:pPr>
            <a:endParaRPr lang="de-DE" sz="7200" b="1" dirty="0">
              <a:solidFill>
                <a:srgbClr val="1F5177"/>
              </a:solidFill>
            </a:endParaRPr>
          </a:p>
        </p:txBody>
      </p:sp>
      <p:grpSp>
        <p:nvGrpSpPr>
          <p:cNvPr id="8" name="Gruppieren 7"/>
          <p:cNvGrpSpPr/>
          <p:nvPr/>
        </p:nvGrpSpPr>
        <p:grpSpPr>
          <a:xfrm>
            <a:off x="4795467" y="3402213"/>
            <a:ext cx="352265" cy="1160474"/>
            <a:chOff x="2728335" y="2444363"/>
            <a:chExt cx="352265" cy="756050"/>
          </a:xfrm>
        </p:grpSpPr>
        <p:sp>
          <p:nvSpPr>
            <p:cNvPr id="28"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31" name="Rechteck 30"/>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32"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grpSp>
        <p:nvGrpSpPr>
          <p:cNvPr id="9" name="Gruppieren 8"/>
          <p:cNvGrpSpPr/>
          <p:nvPr/>
        </p:nvGrpSpPr>
        <p:grpSpPr>
          <a:xfrm>
            <a:off x="6176258" y="3402213"/>
            <a:ext cx="352265" cy="1782919"/>
            <a:chOff x="2728335" y="2444363"/>
            <a:chExt cx="352265" cy="756050"/>
          </a:xfrm>
        </p:grpSpPr>
        <p:sp>
          <p:nvSpPr>
            <p:cNvPr id="34"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37" name="Rechteck 36"/>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43"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grpSp>
        <p:nvGrpSpPr>
          <p:cNvPr id="44" name="Gruppieren 43"/>
          <p:cNvGrpSpPr/>
          <p:nvPr/>
        </p:nvGrpSpPr>
        <p:grpSpPr>
          <a:xfrm>
            <a:off x="7408706" y="3402212"/>
            <a:ext cx="352265" cy="1131765"/>
            <a:chOff x="2728335" y="2444363"/>
            <a:chExt cx="352265" cy="756050"/>
          </a:xfrm>
        </p:grpSpPr>
        <p:sp>
          <p:nvSpPr>
            <p:cNvPr id="45"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46" name="Rechteck 45"/>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47"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grpSp>
        <p:nvGrpSpPr>
          <p:cNvPr id="48" name="Gruppieren 47"/>
          <p:cNvGrpSpPr/>
          <p:nvPr/>
        </p:nvGrpSpPr>
        <p:grpSpPr>
          <a:xfrm rot="5400000">
            <a:off x="8004578" y="2510780"/>
            <a:ext cx="352265" cy="800664"/>
            <a:chOff x="2728335" y="2444363"/>
            <a:chExt cx="352265" cy="756050"/>
          </a:xfrm>
        </p:grpSpPr>
        <p:sp>
          <p:nvSpPr>
            <p:cNvPr id="49"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50" name="Rechteck 49"/>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51"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spTree>
    <p:extLst>
      <p:ext uri="{BB962C8B-B14F-4D97-AF65-F5344CB8AC3E}">
        <p14:creationId xmlns:p14="http://schemas.microsoft.com/office/powerpoint/2010/main" val="157174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1089025"/>
            <a:ext cx="9144000" cy="5779351"/>
          </a:xfrm>
          <a:prstGeom prst="rect">
            <a:avLst/>
          </a:prstGeom>
          <a:solidFill>
            <a:schemeClr val="bg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tIns="108000" rtlCol="0" anchor="t"/>
          <a:lstStyle/>
          <a:p>
            <a:endParaRPr lang="de-DE" sz="1600" dirty="0" smtClean="0">
              <a:solidFill>
                <a:schemeClr val="tx1"/>
              </a:solidFill>
              <a:latin typeface="Arial" pitchFamily="34" charset="0"/>
              <a:cs typeface="Arial" pitchFamily="34" charset="0"/>
            </a:endParaRPr>
          </a:p>
        </p:txBody>
      </p:sp>
      <p:cxnSp>
        <p:nvCxnSpPr>
          <p:cNvPr id="29" name="Gewinkelte Verbindung 28"/>
          <p:cNvCxnSpPr>
            <a:endCxn id="38" idx="0"/>
          </p:cNvCxnSpPr>
          <p:nvPr/>
        </p:nvCxnSpPr>
        <p:spPr>
          <a:xfrm>
            <a:off x="5403657" y="3504405"/>
            <a:ext cx="896795" cy="676080"/>
          </a:xfrm>
          <a:prstGeom prst="bentConnector2">
            <a:avLst/>
          </a:prstGeom>
          <a:ln w="38100">
            <a:solidFill>
              <a:srgbClr val="EB000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9" name="Gewinkelte Verbindung 18"/>
          <p:cNvCxnSpPr>
            <a:stCxn id="39" idx="4"/>
            <a:endCxn id="17" idx="0"/>
          </p:cNvCxnSpPr>
          <p:nvPr/>
        </p:nvCxnSpPr>
        <p:spPr>
          <a:xfrm flipH="1">
            <a:off x="1674000" y="3817882"/>
            <a:ext cx="2254604" cy="1551786"/>
          </a:xfrm>
          <a:prstGeom prst="bentConnector4">
            <a:avLst>
              <a:gd name="adj1" fmla="val -780"/>
              <a:gd name="adj2" fmla="val 50000"/>
            </a:avLst>
          </a:prstGeom>
          <a:ln w="38100">
            <a:solidFill>
              <a:srgbClr val="EB000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6841651" y="4411502"/>
            <a:ext cx="0" cy="1152000"/>
          </a:xfrm>
          <a:prstGeom prst="line">
            <a:avLst/>
          </a:prstGeom>
          <a:ln w="25400">
            <a:solidFill>
              <a:srgbClr val="FFD520"/>
            </a:solidFill>
          </a:ln>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6336000" y="5369667"/>
            <a:ext cx="2808000" cy="1495555"/>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tIns="108000" rtlCol="0" anchor="t"/>
          <a:lstStyle/>
          <a:p>
            <a:r>
              <a:rPr lang="hu-HU" sz="1400" dirty="0" smtClean="0">
                <a:solidFill>
                  <a:schemeClr val="tx1"/>
                </a:solidFill>
              </a:rPr>
              <a:t>Más gyártó vezérlője </a:t>
            </a:r>
            <a:endParaRPr lang="en-US" sz="1400" dirty="0">
              <a:solidFill>
                <a:schemeClr val="tx1"/>
              </a:solidFill>
            </a:endParaRPr>
          </a:p>
        </p:txBody>
      </p:sp>
      <p:cxnSp>
        <p:nvCxnSpPr>
          <p:cNvPr id="50" name="Gerader Verbinder 49"/>
          <p:cNvCxnSpPr/>
          <p:nvPr/>
        </p:nvCxnSpPr>
        <p:spPr>
          <a:xfrm>
            <a:off x="5666832" y="4435620"/>
            <a:ext cx="0" cy="1152000"/>
          </a:xfrm>
          <a:prstGeom prst="line">
            <a:avLst/>
          </a:prstGeom>
          <a:ln w="25400">
            <a:solidFill>
              <a:srgbClr val="FFD520"/>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4697017" y="2232588"/>
            <a:ext cx="0" cy="1123455"/>
          </a:xfrm>
          <a:prstGeom prst="line">
            <a:avLst/>
          </a:prstGeom>
          <a:ln w="38100">
            <a:solidFill>
              <a:srgbClr val="EB0000"/>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5225414" y="4180485"/>
            <a:ext cx="2150076" cy="900859"/>
          </a:xfrm>
          <a:prstGeom prst="rect">
            <a:avLst/>
          </a:prstGeom>
          <a:solidFill>
            <a:schemeClr val="bg2">
              <a:lumMod val="60000"/>
              <a:lumOff val="4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de-DE" sz="2200" dirty="0" smtClean="0">
              <a:solidFill>
                <a:schemeClr val="bg1"/>
              </a:solidFill>
              <a:latin typeface="Arial" pitchFamily="34" charset="0"/>
              <a:cs typeface="Arial" pitchFamily="34" charset="0"/>
            </a:endParaRPr>
          </a:p>
        </p:txBody>
      </p:sp>
      <p:sp>
        <p:nvSpPr>
          <p:cNvPr id="18" name="Rechteck 17"/>
          <p:cNvSpPr/>
          <p:nvPr/>
        </p:nvSpPr>
        <p:spPr>
          <a:xfrm>
            <a:off x="3438000" y="5369667"/>
            <a:ext cx="2808000" cy="149871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tIns="108000" rtlCol="0" anchor="t"/>
          <a:lstStyle/>
          <a:p>
            <a:r>
              <a:rPr lang="hu-HU" sz="1400" dirty="0" smtClean="0">
                <a:solidFill>
                  <a:schemeClr val="tx1"/>
                </a:solidFill>
              </a:rPr>
              <a:t>Meglévő vezérlés </a:t>
            </a:r>
          </a:p>
          <a:p>
            <a:r>
              <a:rPr lang="hu-HU" sz="1400" dirty="0" err="1" smtClean="0">
                <a:solidFill>
                  <a:schemeClr val="tx1"/>
                </a:solidFill>
              </a:rPr>
              <a:t>TwinCAT</a:t>
            </a:r>
            <a:r>
              <a:rPr lang="hu-HU" sz="1400" dirty="0" err="1">
                <a:solidFill>
                  <a:schemeClr val="tx1"/>
                </a:solidFill>
              </a:rPr>
              <a:t>-</a:t>
            </a:r>
            <a:r>
              <a:rPr lang="hu-HU" sz="1400" dirty="0" err="1" smtClean="0">
                <a:solidFill>
                  <a:schemeClr val="tx1"/>
                </a:solidFill>
              </a:rPr>
              <a:t>vezérlővel</a:t>
            </a:r>
            <a:endParaRPr lang="en-US" sz="1400" dirty="0">
              <a:solidFill>
                <a:schemeClr val="tx1"/>
              </a:solidFill>
            </a:endParaRPr>
          </a:p>
        </p:txBody>
      </p:sp>
      <p:sp>
        <p:nvSpPr>
          <p:cNvPr id="17" name="Rechteck 16"/>
          <p:cNvSpPr/>
          <p:nvPr/>
        </p:nvSpPr>
        <p:spPr>
          <a:xfrm>
            <a:off x="0" y="5369668"/>
            <a:ext cx="3348000" cy="1488332"/>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tIns="108000" rtlCol="0" anchor="t"/>
          <a:lstStyle/>
          <a:p>
            <a:r>
              <a:rPr lang="en-US" sz="1400" dirty="0" smtClean="0">
                <a:solidFill>
                  <a:schemeClr val="tx1"/>
                </a:solidFill>
              </a:rPr>
              <a:t>EK9160 </a:t>
            </a:r>
            <a:r>
              <a:rPr lang="hu-HU" sz="1400" dirty="0" err="1" smtClean="0">
                <a:solidFill>
                  <a:schemeClr val="tx1"/>
                </a:solidFill>
              </a:rPr>
              <a:t>IoT</a:t>
            </a:r>
            <a:r>
              <a:rPr lang="hu-HU" sz="1400" dirty="0" err="1">
                <a:solidFill>
                  <a:schemeClr val="tx1"/>
                </a:solidFill>
              </a:rPr>
              <a:t>-</a:t>
            </a:r>
            <a:r>
              <a:rPr lang="hu-HU" sz="1400" dirty="0" err="1" smtClean="0">
                <a:solidFill>
                  <a:schemeClr val="tx1"/>
                </a:solidFill>
              </a:rPr>
              <a:t>csatoló</a:t>
            </a:r>
            <a:endParaRPr lang="hu-HU" sz="1400" dirty="0" smtClean="0">
              <a:solidFill>
                <a:schemeClr val="tx1"/>
              </a:solidFill>
            </a:endParaRPr>
          </a:p>
          <a:p>
            <a:r>
              <a:rPr lang="hu-HU" sz="1400" dirty="0" smtClean="0">
                <a:solidFill>
                  <a:schemeClr val="tx1"/>
                </a:solidFill>
              </a:rPr>
              <a:t>Mért értékek közvetlen a</a:t>
            </a:r>
          </a:p>
          <a:p>
            <a:r>
              <a:rPr lang="hu-HU" sz="1400" dirty="0" smtClean="0">
                <a:solidFill>
                  <a:schemeClr val="tx1"/>
                </a:solidFill>
              </a:rPr>
              <a:t>Felhőben</a:t>
            </a:r>
            <a:endParaRPr lang="en-US" sz="1400" dirty="0">
              <a:solidFill>
                <a:schemeClr val="tx1"/>
              </a:solidFill>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2399" y="4221088"/>
            <a:ext cx="315720" cy="642141"/>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8872" y="1202148"/>
            <a:ext cx="357000" cy="360000"/>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2359" y="1183704"/>
            <a:ext cx="357000" cy="360000"/>
          </a:xfrm>
          <a:prstGeom prst="rect">
            <a:avLst/>
          </a:prstGeom>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4343" y="5493501"/>
            <a:ext cx="357000" cy="360000"/>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7438" y="5493501"/>
            <a:ext cx="357000" cy="360000"/>
          </a:xfrm>
          <a:prstGeom prst="rect">
            <a:avLst/>
          </a:prstGeom>
        </p:spPr>
      </p:pic>
      <p:pic>
        <p:nvPicPr>
          <p:cNvPr id="14" name="Grafik 13"/>
          <p:cNvPicPr>
            <a:picLocks noChangeAspect="1"/>
          </p:cNvPicPr>
          <p:nvPr/>
        </p:nvPicPr>
        <p:blipFill rotWithShape="1">
          <a:blip r:embed="rId5" cstate="print">
            <a:extLst>
              <a:ext uri="{28A0092B-C50C-407E-A947-70E740481C1C}">
                <a14:useLocalDpi xmlns:a14="http://schemas.microsoft.com/office/drawing/2010/main" val="0"/>
              </a:ext>
            </a:extLst>
          </a:blip>
          <a:srcRect t="1629" r="46757" b="-1"/>
          <a:stretch/>
        </p:blipFill>
        <p:spPr>
          <a:xfrm>
            <a:off x="5362514" y="6020963"/>
            <a:ext cx="714218" cy="678232"/>
          </a:xfrm>
          <a:prstGeom prst="rect">
            <a:avLst/>
          </a:prstGeom>
          <a:effectLst>
            <a:outerShdw blurRad="50800" dist="38100" dir="2700000" algn="tl" rotWithShape="0">
              <a:prstClr val="black">
                <a:alpha val="40000"/>
              </a:prstClr>
            </a:outerShdw>
          </a:effectLst>
        </p:spPr>
      </p:pic>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7438" y="6015616"/>
            <a:ext cx="845904" cy="678232"/>
          </a:xfrm>
          <a:prstGeom prst="rect">
            <a:avLst/>
          </a:prstGeom>
          <a:effectLst>
            <a:outerShdw blurRad="50800" dist="38100" dir="2700000" algn="tl" rotWithShape="0">
              <a:prstClr val="black">
                <a:alpha val="40000"/>
              </a:prstClr>
            </a:outerShdw>
          </a:effectLst>
        </p:spPr>
      </p:pic>
      <p:sp>
        <p:nvSpPr>
          <p:cNvPr id="16" name="Titel 15"/>
          <p:cNvSpPr>
            <a:spLocks noGrp="1"/>
          </p:cNvSpPr>
          <p:nvPr>
            <p:ph type="title"/>
          </p:nvPr>
        </p:nvSpPr>
        <p:spPr>
          <a:xfrm>
            <a:off x="-1" y="450788"/>
            <a:ext cx="7603200" cy="629367"/>
          </a:xfrm>
        </p:spPr>
        <p:txBody>
          <a:bodyPr/>
          <a:lstStyle/>
          <a:p>
            <a:r>
              <a:rPr lang="hu-HU" dirty="0" smtClean="0"/>
              <a:t>Tipikus eset</a:t>
            </a:r>
            <a:r>
              <a:rPr lang="en-US" dirty="0" smtClean="0"/>
              <a:t>: </a:t>
            </a:r>
            <a:r>
              <a:rPr lang="hu-HU" dirty="0" smtClean="0"/>
              <a:t>g</a:t>
            </a:r>
            <a:r>
              <a:rPr lang="hu-HU" dirty="0" smtClean="0"/>
              <a:t>ép-monitorozás </a:t>
            </a:r>
            <a:r>
              <a:rPr lang="hu-HU" dirty="0" smtClean="0"/>
              <a:t>24/7-ben</a:t>
            </a:r>
            <a:endParaRPr lang="en-US" dirty="0"/>
          </a:p>
        </p:txBody>
      </p:sp>
      <p:pic>
        <p:nvPicPr>
          <p:cNvPr id="20" name="Grafik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6184" y="6015762"/>
            <a:ext cx="1028140" cy="685137"/>
          </a:xfrm>
          <a:prstGeom prst="rect">
            <a:avLst/>
          </a:prstGeom>
          <a:effectLst>
            <a:outerShdw blurRad="50800" dist="38100" dir="2700000" algn="tl" rotWithShape="0">
              <a:prstClr val="black">
                <a:alpha val="40000"/>
              </a:prstClr>
            </a:outerShdw>
          </a:effectLst>
        </p:spPr>
      </p:pic>
      <p:sp>
        <p:nvSpPr>
          <p:cNvPr id="21" name="Textfeld 20"/>
          <p:cNvSpPr txBox="1"/>
          <p:nvPr/>
        </p:nvSpPr>
        <p:spPr>
          <a:xfrm>
            <a:off x="4246442" y="3818950"/>
            <a:ext cx="839377" cy="307777"/>
          </a:xfrm>
          <a:prstGeom prst="rect">
            <a:avLst/>
          </a:prstGeom>
          <a:noFill/>
        </p:spPr>
        <p:txBody>
          <a:bodyPr wrap="square" lIns="90000" rtlCol="0">
            <a:spAutoFit/>
          </a:bodyPr>
          <a:lstStyle/>
          <a:p>
            <a:r>
              <a:rPr lang="de-DE" sz="1400" dirty="0" smtClean="0"/>
              <a:t>MQTT</a:t>
            </a:r>
            <a:endParaRPr lang="de-DE" sz="1400" dirty="0"/>
          </a:p>
        </p:txBody>
      </p:sp>
      <p:pic>
        <p:nvPicPr>
          <p:cNvPr id="24" name="Grafik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400" y="4304775"/>
            <a:ext cx="357000" cy="360000"/>
          </a:xfrm>
          <a:prstGeom prst="rect">
            <a:avLst/>
          </a:prstGeom>
        </p:spPr>
      </p:pic>
      <p:cxnSp>
        <p:nvCxnSpPr>
          <p:cNvPr id="32" name="Gerader Verbinder 31"/>
          <p:cNvCxnSpPr/>
          <p:nvPr/>
        </p:nvCxnSpPr>
        <p:spPr>
          <a:xfrm>
            <a:off x="1585608" y="1790588"/>
            <a:ext cx="5470056"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7" name="Textfeld 36"/>
          <p:cNvSpPr txBox="1"/>
          <p:nvPr/>
        </p:nvSpPr>
        <p:spPr>
          <a:xfrm>
            <a:off x="2455126" y="1603454"/>
            <a:ext cx="1754233" cy="523220"/>
          </a:xfrm>
          <a:prstGeom prst="rect">
            <a:avLst/>
          </a:prstGeom>
          <a:solidFill>
            <a:schemeClr val="bg2"/>
          </a:solidFill>
        </p:spPr>
        <p:txBody>
          <a:bodyPr wrap="square" rtlCol="0">
            <a:spAutoFit/>
          </a:bodyPr>
          <a:lstStyle/>
          <a:p>
            <a:r>
              <a:rPr lang="de-DE" sz="1400" dirty="0" err="1" smtClean="0">
                <a:solidFill>
                  <a:schemeClr val="bg1"/>
                </a:solidFill>
              </a:rPr>
              <a:t>TwinCAT</a:t>
            </a:r>
            <a:r>
              <a:rPr lang="de-DE" sz="1400" dirty="0" smtClean="0">
                <a:solidFill>
                  <a:schemeClr val="bg1"/>
                </a:solidFill>
              </a:rPr>
              <a:t> Analytics</a:t>
            </a:r>
          </a:p>
          <a:p>
            <a:r>
              <a:rPr lang="de-DE" sz="1400" dirty="0" smtClean="0">
                <a:solidFill>
                  <a:schemeClr val="bg1"/>
                </a:solidFill>
              </a:rPr>
              <a:t>Storage Provider</a:t>
            </a:r>
            <a:endParaRPr lang="de-DE" sz="1400" dirty="0">
              <a:solidFill>
                <a:schemeClr val="bg1"/>
              </a:solidFill>
            </a:endParaRPr>
          </a:p>
        </p:txBody>
      </p:sp>
      <p:pic>
        <p:nvPicPr>
          <p:cNvPr id="13" name="Grafik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9911" y="1196570"/>
            <a:ext cx="413009" cy="1026000"/>
          </a:xfrm>
          <a:prstGeom prst="rect">
            <a:avLst/>
          </a:prstGeom>
          <a:effectLst>
            <a:outerShdw blurRad="50800" dist="38100" dir="2700000" algn="tl" rotWithShape="0">
              <a:prstClr val="black">
                <a:alpha val="40000"/>
              </a:prstClr>
            </a:outerShdw>
          </a:effectLst>
        </p:spPr>
      </p:pic>
      <p:pic>
        <p:nvPicPr>
          <p:cNvPr id="25" name="Grafik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7430" y="1099223"/>
            <a:ext cx="1153666" cy="894487"/>
          </a:xfrm>
          <a:prstGeom prst="rect">
            <a:avLst/>
          </a:prstGeom>
        </p:spPr>
      </p:pic>
      <p:pic>
        <p:nvPicPr>
          <p:cNvPr id="58" name="Grafik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3577" y="3868056"/>
            <a:ext cx="233934" cy="235900"/>
          </a:xfrm>
          <a:prstGeom prst="rect">
            <a:avLst/>
          </a:prstGeom>
        </p:spPr>
      </p:pic>
      <p:pic>
        <p:nvPicPr>
          <p:cNvPr id="60" name="Grafik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3485" y="3851468"/>
            <a:ext cx="233934" cy="235900"/>
          </a:xfrm>
          <a:prstGeom prst="rect">
            <a:avLst/>
          </a:prstGeom>
        </p:spPr>
      </p:pic>
      <p:pic>
        <p:nvPicPr>
          <p:cNvPr id="61" name="Grafik 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0050" y="2433754"/>
            <a:ext cx="233934" cy="235900"/>
          </a:xfrm>
          <a:prstGeom prst="rect">
            <a:avLst/>
          </a:prstGeom>
        </p:spPr>
      </p:pic>
      <p:sp>
        <p:nvSpPr>
          <p:cNvPr id="63" name="Textfeld 62"/>
          <p:cNvSpPr txBox="1"/>
          <p:nvPr/>
        </p:nvSpPr>
        <p:spPr>
          <a:xfrm>
            <a:off x="6406847" y="3818950"/>
            <a:ext cx="763035" cy="307777"/>
          </a:xfrm>
          <a:prstGeom prst="rect">
            <a:avLst/>
          </a:prstGeom>
          <a:noFill/>
        </p:spPr>
        <p:txBody>
          <a:bodyPr wrap="square" lIns="90000" rtlCol="0">
            <a:spAutoFit/>
          </a:bodyPr>
          <a:lstStyle/>
          <a:p>
            <a:r>
              <a:rPr lang="de-DE" sz="1400" dirty="0" smtClean="0"/>
              <a:t>MQTT</a:t>
            </a:r>
            <a:endParaRPr lang="de-DE" sz="1400" dirty="0"/>
          </a:p>
        </p:txBody>
      </p:sp>
      <p:sp>
        <p:nvSpPr>
          <p:cNvPr id="66" name="Textfeld 65"/>
          <p:cNvSpPr txBox="1"/>
          <p:nvPr/>
        </p:nvSpPr>
        <p:spPr>
          <a:xfrm>
            <a:off x="4794426" y="2405070"/>
            <a:ext cx="725782" cy="307777"/>
          </a:xfrm>
          <a:prstGeom prst="rect">
            <a:avLst/>
          </a:prstGeom>
          <a:noFill/>
        </p:spPr>
        <p:txBody>
          <a:bodyPr wrap="square" lIns="90000" rtlCol="0">
            <a:spAutoFit/>
          </a:bodyPr>
          <a:lstStyle/>
          <a:p>
            <a:r>
              <a:rPr lang="de-DE" sz="1400" dirty="0" smtClean="0"/>
              <a:t>MQTT</a:t>
            </a:r>
            <a:endParaRPr lang="de-DE" sz="1400" dirty="0"/>
          </a:p>
        </p:txBody>
      </p:sp>
      <p:sp>
        <p:nvSpPr>
          <p:cNvPr id="68" name="Textfeld 67"/>
          <p:cNvSpPr txBox="1"/>
          <p:nvPr/>
        </p:nvSpPr>
        <p:spPr>
          <a:xfrm>
            <a:off x="6758706" y="1924059"/>
            <a:ext cx="1171114" cy="307777"/>
          </a:xfrm>
          <a:prstGeom prst="rect">
            <a:avLst/>
          </a:prstGeom>
          <a:noFill/>
        </p:spPr>
        <p:txBody>
          <a:bodyPr wrap="square" lIns="90000" rtlCol="0">
            <a:spAutoFit/>
          </a:bodyPr>
          <a:lstStyle/>
          <a:p>
            <a:r>
              <a:rPr lang="de-DE" sz="1400" dirty="0" smtClean="0"/>
              <a:t>Dashboard</a:t>
            </a:r>
            <a:endParaRPr lang="de-DE" sz="1400" dirty="0"/>
          </a:p>
        </p:txBody>
      </p:sp>
      <p:sp>
        <p:nvSpPr>
          <p:cNvPr id="69" name="Textfeld 68"/>
          <p:cNvSpPr txBox="1"/>
          <p:nvPr/>
        </p:nvSpPr>
        <p:spPr>
          <a:xfrm>
            <a:off x="1425361" y="1931148"/>
            <a:ext cx="842383" cy="307777"/>
          </a:xfrm>
          <a:prstGeom prst="rect">
            <a:avLst/>
          </a:prstGeom>
          <a:noFill/>
        </p:spPr>
        <p:txBody>
          <a:bodyPr wrap="square" lIns="90000" rtlCol="0">
            <a:spAutoFit/>
          </a:bodyPr>
          <a:lstStyle/>
          <a:p>
            <a:r>
              <a:rPr lang="hu-HU" sz="1400" dirty="0" smtClean="0"/>
              <a:t>Tárhely</a:t>
            </a:r>
            <a:endParaRPr lang="de-DE" sz="1400" dirty="0"/>
          </a:p>
        </p:txBody>
      </p:sp>
      <p:sp>
        <p:nvSpPr>
          <p:cNvPr id="43" name="Textfeld 42"/>
          <p:cNvSpPr txBox="1"/>
          <p:nvPr/>
        </p:nvSpPr>
        <p:spPr>
          <a:xfrm>
            <a:off x="5666832" y="5082412"/>
            <a:ext cx="819801" cy="307777"/>
          </a:xfrm>
          <a:prstGeom prst="rect">
            <a:avLst/>
          </a:prstGeom>
          <a:noFill/>
        </p:spPr>
        <p:txBody>
          <a:bodyPr wrap="square" lIns="90000" rtlCol="0">
            <a:spAutoFit/>
          </a:bodyPr>
          <a:lstStyle/>
          <a:p>
            <a:r>
              <a:rPr lang="de-DE" sz="1400" dirty="0" smtClean="0"/>
              <a:t>ADS</a:t>
            </a:r>
            <a:endParaRPr lang="de-DE" sz="1400" dirty="0"/>
          </a:p>
        </p:txBody>
      </p:sp>
      <p:sp>
        <p:nvSpPr>
          <p:cNvPr id="44" name="Textfeld 43"/>
          <p:cNvSpPr txBox="1"/>
          <p:nvPr/>
        </p:nvSpPr>
        <p:spPr>
          <a:xfrm>
            <a:off x="6839935" y="5077698"/>
            <a:ext cx="982227" cy="307777"/>
          </a:xfrm>
          <a:prstGeom prst="rect">
            <a:avLst/>
          </a:prstGeom>
          <a:noFill/>
        </p:spPr>
        <p:txBody>
          <a:bodyPr wrap="square" lIns="90000" rtlCol="0">
            <a:spAutoFit/>
          </a:bodyPr>
          <a:lstStyle/>
          <a:p>
            <a:r>
              <a:rPr lang="de-DE" sz="1400" dirty="0" smtClean="0"/>
              <a:t>OPC UA</a:t>
            </a:r>
            <a:endParaRPr lang="de-DE" sz="1400" dirty="0"/>
          </a:p>
        </p:txBody>
      </p:sp>
      <p:pic>
        <p:nvPicPr>
          <p:cNvPr id="55" name="Grafik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8479" y="1265460"/>
            <a:ext cx="552074" cy="677153"/>
          </a:xfrm>
          <a:prstGeom prst="rect">
            <a:avLst/>
          </a:prstGeom>
        </p:spPr>
      </p:pic>
      <p:sp>
        <p:nvSpPr>
          <p:cNvPr id="39" name="Freihandform 38"/>
          <p:cNvSpPr>
            <a:spLocks noChangeAspect="1"/>
          </p:cNvSpPr>
          <p:nvPr/>
        </p:nvSpPr>
        <p:spPr>
          <a:xfrm>
            <a:off x="3550596" y="2901701"/>
            <a:ext cx="2042809" cy="916181"/>
          </a:xfrm>
          <a:custGeom>
            <a:avLst/>
            <a:gdLst>
              <a:gd name="connsiteX0" fmla="*/ 187377 w 3762531"/>
              <a:gd name="connsiteY0" fmla="*/ 262328 h 2488367"/>
              <a:gd name="connsiteX1" fmla="*/ 1109272 w 3762531"/>
              <a:gd name="connsiteY1" fmla="*/ 0 h 2488367"/>
              <a:gd name="connsiteX2" fmla="*/ 3642610 w 3762531"/>
              <a:gd name="connsiteY2" fmla="*/ 239843 h 2488367"/>
              <a:gd name="connsiteX3" fmla="*/ 3762531 w 3762531"/>
              <a:gd name="connsiteY3" fmla="*/ 2488367 h 2488367"/>
              <a:gd name="connsiteX4" fmla="*/ 0 w 3762531"/>
              <a:gd name="connsiteY4" fmla="*/ 2488367 h 2488367"/>
              <a:gd name="connsiteX5" fmla="*/ 187377 w 3762531"/>
              <a:gd name="connsiteY5" fmla="*/ 262328 h 2488367"/>
              <a:gd name="connsiteX0" fmla="*/ 187377 w 3762531"/>
              <a:gd name="connsiteY0" fmla="*/ 361158 h 2587197"/>
              <a:gd name="connsiteX1" fmla="*/ 1109272 w 3762531"/>
              <a:gd name="connsiteY1" fmla="*/ 98830 h 2587197"/>
              <a:gd name="connsiteX2" fmla="*/ 3642610 w 3762531"/>
              <a:gd name="connsiteY2" fmla="*/ 338673 h 2587197"/>
              <a:gd name="connsiteX3" fmla="*/ 3762531 w 3762531"/>
              <a:gd name="connsiteY3" fmla="*/ 2587197 h 2587197"/>
              <a:gd name="connsiteX4" fmla="*/ 0 w 3762531"/>
              <a:gd name="connsiteY4" fmla="*/ 2587197 h 2587197"/>
              <a:gd name="connsiteX5" fmla="*/ 187377 w 3762531"/>
              <a:gd name="connsiteY5" fmla="*/ 361158 h 2587197"/>
              <a:gd name="connsiteX0" fmla="*/ 870238 w 4445392"/>
              <a:gd name="connsiteY0" fmla="*/ 361158 h 2587197"/>
              <a:gd name="connsiteX1" fmla="*/ 1792133 w 4445392"/>
              <a:gd name="connsiteY1" fmla="*/ 98830 h 2587197"/>
              <a:gd name="connsiteX2" fmla="*/ 4325471 w 4445392"/>
              <a:gd name="connsiteY2" fmla="*/ 338673 h 2587197"/>
              <a:gd name="connsiteX3" fmla="*/ 4445392 w 4445392"/>
              <a:gd name="connsiteY3" fmla="*/ 2587197 h 2587197"/>
              <a:gd name="connsiteX4" fmla="*/ 682861 w 4445392"/>
              <a:gd name="connsiteY4" fmla="*/ 2587197 h 2587197"/>
              <a:gd name="connsiteX5" fmla="*/ 870238 w 4445392"/>
              <a:gd name="connsiteY5" fmla="*/ 361158 h 2587197"/>
              <a:gd name="connsiteX0" fmla="*/ 1283861 w 4859015"/>
              <a:gd name="connsiteY0" fmla="*/ 361158 h 2587197"/>
              <a:gd name="connsiteX1" fmla="*/ 2205756 w 4859015"/>
              <a:gd name="connsiteY1" fmla="*/ 98830 h 2587197"/>
              <a:gd name="connsiteX2" fmla="*/ 4739094 w 4859015"/>
              <a:gd name="connsiteY2" fmla="*/ 338673 h 2587197"/>
              <a:gd name="connsiteX3" fmla="*/ 4859015 w 4859015"/>
              <a:gd name="connsiteY3" fmla="*/ 2587197 h 2587197"/>
              <a:gd name="connsiteX4" fmla="*/ 1096484 w 4859015"/>
              <a:gd name="connsiteY4" fmla="*/ 2587197 h 2587197"/>
              <a:gd name="connsiteX5" fmla="*/ 1283861 w 4859015"/>
              <a:gd name="connsiteY5" fmla="*/ 361158 h 2587197"/>
              <a:gd name="connsiteX0" fmla="*/ 1283861 w 4859015"/>
              <a:gd name="connsiteY0" fmla="*/ 413104 h 2639143"/>
              <a:gd name="connsiteX1" fmla="*/ 2205756 w 4859015"/>
              <a:gd name="connsiteY1" fmla="*/ 150776 h 2639143"/>
              <a:gd name="connsiteX2" fmla="*/ 4739094 w 4859015"/>
              <a:gd name="connsiteY2" fmla="*/ 390619 h 2639143"/>
              <a:gd name="connsiteX3" fmla="*/ 4859015 w 4859015"/>
              <a:gd name="connsiteY3" fmla="*/ 2639143 h 2639143"/>
              <a:gd name="connsiteX4" fmla="*/ 1096484 w 4859015"/>
              <a:gd name="connsiteY4" fmla="*/ 2639143 h 2639143"/>
              <a:gd name="connsiteX5" fmla="*/ 1283861 w 4859015"/>
              <a:gd name="connsiteY5" fmla="*/ 413104 h 2639143"/>
              <a:gd name="connsiteX0" fmla="*/ 1283861 w 4859015"/>
              <a:gd name="connsiteY0" fmla="*/ 639949 h 2865988"/>
              <a:gd name="connsiteX1" fmla="*/ 2205756 w 4859015"/>
              <a:gd name="connsiteY1" fmla="*/ 377621 h 2865988"/>
              <a:gd name="connsiteX2" fmla="*/ 4739094 w 4859015"/>
              <a:gd name="connsiteY2" fmla="*/ 617464 h 2865988"/>
              <a:gd name="connsiteX3" fmla="*/ 4859015 w 4859015"/>
              <a:gd name="connsiteY3" fmla="*/ 2865988 h 2865988"/>
              <a:gd name="connsiteX4" fmla="*/ 1096484 w 4859015"/>
              <a:gd name="connsiteY4" fmla="*/ 2865988 h 2865988"/>
              <a:gd name="connsiteX5" fmla="*/ 1283861 w 4859015"/>
              <a:gd name="connsiteY5" fmla="*/ 639949 h 2865988"/>
              <a:gd name="connsiteX0" fmla="*/ 1283861 w 4859015"/>
              <a:gd name="connsiteY0" fmla="*/ 805598 h 3031637"/>
              <a:gd name="connsiteX1" fmla="*/ 2205756 w 4859015"/>
              <a:gd name="connsiteY1" fmla="*/ 543270 h 3031637"/>
              <a:gd name="connsiteX2" fmla="*/ 4739094 w 4859015"/>
              <a:gd name="connsiteY2" fmla="*/ 783113 h 3031637"/>
              <a:gd name="connsiteX3" fmla="*/ 4859015 w 4859015"/>
              <a:gd name="connsiteY3" fmla="*/ 3031637 h 3031637"/>
              <a:gd name="connsiteX4" fmla="*/ 1096484 w 4859015"/>
              <a:gd name="connsiteY4" fmla="*/ 3031637 h 3031637"/>
              <a:gd name="connsiteX5" fmla="*/ 1283861 w 4859015"/>
              <a:gd name="connsiteY5" fmla="*/ 805598 h 3031637"/>
              <a:gd name="connsiteX0" fmla="*/ 1283861 w 5259884"/>
              <a:gd name="connsiteY0" fmla="*/ 805598 h 3031637"/>
              <a:gd name="connsiteX1" fmla="*/ 2205756 w 5259884"/>
              <a:gd name="connsiteY1" fmla="*/ 543270 h 3031637"/>
              <a:gd name="connsiteX2" fmla="*/ 4739094 w 5259884"/>
              <a:gd name="connsiteY2" fmla="*/ 783113 h 3031637"/>
              <a:gd name="connsiteX3" fmla="*/ 4859015 w 5259884"/>
              <a:gd name="connsiteY3" fmla="*/ 3031637 h 3031637"/>
              <a:gd name="connsiteX4" fmla="*/ 1096484 w 5259884"/>
              <a:gd name="connsiteY4" fmla="*/ 3031637 h 3031637"/>
              <a:gd name="connsiteX5" fmla="*/ 1283861 w 5259884"/>
              <a:gd name="connsiteY5" fmla="*/ 805598 h 3031637"/>
              <a:gd name="connsiteX0" fmla="*/ 1283861 w 5871218"/>
              <a:gd name="connsiteY0" fmla="*/ 805598 h 3031637"/>
              <a:gd name="connsiteX1" fmla="*/ 2205756 w 5871218"/>
              <a:gd name="connsiteY1" fmla="*/ 543270 h 3031637"/>
              <a:gd name="connsiteX2" fmla="*/ 4739094 w 5871218"/>
              <a:gd name="connsiteY2" fmla="*/ 783113 h 3031637"/>
              <a:gd name="connsiteX3" fmla="*/ 4859015 w 5871218"/>
              <a:gd name="connsiteY3" fmla="*/ 3031637 h 3031637"/>
              <a:gd name="connsiteX4" fmla="*/ 1096484 w 5871218"/>
              <a:gd name="connsiteY4" fmla="*/ 3031637 h 3031637"/>
              <a:gd name="connsiteX5" fmla="*/ 1283861 w 5871218"/>
              <a:gd name="connsiteY5" fmla="*/ 805598 h 3031637"/>
              <a:gd name="connsiteX0" fmla="*/ 1283861 w 5924778"/>
              <a:gd name="connsiteY0" fmla="*/ 805598 h 3031637"/>
              <a:gd name="connsiteX1" fmla="*/ 2205756 w 5924778"/>
              <a:gd name="connsiteY1" fmla="*/ 543270 h 3031637"/>
              <a:gd name="connsiteX2" fmla="*/ 4739094 w 5924778"/>
              <a:gd name="connsiteY2" fmla="*/ 783113 h 3031637"/>
              <a:gd name="connsiteX3" fmla="*/ 4859015 w 5924778"/>
              <a:gd name="connsiteY3" fmla="*/ 3031637 h 3031637"/>
              <a:gd name="connsiteX4" fmla="*/ 1096484 w 5924778"/>
              <a:gd name="connsiteY4" fmla="*/ 3031637 h 3031637"/>
              <a:gd name="connsiteX5" fmla="*/ 1283861 w 5924778"/>
              <a:gd name="connsiteY5" fmla="*/ 805598 h 3031637"/>
              <a:gd name="connsiteX0" fmla="*/ 1283861 w 5924778"/>
              <a:gd name="connsiteY0" fmla="*/ 816848 h 3042887"/>
              <a:gd name="connsiteX1" fmla="*/ 2205756 w 5924778"/>
              <a:gd name="connsiteY1" fmla="*/ 554520 h 3042887"/>
              <a:gd name="connsiteX2" fmla="*/ 4739094 w 5924778"/>
              <a:gd name="connsiteY2" fmla="*/ 794363 h 3042887"/>
              <a:gd name="connsiteX3" fmla="*/ 4859015 w 5924778"/>
              <a:gd name="connsiteY3" fmla="*/ 3042887 h 3042887"/>
              <a:gd name="connsiteX4" fmla="*/ 1096484 w 5924778"/>
              <a:gd name="connsiteY4" fmla="*/ 3042887 h 3042887"/>
              <a:gd name="connsiteX5" fmla="*/ 1283861 w 5924778"/>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872028"/>
              <a:gd name="connsiteY0" fmla="*/ 816848 h 3042887"/>
              <a:gd name="connsiteX1" fmla="*/ 2199965 w 5872028"/>
              <a:gd name="connsiteY1" fmla="*/ 554520 h 3042887"/>
              <a:gd name="connsiteX2" fmla="*/ 4733303 w 5872028"/>
              <a:gd name="connsiteY2" fmla="*/ 794363 h 3042887"/>
              <a:gd name="connsiteX3" fmla="*/ 4853224 w 5872028"/>
              <a:gd name="connsiteY3" fmla="*/ 3042887 h 3042887"/>
              <a:gd name="connsiteX4" fmla="*/ 1090693 w 5872028"/>
              <a:gd name="connsiteY4" fmla="*/ 3042887 h 3042887"/>
              <a:gd name="connsiteX5" fmla="*/ 1278070 w 5872028"/>
              <a:gd name="connsiteY5" fmla="*/ 816848 h 3042887"/>
              <a:gd name="connsiteX0" fmla="*/ 1278070 w 5772302"/>
              <a:gd name="connsiteY0" fmla="*/ 816848 h 3042887"/>
              <a:gd name="connsiteX1" fmla="*/ 2199965 w 5772302"/>
              <a:gd name="connsiteY1" fmla="*/ 554520 h 3042887"/>
              <a:gd name="connsiteX2" fmla="*/ 4733303 w 5772302"/>
              <a:gd name="connsiteY2" fmla="*/ 794363 h 3042887"/>
              <a:gd name="connsiteX3" fmla="*/ 4670002 w 5772302"/>
              <a:gd name="connsiteY3" fmla="*/ 3037652 h 3042887"/>
              <a:gd name="connsiteX4" fmla="*/ 1090693 w 5772302"/>
              <a:gd name="connsiteY4" fmla="*/ 3042887 h 3042887"/>
              <a:gd name="connsiteX5" fmla="*/ 1278070 w 5772302"/>
              <a:gd name="connsiteY5" fmla="*/ 816848 h 3042887"/>
              <a:gd name="connsiteX0" fmla="*/ 1278070 w 5812783"/>
              <a:gd name="connsiteY0" fmla="*/ 816848 h 3042887"/>
              <a:gd name="connsiteX1" fmla="*/ 2199965 w 5812783"/>
              <a:gd name="connsiteY1" fmla="*/ 554520 h 3042887"/>
              <a:gd name="connsiteX2" fmla="*/ 4733303 w 5812783"/>
              <a:gd name="connsiteY2" fmla="*/ 794363 h 3042887"/>
              <a:gd name="connsiteX3" fmla="*/ 4670002 w 5812783"/>
              <a:gd name="connsiteY3" fmla="*/ 3037652 h 3042887"/>
              <a:gd name="connsiteX4" fmla="*/ 1090693 w 5812783"/>
              <a:gd name="connsiteY4" fmla="*/ 3042887 h 3042887"/>
              <a:gd name="connsiteX5" fmla="*/ 1278070 w 5812783"/>
              <a:gd name="connsiteY5" fmla="*/ 816848 h 3042887"/>
              <a:gd name="connsiteX0" fmla="*/ 1278070 w 5894253"/>
              <a:gd name="connsiteY0" fmla="*/ 816848 h 3042887"/>
              <a:gd name="connsiteX1" fmla="*/ 2199965 w 5894253"/>
              <a:gd name="connsiteY1" fmla="*/ 554520 h 3042887"/>
              <a:gd name="connsiteX2" fmla="*/ 4733303 w 5894253"/>
              <a:gd name="connsiteY2" fmla="*/ 794363 h 3042887"/>
              <a:gd name="connsiteX3" fmla="*/ 4670002 w 5894253"/>
              <a:gd name="connsiteY3" fmla="*/ 3037652 h 3042887"/>
              <a:gd name="connsiteX4" fmla="*/ 1090693 w 5894253"/>
              <a:gd name="connsiteY4" fmla="*/ 3042887 h 3042887"/>
              <a:gd name="connsiteX5" fmla="*/ 1278070 w 5894253"/>
              <a:gd name="connsiteY5" fmla="*/ 816848 h 30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4253" h="3042887">
                <a:moveTo>
                  <a:pt x="1278070" y="816848"/>
                </a:moveTo>
                <a:cubicBezTo>
                  <a:pt x="1465446" y="167274"/>
                  <a:pt x="2080044" y="447091"/>
                  <a:pt x="2199965" y="554520"/>
                </a:cubicBezTo>
                <a:cubicBezTo>
                  <a:pt x="2976955" y="-384863"/>
                  <a:pt x="4353552" y="-12608"/>
                  <a:pt x="4733303" y="794363"/>
                </a:cubicBezTo>
                <a:cubicBezTo>
                  <a:pt x="6240379" y="843022"/>
                  <a:pt x="6343074" y="2920642"/>
                  <a:pt x="4670002" y="3037652"/>
                </a:cubicBezTo>
                <a:lnTo>
                  <a:pt x="1090693" y="3042887"/>
                </a:lnTo>
                <a:cubicBezTo>
                  <a:pt x="-203458" y="3035392"/>
                  <a:pt x="-583208" y="809353"/>
                  <a:pt x="1278070" y="816848"/>
                </a:cubicBezTo>
                <a:close/>
              </a:path>
            </a:pathLst>
          </a:custGeom>
          <a:solidFill>
            <a:schemeClr val="tx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64000" tIns="180000" rIns="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de-DE" dirty="0">
              <a:solidFill>
                <a:schemeClr val="tx1"/>
              </a:solidFill>
              <a:latin typeface="Arial" pitchFamily="34" charset="0"/>
              <a:cs typeface="Arial" pitchFamily="34" charset="0"/>
            </a:endParaRPr>
          </a:p>
        </p:txBody>
      </p:sp>
      <p:sp>
        <p:nvSpPr>
          <p:cNvPr id="23" name="Textfeld 22"/>
          <p:cNvSpPr txBox="1"/>
          <p:nvPr/>
        </p:nvSpPr>
        <p:spPr>
          <a:xfrm>
            <a:off x="3609746" y="3171934"/>
            <a:ext cx="2040330" cy="523220"/>
          </a:xfrm>
          <a:prstGeom prst="rect">
            <a:avLst/>
          </a:prstGeom>
          <a:noFill/>
        </p:spPr>
        <p:txBody>
          <a:bodyPr wrap="square" rtlCol="0">
            <a:spAutoFit/>
          </a:bodyPr>
          <a:lstStyle/>
          <a:p>
            <a:pPr algn="ctr"/>
            <a:r>
              <a:rPr lang="de-DE" sz="1400" dirty="0" smtClean="0"/>
              <a:t>Message Broker</a:t>
            </a:r>
          </a:p>
          <a:p>
            <a:pPr algn="ctr"/>
            <a:r>
              <a:rPr lang="hu-HU" sz="1400" dirty="0" smtClean="0"/>
              <a:t>Lokális/Globális</a:t>
            </a:r>
            <a:endParaRPr lang="de-DE" sz="1400" dirty="0"/>
          </a:p>
        </p:txBody>
      </p:sp>
      <p:pic>
        <p:nvPicPr>
          <p:cNvPr id="54" name="Grafik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35406" y="2977694"/>
            <a:ext cx="840927" cy="840927"/>
          </a:xfrm>
          <a:prstGeom prst="rect">
            <a:avLst/>
          </a:prstGeom>
          <a:solidFill>
            <a:srgbClr val="D1D8E9"/>
          </a:solidFill>
        </p:spPr>
      </p:pic>
      <p:grpSp>
        <p:nvGrpSpPr>
          <p:cNvPr id="56" name="Gruppieren 55"/>
          <p:cNvGrpSpPr>
            <a:grpSpLocks noChangeAspect="1"/>
          </p:cNvGrpSpPr>
          <p:nvPr/>
        </p:nvGrpSpPr>
        <p:grpSpPr>
          <a:xfrm>
            <a:off x="352955" y="2752042"/>
            <a:ext cx="750781" cy="765009"/>
            <a:chOff x="7975792" y="3011606"/>
            <a:chExt cx="246515" cy="251187"/>
          </a:xfrm>
          <a:effectLst>
            <a:outerShdw blurRad="50800" dist="38100" dir="2700000" algn="tl" rotWithShape="0">
              <a:prstClr val="black">
                <a:alpha val="40000"/>
              </a:prstClr>
            </a:outerShdw>
          </a:effectLst>
        </p:grpSpPr>
        <p:sp>
          <p:nvSpPr>
            <p:cNvPr id="59" name="Ellipse 58"/>
            <p:cNvSpPr/>
            <p:nvPr/>
          </p:nvSpPr>
          <p:spPr>
            <a:xfrm>
              <a:off x="8029719" y="3011606"/>
              <a:ext cx="134819" cy="134819"/>
            </a:xfrm>
            <a:prstGeom prst="ellipse">
              <a:avLst/>
            </a:prstGeom>
            <a:solidFill>
              <a:srgbClr val="88888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62" name="Flussdiagramm: Verzögerung 61"/>
            <p:cNvSpPr/>
            <p:nvPr/>
          </p:nvSpPr>
          <p:spPr>
            <a:xfrm rot="16200000">
              <a:off x="8045122" y="3085608"/>
              <a:ext cx="107855" cy="246515"/>
            </a:xfrm>
            <a:prstGeom prst="flowChartDelay">
              <a:avLst/>
            </a:prstGeom>
            <a:solidFill>
              <a:srgbClr val="88888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solidFill>
                  <a:schemeClr val="bg1"/>
                </a:solidFill>
                <a:latin typeface="Arial" pitchFamily="34" charset="0"/>
                <a:cs typeface="Arial" pitchFamily="34" charset="0"/>
              </a:endParaRPr>
            </a:p>
          </p:txBody>
        </p:sp>
      </p:grpSp>
      <p:pic>
        <p:nvPicPr>
          <p:cNvPr id="64" name="Grafik 63" descr="TC3_CD.png"/>
          <p:cNvPicPr>
            <a:picLocks noChangeAspect="1"/>
          </p:cNvPicPr>
          <p:nvPr/>
        </p:nvPicPr>
        <p:blipFill>
          <a:blip r:embed="rId13" cstate="print"/>
          <a:srcRect/>
          <a:stretch>
            <a:fillRect/>
          </a:stretch>
        </p:blipFill>
        <p:spPr bwMode="auto">
          <a:xfrm>
            <a:off x="1268684" y="3085237"/>
            <a:ext cx="341394" cy="252567"/>
          </a:xfrm>
          <a:prstGeom prst="rect">
            <a:avLst/>
          </a:prstGeom>
          <a:noFill/>
          <a:ln w="9525">
            <a:noFill/>
            <a:miter lim="800000"/>
            <a:headEnd/>
            <a:tailEnd/>
          </a:ln>
        </p:spPr>
      </p:pic>
      <p:pic>
        <p:nvPicPr>
          <p:cNvPr id="65" name="Grafik 6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77233" y="3259841"/>
            <a:ext cx="244564" cy="244564"/>
          </a:xfrm>
          <a:prstGeom prst="rect">
            <a:avLst/>
          </a:prstGeom>
          <a:effectLst>
            <a:outerShdw blurRad="50800" dist="38100" dir="2700000" algn="tl" rotWithShape="0">
              <a:prstClr val="black">
                <a:alpha val="40000"/>
              </a:prstClr>
            </a:outerShdw>
          </a:effectLst>
        </p:spPr>
      </p:pic>
      <p:sp>
        <p:nvSpPr>
          <p:cNvPr id="70" name="Textfeld 69"/>
          <p:cNvSpPr txBox="1"/>
          <p:nvPr/>
        </p:nvSpPr>
        <p:spPr>
          <a:xfrm>
            <a:off x="95777" y="3602714"/>
            <a:ext cx="1785416" cy="307777"/>
          </a:xfrm>
          <a:prstGeom prst="rect">
            <a:avLst/>
          </a:prstGeom>
          <a:noFill/>
        </p:spPr>
        <p:txBody>
          <a:bodyPr wrap="square" rtlCol="0">
            <a:spAutoFit/>
          </a:bodyPr>
          <a:lstStyle/>
          <a:p>
            <a:r>
              <a:rPr lang="hu-HU" sz="1400" dirty="0" smtClean="0"/>
              <a:t>Rendszerintegrátor</a:t>
            </a:r>
            <a:endParaRPr lang="de-DE" sz="1400" dirty="0"/>
          </a:p>
        </p:txBody>
      </p:sp>
      <p:sp>
        <p:nvSpPr>
          <p:cNvPr id="71" name="Textfeld 70"/>
          <p:cNvSpPr txBox="1"/>
          <p:nvPr/>
        </p:nvSpPr>
        <p:spPr>
          <a:xfrm>
            <a:off x="149719" y="3843669"/>
            <a:ext cx="2851181" cy="307777"/>
          </a:xfrm>
          <a:prstGeom prst="rect">
            <a:avLst/>
          </a:prstGeom>
          <a:noFill/>
        </p:spPr>
        <p:txBody>
          <a:bodyPr wrap="square" rtlCol="0">
            <a:spAutoFit/>
          </a:bodyPr>
          <a:lstStyle/>
          <a:p>
            <a:pPr marL="285750" indent="-285750">
              <a:buFont typeface="Wingdings" panose="05000000000000000000" pitchFamily="2" charset="2"/>
              <a:buChar char="Ø"/>
            </a:pPr>
            <a:r>
              <a:rPr lang="de-DE" sz="1400" dirty="0" smtClean="0"/>
              <a:t>TC Analytics </a:t>
            </a:r>
            <a:r>
              <a:rPr lang="de-DE" sz="1400" dirty="0" err="1" smtClean="0"/>
              <a:t>Workbench</a:t>
            </a:r>
            <a:endParaRPr lang="de-DE" sz="1400" dirty="0" smtClean="0"/>
          </a:p>
        </p:txBody>
      </p:sp>
      <p:cxnSp>
        <p:nvCxnSpPr>
          <p:cNvPr id="27" name="Gerade Verbindung mit Pfeil 26"/>
          <p:cNvCxnSpPr/>
          <p:nvPr/>
        </p:nvCxnSpPr>
        <p:spPr>
          <a:xfrm flipV="1">
            <a:off x="1776333" y="2126674"/>
            <a:ext cx="2803717" cy="99896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4766520" y="2184375"/>
            <a:ext cx="2851181" cy="307777"/>
          </a:xfrm>
          <a:prstGeom prst="rect">
            <a:avLst/>
          </a:prstGeom>
          <a:noFill/>
        </p:spPr>
        <p:txBody>
          <a:bodyPr wrap="square" rtlCol="0">
            <a:spAutoFit/>
          </a:bodyPr>
          <a:lstStyle/>
          <a:p>
            <a:r>
              <a:rPr lang="de-DE" sz="1400" dirty="0" smtClean="0"/>
              <a:t>TC Analytics </a:t>
            </a:r>
            <a:r>
              <a:rPr lang="de-DE" sz="1400" dirty="0" err="1" smtClean="0"/>
              <a:t>Runtime</a:t>
            </a:r>
            <a:endParaRPr lang="de-DE" sz="1400" dirty="0" smtClean="0"/>
          </a:p>
        </p:txBody>
      </p:sp>
      <p:sp>
        <p:nvSpPr>
          <p:cNvPr id="49" name="Textfeld 48"/>
          <p:cNvSpPr txBox="1"/>
          <p:nvPr/>
        </p:nvSpPr>
        <p:spPr>
          <a:xfrm>
            <a:off x="5319879" y="4813411"/>
            <a:ext cx="1961146" cy="307777"/>
          </a:xfrm>
          <a:prstGeom prst="rect">
            <a:avLst/>
          </a:prstGeom>
          <a:noFill/>
        </p:spPr>
        <p:txBody>
          <a:bodyPr wrap="square" rtlCol="0">
            <a:spAutoFit/>
          </a:bodyPr>
          <a:lstStyle/>
          <a:p>
            <a:pPr algn="ctr"/>
            <a:r>
              <a:rPr lang="de-DE" sz="1400" dirty="0" smtClean="0"/>
              <a:t>TC IoT Data Agent</a:t>
            </a:r>
          </a:p>
        </p:txBody>
      </p:sp>
      <p:sp>
        <p:nvSpPr>
          <p:cNvPr id="51" name="Textfeld 68"/>
          <p:cNvSpPr txBox="1"/>
          <p:nvPr/>
        </p:nvSpPr>
        <p:spPr>
          <a:xfrm>
            <a:off x="170704" y="1265460"/>
            <a:ext cx="1406180" cy="307777"/>
          </a:xfrm>
          <a:prstGeom prst="rect">
            <a:avLst/>
          </a:prstGeom>
          <a:noFill/>
        </p:spPr>
        <p:txBody>
          <a:bodyPr wrap="square" lIns="90000" rtlCol="0">
            <a:spAutoFit/>
          </a:bodyPr>
          <a:lstStyle/>
          <a:p>
            <a:r>
              <a:rPr lang="hu-HU" sz="1400" dirty="0" smtClean="0"/>
              <a:t>Végfelhasználó</a:t>
            </a:r>
            <a:endParaRPr lang="de-DE" sz="1400" dirty="0"/>
          </a:p>
        </p:txBody>
      </p:sp>
    </p:spTree>
    <p:extLst>
      <p:ext uri="{BB962C8B-B14F-4D97-AF65-F5344CB8AC3E}">
        <p14:creationId xmlns:p14="http://schemas.microsoft.com/office/powerpoint/2010/main" val="2287009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 y="112232"/>
            <a:ext cx="7884369" cy="967921"/>
          </a:xfrm>
        </p:spPr>
        <p:txBody>
          <a:bodyPr/>
          <a:lstStyle/>
          <a:p>
            <a:r>
              <a:rPr lang="hu-HU" dirty="0" smtClean="0"/>
              <a:t>e2watch - </a:t>
            </a:r>
            <a:r>
              <a:rPr lang="hu-HU" dirty="0" err="1"/>
              <a:t>StädteRegion</a:t>
            </a:r>
            <a:r>
              <a:rPr lang="hu-HU" dirty="0"/>
              <a:t> </a:t>
            </a:r>
            <a:r>
              <a:rPr lang="hu-HU" dirty="0" smtClean="0"/>
              <a:t>Aachen, Németország</a:t>
            </a:r>
            <a:r>
              <a:rPr lang="hu-HU" dirty="0"/>
              <a:t/>
            </a:r>
            <a:br>
              <a:rPr lang="hu-HU" dirty="0"/>
            </a:br>
            <a:r>
              <a:rPr lang="hu-HU" dirty="0"/>
              <a:t>Energiaparaméterek </a:t>
            </a:r>
            <a:r>
              <a:rPr lang="hu-HU" dirty="0" smtClean="0"/>
              <a:t>gyűjtése a </a:t>
            </a:r>
            <a:r>
              <a:rPr lang="hu-HU" dirty="0"/>
              <a:t>„Big Data” számára</a:t>
            </a:r>
            <a:endParaRPr lang="de-DE" dirty="0"/>
          </a:p>
        </p:txBody>
      </p:sp>
      <p:pic>
        <p:nvPicPr>
          <p:cNvPr id="5" name="Kép helye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9881" r="29881"/>
          <a:stretch>
            <a:fillRect/>
          </a:stretch>
        </p:blipFill>
        <p:spPr/>
      </p:pic>
    </p:spTree>
    <p:extLst>
      <p:ext uri="{BB962C8B-B14F-4D97-AF65-F5344CB8AC3E}">
        <p14:creationId xmlns:p14="http://schemas.microsoft.com/office/powerpoint/2010/main" val="690574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a:xfrm>
            <a:off x="2" y="980728"/>
            <a:ext cx="4571998" cy="5331600"/>
          </a:xfrm>
        </p:spPr>
        <p:txBody>
          <a:bodyPr/>
          <a:lstStyle/>
          <a:p>
            <a:pPr marL="0" indent="0">
              <a:buNone/>
            </a:pPr>
            <a:r>
              <a:rPr lang="hu-HU" altLang="de-DE" sz="2000" b="1" dirty="0"/>
              <a:t>Korszerű energiafelügyeleti rendszer a középületek energiagazdálkodásának optimalizálásához </a:t>
            </a:r>
          </a:p>
          <a:p>
            <a:r>
              <a:rPr lang="hu-HU" sz="1800" dirty="0" smtClean="0"/>
              <a:t>Az e2watch lehetővé teszi az üzemeltetők és a felhasználók számára az </a:t>
            </a:r>
            <a:r>
              <a:rPr lang="hu-HU" sz="1800" dirty="0" smtClean="0"/>
              <a:t>energiafelhasználás </a:t>
            </a:r>
            <a:r>
              <a:rPr lang="hu-HU" sz="1800" dirty="0" smtClean="0"/>
              <a:t>monitorozását</a:t>
            </a:r>
          </a:p>
          <a:p>
            <a:r>
              <a:rPr lang="hu-HU" sz="1800" dirty="0"/>
              <a:t>Egyedi </a:t>
            </a:r>
            <a:r>
              <a:rPr lang="hu-HU" sz="1800" dirty="0" smtClean="0"/>
              <a:t>fogyasztásmérők </a:t>
            </a:r>
            <a:r>
              <a:rPr lang="hu-HU" sz="1800" dirty="0"/>
              <a:t>jeleinek </a:t>
            </a:r>
            <a:r>
              <a:rPr lang="hu-HU" sz="1800" dirty="0" smtClean="0"/>
              <a:t>gyűjtése, </a:t>
            </a:r>
            <a:r>
              <a:rPr lang="hu-HU" sz="1800" dirty="0"/>
              <a:t>rendszerezése és továbbítása az informatikai kiszolgáló </a:t>
            </a:r>
            <a:r>
              <a:rPr lang="hu-HU" sz="1800" dirty="0" smtClean="0"/>
              <a:t>felé</a:t>
            </a:r>
          </a:p>
          <a:p>
            <a:r>
              <a:rPr lang="hu-HU" sz="1800" dirty="0" smtClean="0"/>
              <a:t>A rendszer segítségével 2007 </a:t>
            </a:r>
            <a:r>
              <a:rPr lang="hu-HU" sz="1800" dirty="0"/>
              <a:t>óta közel 600 ezer EUR értékű </a:t>
            </a:r>
            <a:r>
              <a:rPr lang="hu-HU" sz="1800" dirty="0" smtClean="0"/>
              <a:t>költségmegtakarítást sikerült realizálni a projektbe bevont 200 ingatlannál</a:t>
            </a:r>
          </a:p>
          <a:p>
            <a:r>
              <a:rPr lang="hu-HU" sz="1800" dirty="0" smtClean="0"/>
              <a:t>10 ezer mérési adatpont továbbítása 15 percenként, mely napi 100 ezer </a:t>
            </a:r>
            <a:r>
              <a:rPr lang="hu-HU" sz="1800" dirty="0" smtClean="0"/>
              <a:t>adatrekordot </a:t>
            </a:r>
            <a:r>
              <a:rPr lang="hu-HU" sz="1800" dirty="0" smtClean="0"/>
              <a:t>jelent</a:t>
            </a:r>
          </a:p>
        </p:txBody>
      </p:sp>
      <p:sp>
        <p:nvSpPr>
          <p:cNvPr id="4" name="Titel 3"/>
          <p:cNvSpPr>
            <a:spLocks noGrp="1"/>
          </p:cNvSpPr>
          <p:nvPr>
            <p:ph type="title"/>
          </p:nvPr>
        </p:nvSpPr>
        <p:spPr>
          <a:xfrm>
            <a:off x="-1" y="112232"/>
            <a:ext cx="7603200" cy="967921"/>
          </a:xfrm>
        </p:spPr>
        <p:txBody>
          <a:bodyPr/>
          <a:lstStyle/>
          <a:p>
            <a:r>
              <a:rPr lang="hu-HU" dirty="0"/>
              <a:t>e2watch - </a:t>
            </a:r>
            <a:r>
              <a:rPr lang="hu-HU" dirty="0" err="1"/>
              <a:t>StädteRegion</a:t>
            </a:r>
            <a:r>
              <a:rPr lang="hu-HU" dirty="0"/>
              <a:t> Aachen, Németország</a:t>
            </a:r>
            <a:br>
              <a:rPr lang="hu-HU" dirty="0"/>
            </a:br>
            <a:r>
              <a:rPr lang="hu-HU" dirty="0"/>
              <a:t>Energiaparaméterek gyűjtése a „Big Data” számára</a:t>
            </a:r>
            <a:endParaRPr lang="de-DE" dirty="0"/>
          </a:p>
        </p:txBody>
      </p:sp>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090800"/>
            <a:ext cx="4490784" cy="5767200"/>
          </a:xfrm>
          <a:prstGeom prst="rect">
            <a:avLst/>
          </a:prstGeom>
        </p:spPr>
      </p:pic>
    </p:spTree>
    <p:extLst>
      <p:ext uri="{BB962C8B-B14F-4D97-AF65-F5344CB8AC3E}">
        <p14:creationId xmlns:p14="http://schemas.microsoft.com/office/powerpoint/2010/main" val="3498724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a:xfrm>
            <a:off x="2" y="1090800"/>
            <a:ext cx="9143998" cy="2770248"/>
          </a:xfrm>
        </p:spPr>
        <p:txBody>
          <a:bodyPr/>
          <a:lstStyle/>
          <a:p>
            <a:pPr marL="0" indent="0">
              <a:buNone/>
            </a:pPr>
            <a:r>
              <a:rPr lang="hu-HU" sz="1800" b="1" dirty="0"/>
              <a:t>Felhasználói előnyök</a:t>
            </a:r>
            <a:endParaRPr lang="de-DE" sz="1800" b="1" dirty="0"/>
          </a:p>
          <a:p>
            <a:r>
              <a:rPr lang="hu-HU" sz="1800" dirty="0"/>
              <a:t>Beágyazott PC-vel </a:t>
            </a:r>
            <a:r>
              <a:rPr lang="hu-HU" sz="1800" dirty="0" smtClean="0"/>
              <a:t>működő, decentralizált </a:t>
            </a:r>
            <a:r>
              <a:rPr lang="hu-HU" sz="1800" dirty="0"/>
              <a:t>adatnaplózó </a:t>
            </a:r>
            <a:r>
              <a:rPr lang="hu-HU" sz="1800" dirty="0" smtClean="0"/>
              <a:t>rendszer a BDM-csatlakozáshoz</a:t>
            </a:r>
          </a:p>
          <a:p>
            <a:r>
              <a:rPr lang="hu-HU" sz="1800" dirty="0" smtClean="0"/>
              <a:t>Köszönhetően a beágyazott PC-nek kommunikációs hiba esetén sincs adatvesztés</a:t>
            </a:r>
          </a:p>
          <a:p>
            <a:r>
              <a:rPr lang="hu-HU" sz="1800" dirty="0"/>
              <a:t>Az adatok BDM-</a:t>
            </a:r>
            <a:r>
              <a:rPr lang="hu-HU" sz="1800" dirty="0" err="1"/>
              <a:t>hez</a:t>
            </a:r>
            <a:r>
              <a:rPr lang="hu-HU" sz="1800" dirty="0"/>
              <a:t> </a:t>
            </a:r>
            <a:r>
              <a:rPr lang="hu-HU" sz="1800" dirty="0" smtClean="0"/>
              <a:t>továbbítása </a:t>
            </a:r>
            <a:r>
              <a:rPr lang="hu-HU" sz="1800" dirty="0"/>
              <a:t>az integrált </a:t>
            </a:r>
            <a:r>
              <a:rPr lang="hu-HU" sz="1800" dirty="0" smtClean="0"/>
              <a:t>adatvédelemmel rendelkező</a:t>
            </a:r>
            <a:r>
              <a:rPr lang="hu-HU" sz="1800" dirty="0"/>
              <a:t>, standard OPC UA (egységes architektúra) </a:t>
            </a:r>
            <a:r>
              <a:rPr lang="hu-HU" sz="1800" dirty="0" smtClean="0"/>
              <a:t>protokoll segítségével történik</a:t>
            </a:r>
          </a:p>
          <a:p>
            <a:r>
              <a:rPr lang="hu-HU" sz="1800" dirty="0"/>
              <a:t>A</a:t>
            </a:r>
            <a:r>
              <a:rPr lang="hu-HU" sz="1800" dirty="0" smtClean="0"/>
              <a:t>z </a:t>
            </a:r>
            <a:r>
              <a:rPr lang="hu-HU" sz="1800" dirty="0"/>
              <a:t>alkalmazott hálózati </a:t>
            </a:r>
            <a:r>
              <a:rPr lang="hu-HU" sz="1800" dirty="0" smtClean="0"/>
              <a:t>adatátviteli technológia </a:t>
            </a:r>
            <a:r>
              <a:rPr lang="hu-HU" sz="1800" dirty="0"/>
              <a:t>(DSL, ISDN, analóg) irreleváns</a:t>
            </a:r>
            <a:endParaRPr lang="hu-HU" sz="1800" dirty="0" smtClean="0"/>
          </a:p>
          <a:p>
            <a:r>
              <a:rPr lang="hu-HU" sz="1800" dirty="0" smtClean="0"/>
              <a:t>Hatékony, rugalmas, nyitott technológia, mely könnyen illeszthető az </a:t>
            </a:r>
            <a:r>
              <a:rPr lang="hu-HU" sz="1800" dirty="0" smtClean="0"/>
              <a:t>IT-struktúrába</a:t>
            </a:r>
            <a:endParaRPr lang="hu-HU" sz="1800" dirty="0" smtClean="0"/>
          </a:p>
        </p:txBody>
      </p:sp>
      <p:sp>
        <p:nvSpPr>
          <p:cNvPr id="4" name="Titel 3"/>
          <p:cNvSpPr>
            <a:spLocks noGrp="1"/>
          </p:cNvSpPr>
          <p:nvPr>
            <p:ph type="title"/>
          </p:nvPr>
        </p:nvSpPr>
        <p:spPr>
          <a:xfrm>
            <a:off x="-1" y="112232"/>
            <a:ext cx="7603200" cy="967921"/>
          </a:xfrm>
        </p:spPr>
        <p:txBody>
          <a:bodyPr/>
          <a:lstStyle/>
          <a:p>
            <a:r>
              <a:rPr lang="hu-HU" dirty="0"/>
              <a:t>e2watch - </a:t>
            </a:r>
            <a:r>
              <a:rPr lang="hu-HU" dirty="0" err="1"/>
              <a:t>StädteRegion</a:t>
            </a:r>
            <a:r>
              <a:rPr lang="hu-HU" dirty="0"/>
              <a:t> Aachen, Németország</a:t>
            </a:r>
            <a:br>
              <a:rPr lang="hu-HU" dirty="0"/>
            </a:br>
            <a:r>
              <a:rPr lang="hu-HU" dirty="0"/>
              <a:t>Energiaparaméterek gyűjtése a „Big Data” számára</a:t>
            </a:r>
            <a:endParaRPr lang="de-DE" dirty="0"/>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077072"/>
            <a:ext cx="9144000" cy="2562532"/>
          </a:xfrm>
          <a:prstGeom prst="rect">
            <a:avLst/>
          </a:prstGeom>
        </p:spPr>
      </p:pic>
    </p:spTree>
    <p:extLst>
      <p:ext uri="{BB962C8B-B14F-4D97-AF65-F5344CB8AC3E}">
        <p14:creationId xmlns:p14="http://schemas.microsoft.com/office/powerpoint/2010/main" val="2352924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Összefoglalás  </a:t>
            </a:r>
            <a:endParaRPr lang="de-DE"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4797152"/>
            <a:ext cx="2515199" cy="1800200"/>
          </a:xfrm>
          <a:prstGeom prst="rect">
            <a:avLst/>
          </a:prstGeom>
        </p:spPr>
      </p:pic>
      <p:pic>
        <p:nvPicPr>
          <p:cNvPr id="5" name="Kép 4"/>
          <p:cNvPicPr>
            <a:picLocks noChangeAspect="1"/>
          </p:cNvPicPr>
          <p:nvPr/>
        </p:nvPicPr>
        <p:blipFill>
          <a:blip r:embed="rId3"/>
          <a:stretch>
            <a:fillRect/>
          </a:stretch>
        </p:blipFill>
        <p:spPr>
          <a:xfrm>
            <a:off x="6877993" y="1336063"/>
            <a:ext cx="1359595" cy="1359595"/>
          </a:xfrm>
          <a:prstGeom prst="rect">
            <a:avLst/>
          </a:prstGeom>
        </p:spPr>
      </p:pic>
      <p:pic>
        <p:nvPicPr>
          <p:cNvPr id="8" name="Kép 7"/>
          <p:cNvPicPr>
            <a:picLocks noChangeAspect="1"/>
          </p:cNvPicPr>
          <p:nvPr/>
        </p:nvPicPr>
        <p:blipFill>
          <a:blip r:embed="rId4"/>
          <a:stretch>
            <a:fillRect/>
          </a:stretch>
        </p:blipFill>
        <p:spPr>
          <a:xfrm>
            <a:off x="6323998" y="2971800"/>
            <a:ext cx="2130747" cy="391112"/>
          </a:xfrm>
          <a:prstGeom prst="rect">
            <a:avLst/>
          </a:prstGeom>
        </p:spPr>
      </p:pic>
      <p:pic>
        <p:nvPicPr>
          <p:cNvPr id="9" name="Kép 8"/>
          <p:cNvPicPr>
            <a:picLocks noChangeAspect="1"/>
          </p:cNvPicPr>
          <p:nvPr/>
        </p:nvPicPr>
        <p:blipFill>
          <a:blip r:embed="rId5"/>
          <a:stretch>
            <a:fillRect/>
          </a:stretch>
        </p:blipFill>
        <p:spPr>
          <a:xfrm>
            <a:off x="6147688" y="3676648"/>
            <a:ext cx="1241684" cy="441603"/>
          </a:xfrm>
          <a:prstGeom prst="rect">
            <a:avLst/>
          </a:prstGeom>
        </p:spPr>
      </p:pic>
      <p:pic>
        <p:nvPicPr>
          <p:cNvPr id="10" name="Kép 9"/>
          <p:cNvPicPr>
            <a:picLocks noChangeAspect="1"/>
          </p:cNvPicPr>
          <p:nvPr/>
        </p:nvPicPr>
        <p:blipFill>
          <a:blip r:embed="rId6"/>
          <a:stretch>
            <a:fillRect/>
          </a:stretch>
        </p:blipFill>
        <p:spPr>
          <a:xfrm>
            <a:off x="7328337" y="4161593"/>
            <a:ext cx="1502646" cy="409812"/>
          </a:xfrm>
          <a:prstGeom prst="rect">
            <a:avLst/>
          </a:prstGeom>
        </p:spPr>
      </p:pic>
      <p:sp>
        <p:nvSpPr>
          <p:cNvPr id="11" name="Textplatzhalter 2"/>
          <p:cNvSpPr txBox="1">
            <a:spLocks/>
          </p:cNvSpPr>
          <p:nvPr/>
        </p:nvSpPr>
        <p:spPr>
          <a:xfrm>
            <a:off x="144018" y="1221221"/>
            <a:ext cx="5652118" cy="533160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smtClean="0"/>
              <a:t>Használt protokollok: MQTT, AMQP, OPC UA</a:t>
            </a:r>
          </a:p>
          <a:p>
            <a:r>
              <a:rPr lang="hu-HU" sz="1800" dirty="0" smtClean="0"/>
              <a:t>Lokális vagy </a:t>
            </a:r>
            <a:r>
              <a:rPr lang="hu-HU" sz="1800" dirty="0" smtClean="0"/>
              <a:t>globális </a:t>
            </a:r>
            <a:r>
              <a:rPr lang="hu-HU" sz="1800" dirty="0" smtClean="0"/>
              <a:t>felhők használata</a:t>
            </a:r>
          </a:p>
          <a:p>
            <a:r>
              <a:rPr lang="hu-HU" sz="1800" dirty="0" smtClean="0"/>
              <a:t>Célok: </a:t>
            </a:r>
            <a:r>
              <a:rPr lang="hu-HU" sz="1800" dirty="0"/>
              <a:t>g</a:t>
            </a:r>
            <a:r>
              <a:rPr lang="hu-HU" sz="1800" dirty="0" smtClean="0"/>
              <a:t>yártásfejlesztés, előrejelző </a:t>
            </a:r>
            <a:r>
              <a:rPr lang="hu-HU" sz="1800" dirty="0" smtClean="0"/>
              <a:t>(prediktív) </a:t>
            </a:r>
            <a:r>
              <a:rPr lang="hu-HU" sz="1800" dirty="0" smtClean="0"/>
              <a:t>karbantartás</a:t>
            </a:r>
            <a:r>
              <a:rPr lang="hu-HU" sz="1800" dirty="0" smtClean="0"/>
              <a:t>, termékminőség-javítás</a:t>
            </a:r>
          </a:p>
          <a:p>
            <a:r>
              <a:rPr lang="hu-HU" sz="1800" dirty="0" smtClean="0"/>
              <a:t>Fejlesztési irányok, lehetőségek:</a:t>
            </a:r>
          </a:p>
          <a:p>
            <a:pPr lvl="1"/>
            <a:r>
              <a:rPr lang="hu-HU" sz="1800" dirty="0" smtClean="0"/>
              <a:t>Virtuális gyár (kézzel fogható HMI helyett hologram) (AR, VR)</a:t>
            </a:r>
          </a:p>
          <a:p>
            <a:pPr lvl="1"/>
            <a:r>
              <a:rPr lang="hu-HU" sz="1800" dirty="0" smtClean="0"/>
              <a:t>Géptanulás/Mesterséges </a:t>
            </a:r>
            <a:r>
              <a:rPr lang="hu-HU" sz="1800" dirty="0"/>
              <a:t>intelligencia </a:t>
            </a:r>
            <a:r>
              <a:rPr lang="hu-HU" sz="1800" dirty="0" smtClean="0"/>
              <a:t>használata</a:t>
            </a:r>
          </a:p>
          <a:p>
            <a:pPr lvl="1"/>
            <a:r>
              <a:rPr lang="hu-HU" sz="1800" dirty="0" smtClean="0"/>
              <a:t>Adatbányászat</a:t>
            </a:r>
          </a:p>
          <a:p>
            <a:pPr lvl="1"/>
            <a:r>
              <a:rPr lang="hu-HU" sz="1800" dirty="0" smtClean="0"/>
              <a:t>Mobilalkalmazások</a:t>
            </a:r>
          </a:p>
          <a:p>
            <a:pPr lvl="1"/>
            <a:r>
              <a:rPr lang="hu-HU" sz="1800" dirty="0" smtClean="0"/>
              <a:t>Analitikai szoftverek</a:t>
            </a:r>
          </a:p>
          <a:p>
            <a:pPr lvl="1"/>
            <a:r>
              <a:rPr lang="hu-HU" sz="1800" dirty="0" smtClean="0"/>
              <a:t>Virtuális üzembehelyezés</a:t>
            </a:r>
          </a:p>
          <a:p>
            <a:pPr marL="360362" lvl="1" indent="0">
              <a:buNone/>
            </a:pPr>
            <a:endParaRPr lang="hu-HU" sz="1800" dirty="0"/>
          </a:p>
          <a:p>
            <a:pPr lvl="1"/>
            <a:endParaRPr lang="hu-HU" sz="1800" dirty="0" smtClean="0"/>
          </a:p>
          <a:p>
            <a:pPr lvl="1"/>
            <a:endParaRPr lang="hu-HU" sz="1800" dirty="0" smtClean="0"/>
          </a:p>
        </p:txBody>
      </p:sp>
      <p:pic>
        <p:nvPicPr>
          <p:cNvPr id="12" name="Kép 11"/>
          <p:cNvPicPr>
            <a:picLocks noChangeAspect="1"/>
          </p:cNvPicPr>
          <p:nvPr/>
        </p:nvPicPr>
        <p:blipFill>
          <a:blip r:embed="rId7"/>
          <a:stretch>
            <a:fillRect/>
          </a:stretch>
        </p:blipFill>
        <p:spPr>
          <a:xfrm>
            <a:off x="3564396" y="4797152"/>
            <a:ext cx="2697380" cy="1800200"/>
          </a:xfrm>
          <a:prstGeom prst="rect">
            <a:avLst/>
          </a:prstGeom>
        </p:spPr>
      </p:pic>
    </p:spTree>
    <p:extLst>
      <p:ext uri="{BB962C8B-B14F-4D97-AF65-F5344CB8AC3E}">
        <p14:creationId xmlns:p14="http://schemas.microsoft.com/office/powerpoint/2010/main" val="3648650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0" y="2224662"/>
            <a:ext cx="4572000" cy="1645029"/>
          </a:xfrm>
        </p:spPr>
        <p:txBody>
          <a:bodyPr/>
          <a:lstStyle/>
          <a:p>
            <a:r>
              <a:rPr lang="hu-HU" dirty="0" smtClean="0"/>
              <a:t>HWSW mobile! konferencia</a:t>
            </a:r>
            <a:r>
              <a:rPr lang="de-DE" dirty="0" smtClean="0"/>
              <a:t/>
            </a:r>
            <a:br>
              <a:rPr lang="de-DE" dirty="0" smtClean="0"/>
            </a:br>
            <a:r>
              <a:rPr lang="hu-HU" dirty="0" smtClean="0"/>
              <a:t/>
            </a:r>
            <a:br>
              <a:rPr lang="hu-HU" dirty="0" smtClean="0"/>
            </a:br>
            <a:r>
              <a:rPr lang="hu-HU" b="0" dirty="0" err="1"/>
              <a:t>IIoT</a:t>
            </a:r>
            <a:r>
              <a:rPr lang="hu-HU" b="0" dirty="0"/>
              <a:t>: adatgyűjtés és analitika a gyártás </a:t>
            </a:r>
            <a:r>
              <a:rPr lang="hu-HU" b="0" dirty="0" smtClean="0"/>
              <a:t>optimalizálásban</a:t>
            </a:r>
            <a:endParaRPr lang="de-DE" b="0" dirty="0"/>
          </a:p>
        </p:txBody>
      </p:sp>
      <p:sp>
        <p:nvSpPr>
          <p:cNvPr id="10" name="Untertitel 2"/>
          <p:cNvSpPr>
            <a:spLocks noGrp="1"/>
          </p:cNvSpPr>
          <p:nvPr>
            <p:ph type="subTitle" idx="1"/>
          </p:nvPr>
        </p:nvSpPr>
        <p:spPr>
          <a:xfrm>
            <a:off x="-508" y="3869691"/>
            <a:ext cx="4572508" cy="1535975"/>
          </a:xfrm>
        </p:spPr>
        <p:txBody>
          <a:bodyPr/>
          <a:lstStyle/>
          <a:p>
            <a:r>
              <a:rPr lang="hu-HU" dirty="0" smtClean="0"/>
              <a:t>Cserpák Mihály</a:t>
            </a:r>
          </a:p>
          <a:p>
            <a:r>
              <a:rPr lang="hu-HU" dirty="0"/>
              <a:t>a</a:t>
            </a:r>
            <a:r>
              <a:rPr lang="hu-HU" dirty="0" smtClean="0"/>
              <a:t>pplikációs mérnök</a:t>
            </a:r>
          </a:p>
          <a:p>
            <a:endParaRPr lang="hu-HU" dirty="0" smtClean="0"/>
          </a:p>
          <a:p>
            <a:endParaRPr lang="hu-HU" dirty="0" smtClean="0"/>
          </a:p>
        </p:txBody>
      </p:sp>
      <p:sp>
        <p:nvSpPr>
          <p:cNvPr id="11" name="Untertitel 2"/>
          <p:cNvSpPr txBox="1">
            <a:spLocks/>
          </p:cNvSpPr>
          <p:nvPr/>
        </p:nvSpPr>
        <p:spPr>
          <a:xfrm>
            <a:off x="-508" y="6056135"/>
            <a:ext cx="4572508" cy="397201"/>
          </a:xfrm>
          <a:prstGeom prst="rect">
            <a:avLst/>
          </a:prstGeom>
        </p:spPr>
        <p:txBody>
          <a:bodyPr vert="horz" wrap="square" lIns="234000" tIns="90000" rIns="90000" bIns="90000" rtlCol="0" anchor="b" anchorCtr="0">
            <a:sp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sz="2200" kern="1200" baseline="0">
                <a:solidFill>
                  <a:schemeClr val="bg1"/>
                </a:solidFill>
                <a:latin typeface="+mj-lt"/>
                <a:ea typeface="+mn-ea"/>
                <a:cs typeface="Arial" pitchFamily="34" charset="0"/>
              </a:defRPr>
            </a:lvl1pPr>
            <a:lvl2pPr marL="448107"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2pPr>
            <a:lvl3pPr marL="896214"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3pPr>
            <a:lvl4pPr marL="1344321"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4pPr>
            <a:lvl5pPr marL="1792429"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5pPr>
            <a:lvl6pPr marL="2240535"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688642"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13674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584856"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u-HU" sz="1400" dirty="0" smtClean="0"/>
              <a:t>2018. november 21.</a:t>
            </a:r>
          </a:p>
        </p:txBody>
      </p:sp>
    </p:spTree>
    <p:extLst>
      <p:ext uri="{BB962C8B-B14F-4D97-AF65-F5344CB8AC3E}">
        <p14:creationId xmlns:p14="http://schemas.microsoft.com/office/powerpoint/2010/main" val="1718768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txBox="1">
            <a:spLocks/>
          </p:cNvSpPr>
          <p:nvPr/>
        </p:nvSpPr>
        <p:spPr>
          <a:xfrm>
            <a:off x="485566" y="1916832"/>
            <a:ext cx="9126994" cy="629367"/>
          </a:xfrm>
          <a:prstGeom prst="rect">
            <a:avLst/>
          </a:prstGeom>
        </p:spPr>
        <p:txBody>
          <a:bodyPr vert="horz" wrap="square" lIns="234000" tIns="144000" rIns="90000" bIns="144000" rtlCol="0" anchor="b" anchorCtr="0">
            <a:spAutoFit/>
          </a:bodyPr>
          <a:lstStyle>
            <a:lvl1pPr algn="l" defTabSz="914400" rtl="0" eaLnBrk="1" latinLnBrk="0" hangingPunct="1">
              <a:spcBef>
                <a:spcPct val="0"/>
              </a:spcBef>
              <a:buNone/>
              <a:defRPr sz="2200" b="1" kern="1200" baseline="0">
                <a:solidFill>
                  <a:schemeClr val="bg1"/>
                </a:solidFill>
                <a:latin typeface="Arial" pitchFamily="34" charset="0"/>
                <a:ea typeface="+mj-ea"/>
                <a:cs typeface="Arial" pitchFamily="34" charset="0"/>
              </a:defRPr>
            </a:lvl1pPr>
          </a:lstStyle>
          <a:p>
            <a:pPr algn="ctr"/>
            <a:r>
              <a:rPr lang="hu-HU" dirty="0" smtClean="0">
                <a:solidFill>
                  <a:schemeClr val="tx1"/>
                </a:solidFill>
              </a:rPr>
              <a:t>Köszönöm a figyelmet!</a:t>
            </a:r>
            <a:endParaRPr lang="hu-HU" dirty="0">
              <a:solidFill>
                <a:schemeClr val="tx1"/>
              </a:solidFill>
            </a:endParaRPr>
          </a:p>
        </p:txBody>
      </p:sp>
      <p:sp>
        <p:nvSpPr>
          <p:cNvPr id="6" name="Téglalap 5"/>
          <p:cNvSpPr/>
          <p:nvPr/>
        </p:nvSpPr>
        <p:spPr>
          <a:xfrm>
            <a:off x="3491880" y="5940907"/>
            <a:ext cx="3203849" cy="646331"/>
          </a:xfrm>
          <a:prstGeom prst="rect">
            <a:avLst/>
          </a:prstGeom>
        </p:spPr>
        <p:txBody>
          <a:bodyPr wrap="square">
            <a:spAutoFit/>
          </a:bodyPr>
          <a:lstStyle/>
          <a:p>
            <a:pPr>
              <a:spcBef>
                <a:spcPct val="50000"/>
              </a:spcBef>
            </a:pPr>
            <a:r>
              <a:rPr lang="en-US" altLang="de-DE" sz="1200" b="1" dirty="0">
                <a:solidFill>
                  <a:srgbClr val="000000"/>
                </a:solidFill>
              </a:rPr>
              <a:t>Beckhoff Automation </a:t>
            </a:r>
            <a:r>
              <a:rPr lang="hu-HU" altLang="de-DE" sz="1200" b="1" dirty="0">
                <a:solidFill>
                  <a:srgbClr val="000000"/>
                </a:solidFill>
              </a:rPr>
              <a:t>Kft</a:t>
            </a:r>
            <a:r>
              <a:rPr lang="hu-HU" altLang="de-DE" sz="1200" b="1" dirty="0" smtClean="0">
                <a:solidFill>
                  <a:srgbClr val="000000"/>
                </a:solidFill>
              </a:rPr>
              <a:t>.  </a:t>
            </a:r>
            <a:endParaRPr lang="en-US" altLang="de-DE" sz="1200" b="1" dirty="0" smtClean="0">
              <a:solidFill>
                <a:srgbClr val="000000"/>
              </a:solidFill>
            </a:endParaRPr>
          </a:p>
          <a:p>
            <a:r>
              <a:rPr lang="hu-HU" altLang="de-DE" sz="1200" dirty="0" smtClean="0">
                <a:solidFill>
                  <a:srgbClr val="000000"/>
                </a:solidFill>
              </a:rPr>
              <a:t>Gubacsi út 6.</a:t>
            </a:r>
          </a:p>
          <a:p>
            <a:r>
              <a:rPr lang="hu-HU" altLang="de-DE" sz="1200" dirty="0" smtClean="0">
                <a:solidFill>
                  <a:srgbClr val="000000"/>
                </a:solidFill>
              </a:rPr>
              <a:t>1097 Budapest</a:t>
            </a:r>
            <a:endParaRPr lang="en-US" altLang="de-DE" sz="1200" dirty="0">
              <a:solidFill>
                <a:srgbClr val="000000"/>
              </a:solidFill>
            </a:endParaRPr>
          </a:p>
        </p:txBody>
      </p:sp>
      <p:sp>
        <p:nvSpPr>
          <p:cNvPr id="7" name="Rectangle 4"/>
          <p:cNvSpPr>
            <a:spLocks noChangeArrowheads="1"/>
          </p:cNvSpPr>
          <p:nvPr/>
        </p:nvSpPr>
        <p:spPr bwMode="auto">
          <a:xfrm>
            <a:off x="6094413" y="5949280"/>
            <a:ext cx="288032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68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hu-HU" altLang="de-DE" sz="1200" dirty="0" smtClean="0"/>
              <a:t>Tel.</a:t>
            </a:r>
            <a:r>
              <a:rPr lang="en-US" altLang="de-DE" sz="1200" dirty="0" smtClean="0"/>
              <a:t>:	+</a:t>
            </a:r>
            <a:r>
              <a:rPr lang="hu-HU" altLang="de-DE" sz="1200" dirty="0" smtClean="0"/>
              <a:t>36 1 501 9940</a:t>
            </a:r>
            <a:r>
              <a:rPr lang="en-US" altLang="de-DE" sz="1200" dirty="0" smtClean="0"/>
              <a:t>  </a:t>
            </a:r>
          </a:p>
          <a:p>
            <a:pPr>
              <a:buFont typeface="Wingdings" panose="05000000000000000000" pitchFamily="2" charset="2"/>
              <a:buNone/>
            </a:pPr>
            <a:r>
              <a:rPr lang="en-US" altLang="de-DE" sz="1200" dirty="0" smtClean="0"/>
              <a:t>Fax:	+</a:t>
            </a:r>
            <a:r>
              <a:rPr lang="hu-HU" altLang="de-DE" sz="1200" dirty="0"/>
              <a:t>36 1 501 </a:t>
            </a:r>
            <a:r>
              <a:rPr lang="hu-HU" altLang="de-DE" sz="1200" dirty="0" smtClean="0"/>
              <a:t>9941</a:t>
            </a:r>
            <a:r>
              <a:rPr lang="en-US" altLang="de-DE" sz="1200" dirty="0" smtClean="0"/>
              <a:t> </a:t>
            </a:r>
          </a:p>
          <a:p>
            <a:pPr>
              <a:buFont typeface="Wingdings" panose="05000000000000000000" pitchFamily="2" charset="2"/>
              <a:buNone/>
            </a:pPr>
            <a:r>
              <a:rPr lang="en-US" altLang="de-DE" sz="1200" dirty="0" smtClean="0"/>
              <a:t>E-Mail:	</a:t>
            </a:r>
            <a:r>
              <a:rPr lang="en-US" altLang="de-DE" sz="1200" dirty="0" err="1" smtClean="0"/>
              <a:t>info@beckhoff</a:t>
            </a:r>
            <a:r>
              <a:rPr lang="en-US" altLang="de-DE" sz="1200" dirty="0" smtClean="0"/>
              <a:t>.</a:t>
            </a:r>
            <a:r>
              <a:rPr lang="hu-HU" altLang="de-DE" sz="1200" dirty="0" smtClean="0"/>
              <a:t>hu</a:t>
            </a:r>
            <a:r>
              <a:rPr lang="en-US" altLang="de-DE" sz="1200" dirty="0" smtClean="0"/>
              <a:t> </a:t>
            </a:r>
          </a:p>
          <a:p>
            <a:pPr>
              <a:buFont typeface="Wingdings" panose="05000000000000000000" pitchFamily="2" charset="2"/>
              <a:buNone/>
            </a:pPr>
            <a:r>
              <a:rPr lang="en-US" altLang="de-DE" sz="1200" dirty="0" smtClean="0"/>
              <a:t>Web:	www.beckhoff.</a:t>
            </a:r>
            <a:r>
              <a:rPr lang="hu-HU" altLang="de-DE" sz="1200" smtClean="0"/>
              <a:t>hu</a:t>
            </a:r>
            <a:r>
              <a:rPr lang="en-US" altLang="de-DE" sz="1200" smtClean="0"/>
              <a:t> </a:t>
            </a:r>
            <a:r>
              <a:rPr lang="en-US" altLang="de-DE" sz="1200" b="1" smtClean="0"/>
              <a:t> </a:t>
            </a:r>
            <a:endParaRPr lang="en-US" altLang="de-DE" sz="1200" b="1" dirty="0"/>
          </a:p>
        </p:txBody>
      </p:sp>
      <p:sp>
        <p:nvSpPr>
          <p:cNvPr id="8" name="Cím 2"/>
          <p:cNvSpPr>
            <a:spLocks noGrp="1"/>
          </p:cNvSpPr>
          <p:nvPr>
            <p:ph type="title"/>
          </p:nvPr>
        </p:nvSpPr>
        <p:spPr>
          <a:xfrm>
            <a:off x="-1" y="450786"/>
            <a:ext cx="7603200" cy="629367"/>
          </a:xfrm>
        </p:spPr>
        <p:txBody>
          <a:bodyPr/>
          <a:lstStyle/>
          <a:p>
            <a:r>
              <a:rPr lang="hu-HU" dirty="0"/>
              <a:t>HWSW mobile! konferencia</a:t>
            </a:r>
          </a:p>
        </p:txBody>
      </p:sp>
    </p:spTree>
    <p:extLst>
      <p:ext uri="{BB962C8B-B14F-4D97-AF65-F5344CB8AC3E}">
        <p14:creationId xmlns:p14="http://schemas.microsoft.com/office/powerpoint/2010/main" val="1075015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Analitika </a:t>
            </a:r>
            <a:r>
              <a:rPr lang="hu-HU" dirty="0" smtClean="0"/>
              <a:t>fogalma</a:t>
            </a:r>
            <a:endParaRPr lang="de-DE" dirty="0"/>
          </a:p>
        </p:txBody>
      </p:sp>
      <p:sp>
        <p:nvSpPr>
          <p:cNvPr id="4" name="Szövegdoboz 3"/>
          <p:cNvSpPr txBox="1"/>
          <p:nvPr/>
        </p:nvSpPr>
        <p:spPr>
          <a:xfrm>
            <a:off x="1547664" y="2492896"/>
            <a:ext cx="6055535" cy="2246769"/>
          </a:xfrm>
          <a:prstGeom prst="rect">
            <a:avLst/>
          </a:prstGeom>
          <a:noFill/>
        </p:spPr>
        <p:txBody>
          <a:bodyPr wrap="square" rtlCol="0">
            <a:spAutoFit/>
          </a:bodyPr>
          <a:lstStyle/>
          <a:p>
            <a:r>
              <a:rPr lang="hu-HU" sz="2800" dirty="0" smtClean="0"/>
              <a:t>„Az analitika </a:t>
            </a:r>
            <a:r>
              <a:rPr lang="hu-HU" sz="2800" dirty="0"/>
              <a:t>az adatok értelmes mintáinak felfedezése, értelmezése és kommunikációja, valamint az ilyen minták hatékony döntéshozatalra való alkalmazása</a:t>
            </a:r>
            <a:r>
              <a:rPr lang="hu-HU" sz="2800" dirty="0" smtClean="0"/>
              <a:t>.”</a:t>
            </a:r>
            <a:endParaRPr lang="hu-HU" sz="2800" dirty="0"/>
          </a:p>
        </p:txBody>
      </p:sp>
      <p:sp>
        <p:nvSpPr>
          <p:cNvPr id="6" name="Szövegdoboz 5"/>
          <p:cNvSpPr txBox="1"/>
          <p:nvPr/>
        </p:nvSpPr>
        <p:spPr>
          <a:xfrm>
            <a:off x="539552" y="6309320"/>
            <a:ext cx="7776864" cy="276999"/>
          </a:xfrm>
          <a:prstGeom prst="rect">
            <a:avLst/>
          </a:prstGeom>
          <a:noFill/>
        </p:spPr>
        <p:txBody>
          <a:bodyPr wrap="square" rtlCol="0">
            <a:spAutoFit/>
          </a:bodyPr>
          <a:lstStyle/>
          <a:p>
            <a:r>
              <a:rPr lang="hu-HU" sz="1200" dirty="0"/>
              <a:t>Forrás: https://en.wikipedia.org/wiki/Analytics</a:t>
            </a:r>
          </a:p>
        </p:txBody>
      </p:sp>
    </p:spTree>
    <p:extLst>
      <p:ext uri="{BB962C8B-B14F-4D97-AF65-F5344CB8AC3E}">
        <p14:creationId xmlns:p14="http://schemas.microsoft.com/office/powerpoint/2010/main" val="265674224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Analitikai </a:t>
            </a:r>
            <a:r>
              <a:rPr lang="hu-HU" dirty="0" smtClean="0"/>
              <a:t>területek</a:t>
            </a:r>
            <a:endParaRPr lang="de-DE" dirty="0"/>
          </a:p>
        </p:txBody>
      </p:sp>
      <p:sp>
        <p:nvSpPr>
          <p:cNvPr id="6" name="Szövegdoboz 5"/>
          <p:cNvSpPr txBox="1"/>
          <p:nvPr/>
        </p:nvSpPr>
        <p:spPr>
          <a:xfrm>
            <a:off x="539552" y="6536377"/>
            <a:ext cx="7776864" cy="276999"/>
          </a:xfrm>
          <a:prstGeom prst="rect">
            <a:avLst/>
          </a:prstGeom>
          <a:noFill/>
        </p:spPr>
        <p:txBody>
          <a:bodyPr wrap="square" rtlCol="0">
            <a:spAutoFit/>
          </a:bodyPr>
          <a:lstStyle/>
          <a:p>
            <a:pPr algn="r"/>
            <a:r>
              <a:rPr lang="hu-HU" sz="1200" dirty="0"/>
              <a:t>Forrás: https://en.wikipedia.org/wiki/Analytics</a:t>
            </a:r>
          </a:p>
        </p:txBody>
      </p:sp>
      <p:sp>
        <p:nvSpPr>
          <p:cNvPr id="7" name="Textplatzhalter 2"/>
          <p:cNvSpPr txBox="1">
            <a:spLocks/>
          </p:cNvSpPr>
          <p:nvPr/>
        </p:nvSpPr>
        <p:spPr>
          <a:xfrm>
            <a:off x="2" y="1124744"/>
            <a:ext cx="8244406" cy="533160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a:t>A szervezetek analitikát alkalmazhatnak az üzleti adatokra az üzleti teljesítmény leírása, előrejelzése és javítása </a:t>
            </a:r>
            <a:r>
              <a:rPr lang="hu-HU" sz="1800" dirty="0" smtClean="0"/>
              <a:t>érdekében</a:t>
            </a:r>
          </a:p>
          <a:p>
            <a:r>
              <a:rPr lang="hu-HU" sz="1800" dirty="0" smtClean="0"/>
              <a:t>Számos területen megtalálhatóak analitikai eljárások, mint például:</a:t>
            </a:r>
          </a:p>
          <a:p>
            <a:pPr lvl="1"/>
            <a:r>
              <a:rPr lang="en-US" sz="1800" dirty="0" err="1"/>
              <a:t>prediktív</a:t>
            </a:r>
            <a:r>
              <a:rPr lang="en-US" sz="1800" dirty="0"/>
              <a:t> </a:t>
            </a:r>
            <a:r>
              <a:rPr lang="en-US" sz="1800" dirty="0" err="1" smtClean="0"/>
              <a:t>analitika</a:t>
            </a:r>
            <a:r>
              <a:rPr lang="en-US" sz="1800" dirty="0" smtClean="0"/>
              <a:t> </a:t>
            </a:r>
            <a:endParaRPr lang="hu-HU" sz="1800" dirty="0" smtClean="0"/>
          </a:p>
          <a:p>
            <a:pPr lvl="1"/>
            <a:r>
              <a:rPr lang="en-US" sz="1800" dirty="0" err="1" smtClean="0"/>
              <a:t>előíró</a:t>
            </a:r>
            <a:r>
              <a:rPr lang="en-US" sz="1800" dirty="0" smtClean="0"/>
              <a:t> </a:t>
            </a:r>
            <a:r>
              <a:rPr lang="en-US" sz="1800" dirty="0" err="1" smtClean="0"/>
              <a:t>analitika</a:t>
            </a:r>
            <a:endParaRPr lang="hu-HU" sz="1800" dirty="0" smtClean="0"/>
          </a:p>
          <a:p>
            <a:pPr lvl="1"/>
            <a:r>
              <a:rPr lang="en-US" sz="1800" dirty="0" err="1" smtClean="0"/>
              <a:t>vállalati</a:t>
            </a:r>
            <a:r>
              <a:rPr lang="en-US" sz="1800" dirty="0" smtClean="0"/>
              <a:t> </a:t>
            </a:r>
            <a:r>
              <a:rPr lang="en-US" sz="1800" dirty="0" err="1" smtClean="0"/>
              <a:t>döntésmenedzsment</a:t>
            </a:r>
            <a:r>
              <a:rPr lang="en-US" sz="1800" dirty="0" smtClean="0"/>
              <a:t> </a:t>
            </a:r>
            <a:endParaRPr lang="hu-HU" sz="1800" dirty="0" smtClean="0"/>
          </a:p>
          <a:p>
            <a:pPr lvl="1"/>
            <a:r>
              <a:rPr lang="en-US" sz="1800" dirty="0" err="1" smtClean="0"/>
              <a:t>leíró</a:t>
            </a:r>
            <a:r>
              <a:rPr lang="en-US" sz="1800" dirty="0" smtClean="0"/>
              <a:t> </a:t>
            </a:r>
            <a:r>
              <a:rPr lang="en-US" sz="1800" dirty="0" err="1" smtClean="0"/>
              <a:t>analitika</a:t>
            </a:r>
            <a:endParaRPr lang="hu-HU" sz="1800" dirty="0" smtClean="0"/>
          </a:p>
          <a:p>
            <a:pPr lvl="1"/>
            <a:r>
              <a:rPr lang="en-US" sz="1800" dirty="0" err="1" smtClean="0"/>
              <a:t>kognitív</a:t>
            </a:r>
            <a:r>
              <a:rPr lang="en-US" sz="1800" dirty="0" smtClean="0"/>
              <a:t> </a:t>
            </a:r>
            <a:r>
              <a:rPr lang="en-US" sz="1800" dirty="0" err="1" smtClean="0"/>
              <a:t>analitika</a:t>
            </a:r>
            <a:r>
              <a:rPr lang="en-US" sz="1800" dirty="0" smtClean="0"/>
              <a:t> </a:t>
            </a:r>
            <a:endParaRPr lang="hu-HU" sz="1800" dirty="0" smtClean="0"/>
          </a:p>
          <a:p>
            <a:pPr lvl="1"/>
            <a:r>
              <a:rPr lang="hu-HU" sz="1800" dirty="0" smtClean="0"/>
              <a:t>Big Data </a:t>
            </a:r>
            <a:r>
              <a:rPr lang="hu-HU" sz="1800" dirty="0" smtClean="0"/>
              <a:t>elemzés</a:t>
            </a:r>
            <a:r>
              <a:rPr lang="en-US" sz="1800" dirty="0" smtClean="0"/>
              <a:t> </a:t>
            </a:r>
            <a:endParaRPr lang="hu-HU" sz="1800" dirty="0" smtClean="0"/>
          </a:p>
          <a:p>
            <a:pPr lvl="1"/>
            <a:r>
              <a:rPr lang="en-US" sz="1800" dirty="0" err="1" smtClean="0"/>
              <a:t>kiskereskedelmi</a:t>
            </a:r>
            <a:r>
              <a:rPr lang="en-US" sz="1800" dirty="0" smtClean="0"/>
              <a:t> </a:t>
            </a:r>
            <a:r>
              <a:rPr lang="en-US" sz="1800" dirty="0" err="1" smtClean="0"/>
              <a:t>elemzések</a:t>
            </a:r>
            <a:endParaRPr lang="hu-HU" sz="1800" dirty="0" smtClean="0"/>
          </a:p>
          <a:p>
            <a:pPr lvl="1"/>
            <a:r>
              <a:rPr lang="hu-HU" sz="1800" dirty="0" smtClean="0"/>
              <a:t>e</a:t>
            </a:r>
            <a:r>
              <a:rPr lang="en-US" sz="1800" dirty="0" err="1" smtClean="0"/>
              <a:t>llátásilánc</a:t>
            </a:r>
            <a:r>
              <a:rPr lang="hu-HU" sz="1800" dirty="0" smtClean="0"/>
              <a:t> </a:t>
            </a:r>
            <a:r>
              <a:rPr lang="en-US" sz="1800" dirty="0" err="1" smtClean="0"/>
              <a:t>elemzés</a:t>
            </a:r>
            <a:endParaRPr lang="hu-HU" sz="1800" dirty="0" smtClean="0"/>
          </a:p>
          <a:p>
            <a:pPr lvl="1"/>
            <a:r>
              <a:rPr lang="en-US" sz="1800" dirty="0" err="1" smtClean="0"/>
              <a:t>áruválaszték</a:t>
            </a:r>
            <a:r>
              <a:rPr lang="en-US" sz="1800" dirty="0" smtClean="0"/>
              <a:t> </a:t>
            </a:r>
            <a:r>
              <a:rPr lang="en-US" sz="1800" dirty="0"/>
              <a:t>és </a:t>
            </a:r>
            <a:r>
              <a:rPr lang="en-US" sz="1800" dirty="0" err="1"/>
              <a:t>raktározás</a:t>
            </a:r>
            <a:r>
              <a:rPr lang="en-US" sz="1800" dirty="0"/>
              <a:t> </a:t>
            </a:r>
            <a:r>
              <a:rPr lang="en-US" sz="1800" dirty="0" err="1" smtClean="0"/>
              <a:t>optimalizálása</a:t>
            </a:r>
            <a:endParaRPr lang="hu-HU" sz="1800" dirty="0" smtClean="0"/>
          </a:p>
          <a:p>
            <a:pPr lvl="1"/>
            <a:r>
              <a:rPr lang="en-US" sz="1800" dirty="0" err="1" smtClean="0"/>
              <a:t>marketingoptimalizálás</a:t>
            </a:r>
            <a:r>
              <a:rPr lang="en-US" sz="1800" dirty="0" smtClean="0"/>
              <a:t> </a:t>
            </a:r>
            <a:r>
              <a:rPr lang="en-US" sz="1800" dirty="0"/>
              <a:t>és </a:t>
            </a:r>
            <a:r>
              <a:rPr lang="en-US" sz="1800" dirty="0" err="1" smtClean="0"/>
              <a:t>marketingmodellezés</a:t>
            </a:r>
            <a:endParaRPr lang="hu-HU" sz="1800" dirty="0" smtClean="0"/>
          </a:p>
          <a:p>
            <a:pPr lvl="1"/>
            <a:r>
              <a:rPr lang="en-US" sz="1800" dirty="0" err="1" smtClean="0"/>
              <a:t>webes</a:t>
            </a:r>
            <a:r>
              <a:rPr lang="hu-HU" sz="1800" dirty="0" smtClean="0"/>
              <a:t>analitika</a:t>
            </a:r>
            <a:endParaRPr lang="hu-HU" sz="1800" dirty="0" smtClean="0"/>
          </a:p>
          <a:p>
            <a:pPr lvl="1"/>
            <a:r>
              <a:rPr lang="en-US" sz="1800" dirty="0" err="1" smtClean="0"/>
              <a:t>hitelkockázatelemzés</a:t>
            </a:r>
            <a:r>
              <a:rPr lang="en-US" sz="1800" dirty="0" smtClean="0"/>
              <a:t> </a:t>
            </a:r>
            <a:r>
              <a:rPr lang="en-US" sz="1800" dirty="0" err="1"/>
              <a:t>és</a:t>
            </a:r>
            <a:r>
              <a:rPr lang="en-US" sz="1800" dirty="0"/>
              <a:t> </a:t>
            </a:r>
            <a:r>
              <a:rPr lang="en-US" sz="1800" dirty="0" err="1" smtClean="0"/>
              <a:t>csaláselemzés</a:t>
            </a:r>
            <a:endParaRPr lang="hu-HU" sz="1800" dirty="0"/>
          </a:p>
          <a:p>
            <a:pPr lvl="1"/>
            <a:r>
              <a:rPr lang="hu-HU" sz="1800" dirty="0" smtClean="0"/>
              <a:t>…</a:t>
            </a:r>
            <a:endParaRPr lang="en-US" sz="1800" dirty="0"/>
          </a:p>
        </p:txBody>
      </p:sp>
    </p:spTree>
    <p:extLst>
      <p:ext uri="{BB962C8B-B14F-4D97-AF65-F5344CB8AC3E}">
        <p14:creationId xmlns:p14="http://schemas.microsoft.com/office/powerpoint/2010/main" val="290174734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Analitikai </a:t>
            </a:r>
            <a:r>
              <a:rPr lang="hu-HU" dirty="0"/>
              <a:t>területek</a:t>
            </a:r>
            <a:endParaRPr lang="de-DE" dirty="0"/>
          </a:p>
        </p:txBody>
      </p:sp>
      <p:sp>
        <p:nvSpPr>
          <p:cNvPr id="6" name="Szövegdoboz 5"/>
          <p:cNvSpPr txBox="1"/>
          <p:nvPr/>
        </p:nvSpPr>
        <p:spPr>
          <a:xfrm>
            <a:off x="539552" y="6536377"/>
            <a:ext cx="7776864" cy="276999"/>
          </a:xfrm>
          <a:prstGeom prst="rect">
            <a:avLst/>
          </a:prstGeom>
          <a:noFill/>
        </p:spPr>
        <p:txBody>
          <a:bodyPr wrap="square" rtlCol="0">
            <a:spAutoFit/>
          </a:bodyPr>
          <a:lstStyle/>
          <a:p>
            <a:pPr algn="r"/>
            <a:r>
              <a:rPr lang="hu-HU" sz="1200" dirty="0"/>
              <a:t>Forrás: https://en.wikipedia.org/wiki/Analytics</a:t>
            </a:r>
          </a:p>
        </p:txBody>
      </p:sp>
      <p:sp>
        <p:nvSpPr>
          <p:cNvPr id="7" name="Textplatzhalter 2"/>
          <p:cNvSpPr txBox="1">
            <a:spLocks/>
          </p:cNvSpPr>
          <p:nvPr/>
        </p:nvSpPr>
        <p:spPr>
          <a:xfrm>
            <a:off x="2" y="1121736"/>
            <a:ext cx="8244406" cy="533160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a:t>A szervezetek analitikát alkalmazhatnak az üzleti adatokra az üzleti teljesítmény leírása, előrejelzése és javítása </a:t>
            </a:r>
            <a:r>
              <a:rPr lang="hu-HU" sz="1800" dirty="0" smtClean="0"/>
              <a:t>érdekében</a:t>
            </a:r>
          </a:p>
          <a:p>
            <a:r>
              <a:rPr lang="hu-HU" sz="1800" dirty="0" smtClean="0"/>
              <a:t>Számos területen megtalálhatóak analitikai eljárások, mint például:</a:t>
            </a:r>
          </a:p>
          <a:p>
            <a:pPr lvl="1"/>
            <a:r>
              <a:rPr lang="en-US" sz="1800" dirty="0" err="1"/>
              <a:t>prediktív</a:t>
            </a:r>
            <a:r>
              <a:rPr lang="en-US" sz="1800" dirty="0"/>
              <a:t> </a:t>
            </a:r>
            <a:r>
              <a:rPr lang="en-US" sz="1800" dirty="0" err="1" smtClean="0"/>
              <a:t>analitika</a:t>
            </a:r>
            <a:endParaRPr lang="hu-HU" sz="1800" b="1" dirty="0" smtClean="0"/>
          </a:p>
          <a:p>
            <a:pPr lvl="1"/>
            <a:r>
              <a:rPr lang="en-US" sz="1800" dirty="0" err="1" smtClean="0"/>
              <a:t>előíró</a:t>
            </a:r>
            <a:r>
              <a:rPr lang="en-US" sz="1800" dirty="0" smtClean="0"/>
              <a:t> </a:t>
            </a:r>
            <a:r>
              <a:rPr lang="en-US" sz="1800" dirty="0" err="1" smtClean="0"/>
              <a:t>analitika</a:t>
            </a:r>
            <a:endParaRPr lang="hu-HU" sz="1800" dirty="0" smtClean="0"/>
          </a:p>
          <a:p>
            <a:pPr lvl="1"/>
            <a:r>
              <a:rPr lang="en-US" sz="1800" dirty="0" err="1" smtClean="0"/>
              <a:t>vállalati</a:t>
            </a:r>
            <a:r>
              <a:rPr lang="en-US" sz="1800" dirty="0" smtClean="0"/>
              <a:t> </a:t>
            </a:r>
            <a:r>
              <a:rPr lang="en-US" sz="1800" dirty="0" err="1" smtClean="0"/>
              <a:t>döntésmenedzsment</a:t>
            </a:r>
            <a:endParaRPr lang="hu-HU" sz="1800" dirty="0" smtClean="0"/>
          </a:p>
          <a:p>
            <a:pPr lvl="1"/>
            <a:r>
              <a:rPr lang="en-US" sz="1800" dirty="0" err="1" smtClean="0"/>
              <a:t>leíró</a:t>
            </a:r>
            <a:r>
              <a:rPr lang="en-US" sz="1800" dirty="0" smtClean="0"/>
              <a:t> </a:t>
            </a:r>
            <a:r>
              <a:rPr lang="en-US" sz="1800" dirty="0" err="1" smtClean="0"/>
              <a:t>analitika</a:t>
            </a:r>
            <a:endParaRPr lang="hu-HU" sz="1800" dirty="0" smtClean="0"/>
          </a:p>
          <a:p>
            <a:pPr lvl="1"/>
            <a:r>
              <a:rPr lang="en-US" sz="1800" dirty="0" err="1" smtClean="0"/>
              <a:t>kognitív</a:t>
            </a:r>
            <a:r>
              <a:rPr lang="en-US" sz="1800" dirty="0" smtClean="0"/>
              <a:t> </a:t>
            </a:r>
            <a:r>
              <a:rPr lang="en-US" sz="1800" dirty="0" err="1" smtClean="0"/>
              <a:t>analitika</a:t>
            </a:r>
            <a:endParaRPr lang="hu-HU" sz="1800" dirty="0" smtClean="0"/>
          </a:p>
          <a:p>
            <a:pPr lvl="1"/>
            <a:r>
              <a:rPr lang="hu-HU" sz="1800" dirty="0" smtClean="0"/>
              <a:t>Big Data </a:t>
            </a:r>
            <a:r>
              <a:rPr lang="hu-HU" sz="1800" dirty="0" smtClean="0"/>
              <a:t>elemzés</a:t>
            </a:r>
            <a:r>
              <a:rPr lang="en-US" sz="1800" dirty="0" smtClean="0"/>
              <a:t> </a:t>
            </a:r>
            <a:endParaRPr lang="hu-HU" sz="1800" dirty="0" smtClean="0"/>
          </a:p>
          <a:p>
            <a:pPr lvl="1"/>
            <a:r>
              <a:rPr lang="en-US" sz="1800" dirty="0" err="1" smtClean="0"/>
              <a:t>kiskereskedelmi</a:t>
            </a:r>
            <a:r>
              <a:rPr lang="en-US" sz="1800" dirty="0" smtClean="0"/>
              <a:t> </a:t>
            </a:r>
            <a:r>
              <a:rPr lang="en-US" sz="1800" dirty="0" err="1" smtClean="0"/>
              <a:t>elemzések</a:t>
            </a:r>
            <a:r>
              <a:rPr lang="en-US" sz="1800" dirty="0" smtClean="0"/>
              <a:t> </a:t>
            </a:r>
            <a:endParaRPr lang="hu-HU" sz="1800" dirty="0" smtClean="0"/>
          </a:p>
          <a:p>
            <a:pPr lvl="1"/>
            <a:r>
              <a:rPr lang="hu-HU" sz="1800" dirty="0" smtClean="0"/>
              <a:t>e</a:t>
            </a:r>
            <a:r>
              <a:rPr lang="en-US" sz="1800" dirty="0" err="1" smtClean="0"/>
              <a:t>llátásilánc</a:t>
            </a:r>
            <a:r>
              <a:rPr lang="hu-HU" sz="1800" dirty="0" smtClean="0"/>
              <a:t> </a:t>
            </a:r>
            <a:r>
              <a:rPr lang="en-US" sz="1800" dirty="0" err="1" smtClean="0"/>
              <a:t>elemzés</a:t>
            </a:r>
            <a:endParaRPr lang="hu-HU" sz="1800" dirty="0" smtClean="0"/>
          </a:p>
          <a:p>
            <a:pPr lvl="1"/>
            <a:r>
              <a:rPr lang="en-US" sz="1800" dirty="0" err="1" smtClean="0"/>
              <a:t>áruválaszték</a:t>
            </a:r>
            <a:r>
              <a:rPr lang="en-US" sz="1800" dirty="0" smtClean="0"/>
              <a:t> </a:t>
            </a:r>
            <a:r>
              <a:rPr lang="en-US" sz="1800" dirty="0"/>
              <a:t>és </a:t>
            </a:r>
            <a:r>
              <a:rPr lang="en-US" sz="1800" dirty="0" err="1"/>
              <a:t>raktározás</a:t>
            </a:r>
            <a:r>
              <a:rPr lang="en-US" sz="1800" dirty="0"/>
              <a:t> </a:t>
            </a:r>
            <a:r>
              <a:rPr lang="en-US" sz="1800" dirty="0" err="1" smtClean="0"/>
              <a:t>optimalizálása</a:t>
            </a:r>
            <a:endParaRPr lang="hu-HU" sz="1800" dirty="0" smtClean="0"/>
          </a:p>
          <a:p>
            <a:pPr lvl="1"/>
            <a:r>
              <a:rPr lang="en-US" sz="1800" dirty="0" err="1" smtClean="0"/>
              <a:t>marketingoptimalizálás</a:t>
            </a:r>
            <a:r>
              <a:rPr lang="en-US" sz="1800" dirty="0" smtClean="0"/>
              <a:t> </a:t>
            </a:r>
            <a:r>
              <a:rPr lang="en-US" sz="1800" dirty="0"/>
              <a:t>és </a:t>
            </a:r>
            <a:r>
              <a:rPr lang="en-US" sz="1800" dirty="0" err="1" smtClean="0"/>
              <a:t>marketingmodellezés</a:t>
            </a:r>
            <a:r>
              <a:rPr lang="en-US" sz="1800" dirty="0" smtClean="0"/>
              <a:t> </a:t>
            </a:r>
            <a:endParaRPr lang="hu-HU" sz="1800" dirty="0" smtClean="0"/>
          </a:p>
          <a:p>
            <a:pPr lvl="1"/>
            <a:r>
              <a:rPr lang="en-US" sz="1800" b="1" dirty="0" smtClean="0"/>
              <a:t>Web</a:t>
            </a:r>
            <a:r>
              <a:rPr lang="hu-HU" sz="1800" b="1" dirty="0" smtClean="0"/>
              <a:t>analitika</a:t>
            </a:r>
            <a:endParaRPr lang="hu-HU" sz="1800" b="1" dirty="0" smtClean="0"/>
          </a:p>
          <a:p>
            <a:pPr lvl="1"/>
            <a:r>
              <a:rPr lang="en-US" sz="1800" dirty="0" err="1" smtClean="0"/>
              <a:t>hitelkockázatelemzés</a:t>
            </a:r>
            <a:r>
              <a:rPr lang="en-US" sz="1800" dirty="0" smtClean="0"/>
              <a:t> </a:t>
            </a:r>
            <a:r>
              <a:rPr lang="en-US" sz="1800" dirty="0" err="1"/>
              <a:t>és</a:t>
            </a:r>
            <a:r>
              <a:rPr lang="en-US" sz="1800" dirty="0"/>
              <a:t> </a:t>
            </a:r>
            <a:r>
              <a:rPr lang="en-US" sz="1800" dirty="0" err="1" smtClean="0"/>
              <a:t>csaláselemzés</a:t>
            </a:r>
            <a:endParaRPr lang="hu-HU" sz="1800" dirty="0" smtClean="0"/>
          </a:p>
          <a:p>
            <a:pPr lvl="1"/>
            <a:r>
              <a:rPr lang="hu-HU" sz="1800" dirty="0" smtClean="0"/>
              <a:t>…</a:t>
            </a:r>
            <a:endParaRPr lang="en-US" sz="1800" dirty="0"/>
          </a:p>
        </p:txBody>
      </p:sp>
    </p:spTree>
    <p:extLst>
      <p:ext uri="{BB962C8B-B14F-4D97-AF65-F5344CB8AC3E}">
        <p14:creationId xmlns:p14="http://schemas.microsoft.com/office/powerpoint/2010/main" val="148976247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err="1" smtClean="0"/>
              <a:t>Webanalitika</a:t>
            </a:r>
            <a:endParaRPr lang="de-DE" dirty="0"/>
          </a:p>
        </p:txBody>
      </p:sp>
      <p:sp>
        <p:nvSpPr>
          <p:cNvPr id="6" name="Szövegdoboz 5"/>
          <p:cNvSpPr txBox="1"/>
          <p:nvPr/>
        </p:nvSpPr>
        <p:spPr>
          <a:xfrm>
            <a:off x="539552" y="6309320"/>
            <a:ext cx="7776864" cy="461665"/>
          </a:xfrm>
          <a:prstGeom prst="rect">
            <a:avLst/>
          </a:prstGeom>
          <a:noFill/>
        </p:spPr>
        <p:txBody>
          <a:bodyPr wrap="square" rtlCol="0">
            <a:spAutoFit/>
          </a:bodyPr>
          <a:lstStyle/>
          <a:p>
            <a:r>
              <a:rPr lang="hu-HU" sz="1200" dirty="0"/>
              <a:t>Forrás: https://en.wikipedia.org/wiki/Web_analytics </a:t>
            </a:r>
            <a:endParaRPr lang="hu-HU" sz="1200" dirty="0" smtClean="0"/>
          </a:p>
          <a:p>
            <a:r>
              <a:rPr lang="hu-HU" sz="1200" dirty="0"/>
              <a:t> </a:t>
            </a:r>
            <a:r>
              <a:rPr lang="hu-HU" sz="1200" dirty="0" smtClean="0"/>
              <a:t>           http</a:t>
            </a:r>
            <a:r>
              <a:rPr lang="hu-HU" sz="1200" dirty="0"/>
              <a:t>://www.beehivestrategy.com/tools/web-analytics/</a:t>
            </a:r>
          </a:p>
        </p:txBody>
      </p:sp>
      <p:sp>
        <p:nvSpPr>
          <p:cNvPr id="7" name="Textplatzhalter 2"/>
          <p:cNvSpPr txBox="1">
            <a:spLocks/>
          </p:cNvSpPr>
          <p:nvPr/>
        </p:nvSpPr>
        <p:spPr>
          <a:xfrm>
            <a:off x="2" y="1124744"/>
            <a:ext cx="8244406" cy="1114064"/>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a:t>A webes elemzés nem csupán egy folyamat a webes forgalom mérésére, hanem üzleti és piackutatási eszközként is használható, valamint egy weboldal hatékonyságának felmérésére és </a:t>
            </a:r>
            <a:r>
              <a:rPr lang="hu-HU" sz="1800" dirty="0" smtClean="0"/>
              <a:t>javítására</a:t>
            </a:r>
            <a:endParaRPr lang="hu-HU" sz="1800" dirty="0" smtClean="0"/>
          </a:p>
          <a:p>
            <a:pPr marL="0" indent="0">
              <a:buNone/>
            </a:pPr>
            <a:endParaRPr lang="hu-HU" sz="1800" dirty="0" smtClean="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806030"/>
            <a:ext cx="5715000" cy="3143250"/>
          </a:xfrm>
          <a:prstGeom prst="rect">
            <a:avLst/>
          </a:prstGeom>
        </p:spPr>
      </p:pic>
    </p:spTree>
    <p:extLst>
      <p:ext uri="{BB962C8B-B14F-4D97-AF65-F5344CB8AC3E}">
        <p14:creationId xmlns:p14="http://schemas.microsoft.com/office/powerpoint/2010/main" val="346726208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Gyártásanalitika</a:t>
            </a:r>
            <a:endParaRPr lang="de-DE" dirty="0"/>
          </a:p>
        </p:txBody>
      </p:sp>
      <p:sp>
        <p:nvSpPr>
          <p:cNvPr id="6" name="Szövegdoboz 5"/>
          <p:cNvSpPr txBox="1"/>
          <p:nvPr/>
        </p:nvSpPr>
        <p:spPr>
          <a:xfrm>
            <a:off x="539552" y="6309320"/>
            <a:ext cx="7776864" cy="276999"/>
          </a:xfrm>
          <a:prstGeom prst="rect">
            <a:avLst/>
          </a:prstGeom>
          <a:noFill/>
        </p:spPr>
        <p:txBody>
          <a:bodyPr wrap="square" rtlCol="0">
            <a:spAutoFit/>
          </a:bodyPr>
          <a:lstStyle/>
          <a:p>
            <a:r>
              <a:rPr lang="hu-HU" sz="1200" dirty="0"/>
              <a:t>Forrás: </a:t>
            </a:r>
            <a:r>
              <a:rPr lang="hu-HU" sz="1200" dirty="0" smtClean="0"/>
              <a:t>http</a:t>
            </a:r>
            <a:r>
              <a:rPr lang="hu-HU" sz="1200" dirty="0"/>
              <a:t>://www.beehivestrategy.com/tools/web-analytics/</a:t>
            </a:r>
          </a:p>
        </p:txBody>
      </p:sp>
      <p:sp>
        <p:nvSpPr>
          <p:cNvPr id="7" name="Textplatzhalter 2"/>
          <p:cNvSpPr txBox="1">
            <a:spLocks/>
          </p:cNvSpPr>
          <p:nvPr/>
        </p:nvSpPr>
        <p:spPr>
          <a:xfrm>
            <a:off x="2" y="1137706"/>
            <a:ext cx="8244406" cy="171523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smtClean="0"/>
              <a:t>A </a:t>
            </a:r>
            <a:r>
              <a:rPr lang="hu-HU" sz="1800" dirty="0" smtClean="0"/>
              <a:t>gyártásanalitika </a:t>
            </a:r>
            <a:r>
              <a:rPr lang="hu-HU" sz="1800" dirty="0" smtClean="0"/>
              <a:t>segítségével megvalósíthatunk </a:t>
            </a:r>
            <a:r>
              <a:rPr lang="hu-HU" sz="1800" dirty="0" err="1" smtClean="0"/>
              <a:t>gépoptimalizációt</a:t>
            </a:r>
            <a:r>
              <a:rPr lang="hu-HU" sz="1800" dirty="0" smtClean="0"/>
              <a:t>, </a:t>
            </a:r>
            <a:r>
              <a:rPr lang="hu-HU" sz="1800" dirty="0" smtClean="0"/>
              <a:t>előrejelző (prediktív) </a:t>
            </a:r>
            <a:r>
              <a:rPr lang="hu-HU" sz="1800" dirty="0" smtClean="0"/>
              <a:t>karbantartást és új üzleti modelleket vezethetünk </a:t>
            </a:r>
            <a:r>
              <a:rPr lang="hu-HU" sz="1800" dirty="0" smtClean="0"/>
              <a:t>be</a:t>
            </a:r>
            <a:endParaRPr lang="hu-HU" sz="1800" dirty="0" smtClean="0"/>
          </a:p>
          <a:p>
            <a:r>
              <a:rPr lang="hu-HU" sz="1800" dirty="0" smtClean="0"/>
              <a:t>Az adatokat nem a weboldal látogatói szolgáltatják, hanem maguk a </a:t>
            </a:r>
            <a:r>
              <a:rPr lang="hu-HU" sz="1800" dirty="0" smtClean="0"/>
              <a:t>gyártóberendezések, </a:t>
            </a:r>
            <a:r>
              <a:rPr lang="hu-HU" sz="1800" dirty="0" smtClean="0"/>
              <a:t>és egy adott analitikai szoftver segítségével a kapott információkat kiértékelhetjük</a:t>
            </a:r>
          </a:p>
          <a:p>
            <a:pPr marL="0" indent="0">
              <a:buNone/>
            </a:pPr>
            <a:endParaRPr lang="hu-HU" sz="1800" dirty="0" smtClean="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806030"/>
            <a:ext cx="5715000" cy="3143250"/>
          </a:xfrm>
          <a:prstGeom prst="rect">
            <a:avLst/>
          </a:prstGeom>
        </p:spPr>
      </p:pic>
      <p:sp>
        <p:nvSpPr>
          <p:cNvPr id="4" name="Szövegdoboz 3"/>
          <p:cNvSpPr txBox="1"/>
          <p:nvPr/>
        </p:nvSpPr>
        <p:spPr>
          <a:xfrm>
            <a:off x="1763688" y="2847550"/>
            <a:ext cx="1008112" cy="276999"/>
          </a:xfrm>
          <a:prstGeom prst="rect">
            <a:avLst/>
          </a:prstGeom>
          <a:solidFill>
            <a:schemeClr val="bg1"/>
          </a:solidFill>
        </p:spPr>
        <p:txBody>
          <a:bodyPr wrap="square" rtlCol="0">
            <a:spAutoFit/>
          </a:bodyPr>
          <a:lstStyle/>
          <a:p>
            <a:pPr algn="ctr"/>
            <a:r>
              <a:rPr lang="hu-HU" sz="1200" dirty="0" err="1" smtClean="0"/>
              <a:t>Machines</a:t>
            </a:r>
            <a:endParaRPr lang="hu-HU" sz="1200" dirty="0"/>
          </a:p>
        </p:txBody>
      </p:sp>
      <p:sp>
        <p:nvSpPr>
          <p:cNvPr id="8" name="Rechteck 29"/>
          <p:cNvSpPr/>
          <p:nvPr/>
        </p:nvSpPr>
        <p:spPr>
          <a:xfrm>
            <a:off x="1835696" y="3166069"/>
            <a:ext cx="792088" cy="766986"/>
          </a:xfrm>
          <a:prstGeom prst="rect">
            <a:avLst/>
          </a:prstGeom>
          <a:solidFill>
            <a:schemeClr val="bg2">
              <a:alpha val="91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b="0" baseline="0">
              <a:solidFill>
                <a:srgbClr val="FF0000"/>
              </a:solidFill>
            </a:endParaRPr>
          </a:p>
        </p:txBody>
      </p:sp>
      <p:pic>
        <p:nvPicPr>
          <p:cNvPr id="9" name="Grafik 36"/>
          <p:cNvPicPr>
            <a:picLocks noChangeAspect="1"/>
          </p:cNvPicPr>
          <p:nvPr/>
        </p:nvPicPr>
        <p:blipFill rotWithShape="1">
          <a:blip r:embed="rId3" cstate="print">
            <a:extLst>
              <a:ext uri="{28A0092B-C50C-407E-A947-70E740481C1C}">
                <a14:useLocalDpi xmlns:a14="http://schemas.microsoft.com/office/drawing/2010/main" val="0"/>
              </a:ext>
            </a:extLst>
          </a:blip>
          <a:srcRect l="5221" r="7827" b="22470"/>
          <a:stretch/>
        </p:blipFill>
        <p:spPr>
          <a:xfrm>
            <a:off x="1811587" y="3235262"/>
            <a:ext cx="840305" cy="498653"/>
          </a:xfrm>
          <a:prstGeom prst="rect">
            <a:avLst/>
          </a:prstGeom>
        </p:spPr>
      </p:pic>
      <p:sp>
        <p:nvSpPr>
          <p:cNvPr id="10" name="Rechteck 29"/>
          <p:cNvSpPr/>
          <p:nvPr/>
        </p:nvSpPr>
        <p:spPr>
          <a:xfrm>
            <a:off x="1835696" y="4104989"/>
            <a:ext cx="792088" cy="766986"/>
          </a:xfrm>
          <a:prstGeom prst="rect">
            <a:avLst/>
          </a:prstGeom>
          <a:solidFill>
            <a:schemeClr val="bg2">
              <a:alpha val="91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b="0" baseline="0">
              <a:solidFill>
                <a:srgbClr val="FF0000"/>
              </a:solidFill>
            </a:endParaRPr>
          </a:p>
        </p:txBody>
      </p:sp>
      <p:pic>
        <p:nvPicPr>
          <p:cNvPr id="11" name="Grafik 36"/>
          <p:cNvPicPr>
            <a:picLocks noChangeAspect="1"/>
          </p:cNvPicPr>
          <p:nvPr/>
        </p:nvPicPr>
        <p:blipFill rotWithShape="1">
          <a:blip r:embed="rId3" cstate="print">
            <a:extLst>
              <a:ext uri="{28A0092B-C50C-407E-A947-70E740481C1C}">
                <a14:useLocalDpi xmlns:a14="http://schemas.microsoft.com/office/drawing/2010/main" val="0"/>
              </a:ext>
            </a:extLst>
          </a:blip>
          <a:srcRect l="5221" r="7827" b="22470"/>
          <a:stretch/>
        </p:blipFill>
        <p:spPr>
          <a:xfrm>
            <a:off x="1811587" y="4174182"/>
            <a:ext cx="840305" cy="498653"/>
          </a:xfrm>
          <a:prstGeom prst="rect">
            <a:avLst/>
          </a:prstGeom>
        </p:spPr>
      </p:pic>
      <p:sp>
        <p:nvSpPr>
          <p:cNvPr id="12" name="Rechteck 29"/>
          <p:cNvSpPr/>
          <p:nvPr/>
        </p:nvSpPr>
        <p:spPr>
          <a:xfrm>
            <a:off x="1806717" y="5043909"/>
            <a:ext cx="792088" cy="766986"/>
          </a:xfrm>
          <a:prstGeom prst="rect">
            <a:avLst/>
          </a:prstGeom>
          <a:solidFill>
            <a:schemeClr val="bg2">
              <a:alpha val="91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b="0" baseline="0">
              <a:solidFill>
                <a:srgbClr val="FF0000"/>
              </a:solidFill>
            </a:endParaRPr>
          </a:p>
        </p:txBody>
      </p:sp>
      <p:pic>
        <p:nvPicPr>
          <p:cNvPr id="13" name="Grafik 36"/>
          <p:cNvPicPr>
            <a:picLocks noChangeAspect="1"/>
          </p:cNvPicPr>
          <p:nvPr/>
        </p:nvPicPr>
        <p:blipFill rotWithShape="1">
          <a:blip r:embed="rId3" cstate="print">
            <a:extLst>
              <a:ext uri="{28A0092B-C50C-407E-A947-70E740481C1C}">
                <a14:useLocalDpi xmlns:a14="http://schemas.microsoft.com/office/drawing/2010/main" val="0"/>
              </a:ext>
            </a:extLst>
          </a:blip>
          <a:srcRect l="5221" r="7827" b="22470"/>
          <a:stretch/>
        </p:blipFill>
        <p:spPr>
          <a:xfrm>
            <a:off x="1782608" y="5113102"/>
            <a:ext cx="840305" cy="498653"/>
          </a:xfrm>
          <a:prstGeom prst="rect">
            <a:avLst/>
          </a:prstGeom>
        </p:spPr>
      </p:pic>
      <p:sp>
        <p:nvSpPr>
          <p:cNvPr id="5" name="Téglalap 4"/>
          <p:cNvSpPr/>
          <p:nvPr/>
        </p:nvSpPr>
        <p:spPr>
          <a:xfrm>
            <a:off x="1403648" y="2986050"/>
            <a:ext cx="360040" cy="296323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sp>
        <p:nvSpPr>
          <p:cNvPr id="14" name="Abgerundetes Rechteck 4"/>
          <p:cNvSpPr/>
          <p:nvPr/>
        </p:nvSpPr>
        <p:spPr>
          <a:xfrm>
            <a:off x="2992087" y="3434665"/>
            <a:ext cx="1135459" cy="2082567"/>
          </a:xfrm>
          <a:prstGeom prst="roundRect">
            <a:avLst/>
          </a:prstGeom>
          <a:solidFill>
            <a:srgbClr val="FFC000">
              <a:alpha val="8300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b="0" baseline="0">
              <a:solidFill>
                <a:srgbClr val="FF0000"/>
              </a:solidFill>
            </a:endParaRPr>
          </a:p>
        </p:txBody>
      </p:sp>
      <p:sp>
        <p:nvSpPr>
          <p:cNvPr id="15" name="Szövegdoboz 14"/>
          <p:cNvSpPr txBox="1"/>
          <p:nvPr/>
        </p:nvSpPr>
        <p:spPr>
          <a:xfrm>
            <a:off x="3055760" y="3138449"/>
            <a:ext cx="1008112" cy="276999"/>
          </a:xfrm>
          <a:prstGeom prst="rect">
            <a:avLst/>
          </a:prstGeom>
          <a:solidFill>
            <a:schemeClr val="bg1"/>
          </a:solidFill>
        </p:spPr>
        <p:txBody>
          <a:bodyPr wrap="square" rtlCol="0">
            <a:spAutoFit/>
          </a:bodyPr>
          <a:lstStyle/>
          <a:p>
            <a:pPr algn="ctr"/>
            <a:r>
              <a:rPr lang="hu-HU" sz="1200" dirty="0" err="1" smtClean="0"/>
              <a:t>Cloud</a:t>
            </a:r>
            <a:endParaRPr lang="hu-HU" sz="1200" dirty="0"/>
          </a:p>
        </p:txBody>
      </p:sp>
      <p:sp>
        <p:nvSpPr>
          <p:cNvPr id="16" name="Szövegdoboz 15"/>
          <p:cNvSpPr txBox="1"/>
          <p:nvPr/>
        </p:nvSpPr>
        <p:spPr>
          <a:xfrm>
            <a:off x="3055760" y="4134824"/>
            <a:ext cx="1008112" cy="646331"/>
          </a:xfrm>
          <a:prstGeom prst="rect">
            <a:avLst/>
          </a:prstGeom>
          <a:solidFill>
            <a:schemeClr val="bg1">
              <a:alpha val="0"/>
            </a:schemeClr>
          </a:solidFill>
        </p:spPr>
        <p:txBody>
          <a:bodyPr wrap="square" rtlCol="0">
            <a:spAutoFit/>
          </a:bodyPr>
          <a:lstStyle/>
          <a:p>
            <a:pPr algn="ctr"/>
            <a:r>
              <a:rPr lang="hu-HU" sz="1200" dirty="0" smtClean="0"/>
              <a:t>Local</a:t>
            </a:r>
          </a:p>
          <a:p>
            <a:pPr algn="ctr"/>
            <a:r>
              <a:rPr lang="hu-HU" sz="1200" dirty="0" err="1" smtClean="0"/>
              <a:t>Cloud</a:t>
            </a:r>
            <a:r>
              <a:rPr lang="hu-HU" sz="1200" dirty="0" smtClean="0"/>
              <a:t> (</a:t>
            </a:r>
            <a:r>
              <a:rPr lang="hu-HU" sz="1200" dirty="0" err="1" smtClean="0"/>
              <a:t>Mosquito</a:t>
            </a:r>
            <a:r>
              <a:rPr lang="hu-HU" sz="1200" dirty="0" smtClean="0"/>
              <a:t>)</a:t>
            </a:r>
            <a:endParaRPr lang="hu-HU" sz="1200" dirty="0"/>
          </a:p>
        </p:txBody>
      </p:sp>
      <p:pic>
        <p:nvPicPr>
          <p:cNvPr id="17"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337" y="3601636"/>
            <a:ext cx="880995" cy="425011"/>
          </a:xfrm>
          <a:prstGeom prst="rect">
            <a:avLst/>
          </a:prstGeom>
          <a:effectLst/>
        </p:spPr>
      </p:pic>
      <p:pic>
        <p:nvPicPr>
          <p:cNvPr id="18"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5174" y="4818030"/>
            <a:ext cx="889284" cy="355713"/>
          </a:xfrm>
          <a:prstGeom prst="rect">
            <a:avLst/>
          </a:prstGeom>
        </p:spPr>
      </p:pic>
    </p:spTree>
    <p:extLst>
      <p:ext uri="{BB962C8B-B14F-4D97-AF65-F5344CB8AC3E}">
        <p14:creationId xmlns:p14="http://schemas.microsoft.com/office/powerpoint/2010/main" val="1929379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6084888" y="3161259"/>
            <a:ext cx="3049588" cy="2033058"/>
          </a:xfrm>
        </p:spPr>
      </p:pic>
      <p:pic>
        <p:nvPicPr>
          <p:cNvPr id="6" name="Picture Placeholder 5"/>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tretch>
            <a:fillRect/>
          </a:stretch>
        </p:blipFill>
        <p:spPr>
          <a:xfrm>
            <a:off x="6084888" y="1107179"/>
            <a:ext cx="3049587" cy="2029055"/>
          </a:xfrm>
        </p:spPr>
      </p:pic>
      <p:sp>
        <p:nvSpPr>
          <p:cNvPr id="4" name="Text Placeholder 3"/>
          <p:cNvSpPr>
            <a:spLocks noGrp="1"/>
          </p:cNvSpPr>
          <p:nvPr>
            <p:ph type="body" sz="quarter" idx="15"/>
          </p:nvPr>
        </p:nvSpPr>
        <p:spPr/>
        <p:txBody>
          <a:bodyPr/>
          <a:lstStyle/>
          <a:p>
            <a:pPr marL="0" indent="0">
              <a:buNone/>
            </a:pPr>
            <a:r>
              <a:rPr lang="hu-HU" dirty="0" smtClean="0"/>
              <a:t>Célkitűzések:</a:t>
            </a:r>
            <a:endParaRPr lang="de-DE" dirty="0" smtClean="0"/>
          </a:p>
          <a:p>
            <a:r>
              <a:rPr lang="hu-HU" b="1" dirty="0" smtClean="0"/>
              <a:t>Gyártási költségek </a:t>
            </a:r>
            <a:r>
              <a:rPr lang="hu-HU" dirty="0" smtClean="0"/>
              <a:t>csökkentése</a:t>
            </a:r>
            <a:endParaRPr lang="de-DE" b="1" dirty="0" smtClean="0"/>
          </a:p>
          <a:p>
            <a:r>
              <a:rPr lang="hu-HU" b="1" dirty="0" smtClean="0"/>
              <a:t>Termékminőség </a:t>
            </a:r>
            <a:r>
              <a:rPr lang="hu-HU" dirty="0" smtClean="0"/>
              <a:t>javítása</a:t>
            </a:r>
            <a:endParaRPr lang="de-DE" b="1" dirty="0" smtClean="0"/>
          </a:p>
          <a:p>
            <a:r>
              <a:rPr lang="hu-HU" dirty="0" smtClean="0"/>
              <a:t>Hatékony </a:t>
            </a:r>
            <a:r>
              <a:rPr lang="hu-HU" b="1" dirty="0" smtClean="0"/>
              <a:t>gyártásfelügyelet</a:t>
            </a:r>
            <a:endParaRPr lang="de-DE" b="1" dirty="0" smtClean="0"/>
          </a:p>
          <a:p>
            <a:r>
              <a:rPr lang="hu-HU" b="1" dirty="0" smtClean="0"/>
              <a:t>Gyártási veszteségek </a:t>
            </a:r>
            <a:r>
              <a:rPr lang="hu-HU" dirty="0" smtClean="0"/>
              <a:t>csökkentése</a:t>
            </a:r>
          </a:p>
          <a:p>
            <a:r>
              <a:rPr lang="hu-HU" dirty="0"/>
              <a:t>Hatékony </a:t>
            </a:r>
            <a:r>
              <a:rPr lang="hu-HU" b="1" dirty="0" smtClean="0"/>
              <a:t>gépkarbantartás</a:t>
            </a:r>
            <a:endParaRPr lang="de-DE" b="1" dirty="0"/>
          </a:p>
          <a:p>
            <a:pPr lvl="1"/>
            <a:r>
              <a:rPr lang="hu-HU" sz="1800" dirty="0"/>
              <a:t>Dedikált és kiszámítható</a:t>
            </a:r>
            <a:endParaRPr lang="de-DE" sz="1800" dirty="0"/>
          </a:p>
          <a:p>
            <a:endParaRPr lang="de-DE" b="1" dirty="0" smtClean="0"/>
          </a:p>
          <a:p>
            <a:pPr marL="0" indent="0">
              <a:buNone/>
            </a:pPr>
            <a:endParaRPr lang="de-DE" dirty="0" smtClean="0">
              <a:sym typeface="Wingdings" panose="05000000000000000000" pitchFamily="2" charset="2"/>
            </a:endParaRPr>
          </a:p>
          <a:p>
            <a:pPr>
              <a:buFont typeface="Wingdings" panose="05000000000000000000" pitchFamily="2" charset="2"/>
              <a:buChar char="à"/>
            </a:pPr>
            <a:r>
              <a:rPr lang="hu-HU" dirty="0" smtClean="0">
                <a:solidFill>
                  <a:srgbClr val="009900"/>
                </a:solidFill>
                <a:sym typeface="Wingdings" panose="05000000000000000000" pitchFamily="2" charset="2"/>
              </a:rPr>
              <a:t> Versenyképesség </a:t>
            </a:r>
            <a:r>
              <a:rPr lang="hu-HU" dirty="0" smtClean="0">
                <a:solidFill>
                  <a:srgbClr val="009900"/>
                </a:solidFill>
                <a:sym typeface="Wingdings" panose="05000000000000000000" pitchFamily="2" charset="2"/>
              </a:rPr>
              <a:t>növelése</a:t>
            </a:r>
            <a:r>
              <a:rPr lang="de-DE" dirty="0" smtClean="0">
                <a:solidFill>
                  <a:srgbClr val="009900"/>
                </a:solidFill>
                <a:sym typeface="Wingdings" panose="05000000000000000000" pitchFamily="2" charset="2"/>
              </a:rPr>
              <a:t>!!</a:t>
            </a:r>
          </a:p>
          <a:p>
            <a:pPr marL="0" indent="0">
              <a:buNone/>
            </a:pPr>
            <a:endParaRPr lang="de-DE" dirty="0">
              <a:solidFill>
                <a:srgbClr val="009900"/>
              </a:solidFill>
            </a:endParaRPr>
          </a:p>
        </p:txBody>
      </p:sp>
      <p:sp>
        <p:nvSpPr>
          <p:cNvPr id="5" name="Title 4"/>
          <p:cNvSpPr>
            <a:spLocks noGrp="1"/>
          </p:cNvSpPr>
          <p:nvPr>
            <p:ph type="title"/>
          </p:nvPr>
        </p:nvSpPr>
        <p:spPr/>
        <p:txBody>
          <a:bodyPr/>
          <a:lstStyle/>
          <a:p>
            <a:r>
              <a:rPr lang="hu-HU" dirty="0" smtClean="0"/>
              <a:t>Célcsoport – Végfelhasználók</a:t>
            </a:r>
            <a:endParaRPr lang="de-DE" dirty="0"/>
          </a:p>
        </p:txBody>
      </p:sp>
      <p:pic>
        <p:nvPicPr>
          <p:cNvPr id="8" name="Picture Placeholder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8655" y="5208673"/>
            <a:ext cx="3045820" cy="1637956"/>
          </a:xfrm>
          <a:prstGeom prst="rect">
            <a:avLst/>
          </a:prstGeom>
          <a:ln w="6350">
            <a:solidFill>
              <a:schemeClr val="bg1">
                <a:lumMod val="95000"/>
              </a:schemeClr>
            </a:solidFill>
          </a:ln>
        </p:spPr>
      </p:pic>
      <p:sp>
        <p:nvSpPr>
          <p:cNvPr id="2" name="Slide Number Placeholder 1"/>
          <p:cNvSpPr>
            <a:spLocks noGrp="1"/>
          </p:cNvSpPr>
          <p:nvPr>
            <p:ph type="sldNum" sz="quarter" idx="4"/>
          </p:nvPr>
        </p:nvSpPr>
        <p:spPr/>
        <p:txBody>
          <a:bodyPr/>
          <a:lstStyle/>
          <a:p>
            <a:fld id="{A930EF64-91C9-4EBD-82F9-3643AB15A28C}" type="slidenum">
              <a:rPr lang="de-DE" smtClean="0"/>
              <a:pPr/>
              <a:t>8</a:t>
            </a:fld>
            <a:endParaRPr lang="de-DE"/>
          </a:p>
        </p:txBody>
      </p:sp>
    </p:spTree>
    <p:extLst>
      <p:ext uri="{BB962C8B-B14F-4D97-AF65-F5344CB8AC3E}">
        <p14:creationId xmlns:p14="http://schemas.microsoft.com/office/powerpoint/2010/main" val="27221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tretch>
            <a:fillRect/>
          </a:stretch>
        </p:blipFill>
        <p:spPr>
          <a:xfrm>
            <a:off x="6084887" y="3153034"/>
            <a:ext cx="3049588" cy="2287191"/>
          </a:xfrm>
        </p:spPr>
      </p:pic>
      <p:pic>
        <p:nvPicPr>
          <p:cNvPr id="6" name="Picture Placeholder 5"/>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tretch>
            <a:fillRect/>
          </a:stretch>
        </p:blipFill>
        <p:spPr>
          <a:xfrm>
            <a:off x="6084888" y="1098960"/>
            <a:ext cx="3049587" cy="2035267"/>
          </a:xfrm>
        </p:spPr>
      </p:pic>
      <p:sp>
        <p:nvSpPr>
          <p:cNvPr id="4" name="Text Placeholder 3"/>
          <p:cNvSpPr>
            <a:spLocks noGrp="1"/>
          </p:cNvSpPr>
          <p:nvPr>
            <p:ph type="body" sz="quarter" idx="15"/>
          </p:nvPr>
        </p:nvSpPr>
        <p:spPr/>
        <p:txBody>
          <a:bodyPr/>
          <a:lstStyle/>
          <a:p>
            <a:pPr marL="0" indent="0">
              <a:buNone/>
            </a:pPr>
            <a:r>
              <a:rPr lang="hu-HU" dirty="0" smtClean="0"/>
              <a:t>Célkitűzések:</a:t>
            </a:r>
            <a:endParaRPr lang="de-DE" dirty="0" smtClean="0"/>
          </a:p>
          <a:p>
            <a:r>
              <a:rPr lang="hu-HU" dirty="0" smtClean="0"/>
              <a:t>A gép </a:t>
            </a:r>
            <a:r>
              <a:rPr lang="hu-HU" b="1" dirty="0" smtClean="0"/>
              <a:t>gyártási költségeinek </a:t>
            </a:r>
            <a:r>
              <a:rPr lang="hu-HU" dirty="0" smtClean="0"/>
              <a:t>csökkentése</a:t>
            </a:r>
            <a:endParaRPr lang="de-DE" b="1" dirty="0" smtClean="0"/>
          </a:p>
          <a:p>
            <a:r>
              <a:rPr lang="hu-HU" dirty="0" smtClean="0"/>
              <a:t>Intelligens </a:t>
            </a:r>
            <a:r>
              <a:rPr lang="hu-HU" b="1" dirty="0" err="1" smtClean="0"/>
              <a:t>gépoptimalizáció</a:t>
            </a:r>
            <a:endParaRPr lang="de-DE" b="1" dirty="0" smtClean="0"/>
          </a:p>
          <a:p>
            <a:pPr lvl="1"/>
            <a:r>
              <a:rPr lang="hu-HU" sz="1800" dirty="0" smtClean="0">
                <a:sym typeface="Wingdings" panose="05000000000000000000" pitchFamily="2" charset="2"/>
              </a:rPr>
              <a:t>Gyártási ciklusidő optimalizálása</a:t>
            </a:r>
            <a:endParaRPr lang="de-DE" sz="1800" dirty="0" smtClean="0">
              <a:sym typeface="Wingdings" panose="05000000000000000000" pitchFamily="2" charset="2"/>
            </a:endParaRPr>
          </a:p>
          <a:p>
            <a:pPr lvl="1"/>
            <a:r>
              <a:rPr lang="hu-HU" sz="1800" dirty="0" smtClean="0">
                <a:sym typeface="Wingdings" panose="05000000000000000000" pitchFamily="2" charset="2"/>
              </a:rPr>
              <a:t>Energiafogyasztás optimalizálása</a:t>
            </a:r>
            <a:endParaRPr lang="de-DE" sz="1800" dirty="0" smtClean="0">
              <a:sym typeface="Wingdings" panose="05000000000000000000" pitchFamily="2" charset="2"/>
            </a:endParaRPr>
          </a:p>
          <a:p>
            <a:r>
              <a:rPr lang="hu-HU" dirty="0" smtClean="0"/>
              <a:t>Hatékony </a:t>
            </a:r>
            <a:r>
              <a:rPr lang="hu-HU" b="1" dirty="0" smtClean="0"/>
              <a:t>gépkarbantartás</a:t>
            </a:r>
            <a:endParaRPr lang="de-DE" b="1" dirty="0"/>
          </a:p>
          <a:p>
            <a:pPr lvl="1"/>
            <a:r>
              <a:rPr lang="hu-HU" sz="1800" dirty="0" smtClean="0"/>
              <a:t>Dedikált és kiszámítható</a:t>
            </a:r>
            <a:endParaRPr lang="de-DE" sz="1800" dirty="0"/>
          </a:p>
          <a:p>
            <a:r>
              <a:rPr lang="hu-HU" dirty="0" smtClean="0"/>
              <a:t>Gép </a:t>
            </a:r>
            <a:r>
              <a:rPr lang="hu-HU" b="1" dirty="0" smtClean="0"/>
              <a:t>vonzóvá</a:t>
            </a:r>
            <a:r>
              <a:rPr lang="hu-HU" dirty="0" smtClean="0"/>
              <a:t> tétele</a:t>
            </a:r>
            <a:endParaRPr lang="de-DE" b="1" dirty="0"/>
          </a:p>
          <a:p>
            <a:pPr lvl="1"/>
            <a:endParaRPr lang="de-DE" dirty="0" smtClean="0">
              <a:sym typeface="Wingdings" panose="05000000000000000000" pitchFamily="2" charset="2"/>
            </a:endParaRPr>
          </a:p>
          <a:p>
            <a:pPr>
              <a:buFont typeface="Wingdings" panose="05000000000000000000" pitchFamily="2" charset="2"/>
              <a:buChar char="à"/>
            </a:pPr>
            <a:r>
              <a:rPr lang="hu-HU" dirty="0" smtClean="0">
                <a:solidFill>
                  <a:srgbClr val="009900"/>
                </a:solidFill>
                <a:sym typeface="Wingdings" panose="05000000000000000000" pitchFamily="2" charset="2"/>
              </a:rPr>
              <a:t> Versenyképesség </a:t>
            </a:r>
            <a:r>
              <a:rPr lang="hu-HU" dirty="0" smtClean="0">
                <a:solidFill>
                  <a:srgbClr val="009900"/>
                </a:solidFill>
                <a:sym typeface="Wingdings" panose="05000000000000000000" pitchFamily="2" charset="2"/>
              </a:rPr>
              <a:t>növelése!!</a:t>
            </a:r>
            <a:endParaRPr lang="de-DE" dirty="0" smtClean="0">
              <a:solidFill>
                <a:srgbClr val="009900"/>
              </a:solidFill>
              <a:sym typeface="Wingdings" panose="05000000000000000000" pitchFamily="2" charset="2"/>
            </a:endParaRPr>
          </a:p>
          <a:p>
            <a:pPr>
              <a:buFont typeface="Wingdings" panose="05000000000000000000" pitchFamily="2" charset="2"/>
              <a:buChar char="à"/>
            </a:pPr>
            <a:r>
              <a:rPr lang="hu-HU" dirty="0" smtClean="0">
                <a:solidFill>
                  <a:srgbClr val="009900"/>
                </a:solidFill>
                <a:sym typeface="Wingdings" panose="05000000000000000000" pitchFamily="2" charset="2"/>
              </a:rPr>
              <a:t> Új </a:t>
            </a:r>
            <a:r>
              <a:rPr lang="hu-HU" dirty="0" smtClean="0">
                <a:solidFill>
                  <a:srgbClr val="009900"/>
                </a:solidFill>
                <a:sym typeface="Wingdings" panose="05000000000000000000" pitchFamily="2" charset="2"/>
              </a:rPr>
              <a:t>üzleti modellek kidolgozása</a:t>
            </a:r>
            <a:endParaRPr lang="de-DE" dirty="0">
              <a:solidFill>
                <a:srgbClr val="009900"/>
              </a:solidFill>
            </a:endParaRPr>
          </a:p>
        </p:txBody>
      </p:sp>
      <p:sp>
        <p:nvSpPr>
          <p:cNvPr id="5" name="Title 4"/>
          <p:cNvSpPr>
            <a:spLocks noGrp="1"/>
          </p:cNvSpPr>
          <p:nvPr>
            <p:ph type="title"/>
          </p:nvPr>
        </p:nvSpPr>
        <p:spPr/>
        <p:txBody>
          <a:bodyPr/>
          <a:lstStyle/>
          <a:p>
            <a:r>
              <a:rPr lang="hu-HU" dirty="0" smtClean="0"/>
              <a:t>Célcsoport – </a:t>
            </a:r>
            <a:r>
              <a:rPr lang="hu-HU" dirty="0" err="1" smtClean="0"/>
              <a:t>Gépgyártók</a:t>
            </a:r>
            <a:endParaRPr lang="de-DE" dirty="0"/>
          </a:p>
        </p:txBody>
      </p:sp>
      <p:sp>
        <p:nvSpPr>
          <p:cNvPr id="2" name="Slide Number Placeholder 1"/>
          <p:cNvSpPr>
            <a:spLocks noGrp="1"/>
          </p:cNvSpPr>
          <p:nvPr>
            <p:ph type="sldNum" sz="quarter" idx="4"/>
          </p:nvPr>
        </p:nvSpPr>
        <p:spPr/>
        <p:txBody>
          <a:bodyPr/>
          <a:lstStyle/>
          <a:p>
            <a:fld id="{A930EF64-91C9-4EBD-82F9-3643AB15A28C}" type="slidenum">
              <a:rPr lang="de-DE" smtClean="0"/>
              <a:pPr/>
              <a:t>9</a:t>
            </a:fld>
            <a:endParaRPr lang="de-DE"/>
          </a:p>
        </p:txBody>
      </p:sp>
    </p:spTree>
    <p:extLst>
      <p:ext uri="{BB962C8B-B14F-4D97-AF65-F5344CB8AC3E}">
        <p14:creationId xmlns:p14="http://schemas.microsoft.com/office/powerpoint/2010/main" val="225249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Effect transition="in" filter="fade">
                                      <p:cBhvr>
                                        <p:cTn id="41" dur="500"/>
                                        <p:tgtEl>
                                          <p:spTgt spid="4">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fade">
                                      <p:cBhvr>
                                        <p:cTn id="4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0D260408-D13A-4B67-B71E-0B80435FC78D"/>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_RESOURCE_PATHS_HASH_2" val="d9fee9de11718536b3c065785a54cca1c97fc"/>
  <p:tag name="ISPRING_RESOURCE_PATHS_HASH_PRESENTER" val="6669defd466eb2c2a8dc72bba7743f903e6928"/>
</p:tagLst>
</file>

<file path=ppt/tags/tag2.xml><?xml version="1.0" encoding="utf-8"?>
<p:tagLst xmlns:a="http://schemas.openxmlformats.org/drawingml/2006/main" xmlns:r="http://schemas.openxmlformats.org/officeDocument/2006/relationships" xmlns:p="http://schemas.openxmlformats.org/presentationml/2006/main">
  <p:tag name="MIO_GUID" val="c0cc159b-75e6-4e38-8161-94ad6fe0d54f"/>
  <p:tag name="MIO_EK" val="2684"/>
  <p:tag name="MIO_UPDATE" val="True"/>
  <p:tag name="MIO_VERSION" val="07.03.2016 13:38:12"/>
  <p:tag name="MIO_DBID" val="139B19AA-1930-4175-8724-E8A5ED7A2045"/>
  <p:tag name="MIO_LASTDOWNLOADED" val="13.04.2016 12:52:48"/>
  <p:tag name="MIO_OBJECTNAME" val="Cloud"/>
  <p:tag name="MIO_LASTEDITORNAME" val="Anja Scholte"/>
</p:tagLst>
</file>

<file path=ppt/theme/theme1.xml><?xml version="1.0" encoding="utf-8"?>
<a:theme xmlns:a="http://schemas.openxmlformats.org/drawingml/2006/main" name="Beckhoff Slide Master">
  <a:themeElements>
    <a:clrScheme name="Beckhoff_Final_21.11.2013">
      <a:dk1>
        <a:srgbClr val="000000"/>
      </a:dk1>
      <a:lt1>
        <a:sysClr val="window" lastClr="FFFFFF"/>
      </a:lt1>
      <a:dk2>
        <a:srgbClr val="CCD2DA"/>
      </a:dk2>
      <a:lt2>
        <a:srgbClr val="9AA6B6"/>
      </a:lt2>
      <a:accent1>
        <a:srgbClr val="8190A4"/>
      </a:accent1>
      <a:accent2>
        <a:srgbClr val="2D76AD"/>
      </a:accent2>
      <a:accent3>
        <a:srgbClr val="4B5669"/>
      </a:accent3>
      <a:accent4>
        <a:srgbClr val="CCD2DA"/>
      </a:accent4>
      <a:accent5>
        <a:srgbClr val="000000"/>
      </a:accent5>
      <a:accent6>
        <a:srgbClr val="B5D4EC"/>
      </a:accent6>
      <a:hlink>
        <a:srgbClr val="2D76AD"/>
      </a:hlink>
      <a:folHlink>
        <a:srgbClr val="2D76AD"/>
      </a:folHlink>
    </a:clrScheme>
    <a:fontScheme name="Beckhof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6350">
          <a:noFill/>
          <a:miter lim="800000"/>
        </a:ln>
      </a:spPr>
      <a:bodyPr lIns="234000" rIns="234000" rtlCol="0" anchor="ctr"/>
      <a:lstStyle>
        <a:defPPr marL="0" indent="0" algn="ctr">
          <a:buFont typeface="Wingdings" panose="05000000000000000000" pitchFamily="2" charset="2"/>
          <a:buNone/>
          <a:defRPr sz="2200" dirty="0"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äsentation5" id="{EAE3CDA6-1C19-4296-9867-552A50FCA029}" vid="{8849BB27-E8BE-4FEE-A969-AC8FEC861CD0}"/>
    </a:ext>
  </a:extLst>
</a:theme>
</file>

<file path=ppt/theme/theme2.xml><?xml version="1.0" encoding="utf-8"?>
<a:theme xmlns:a="http://schemas.openxmlformats.org/drawingml/2006/main" name="Larissa">
  <a:themeElements>
    <a:clrScheme name="Beckhoff">
      <a:dk1>
        <a:srgbClr val="000000"/>
      </a:dk1>
      <a:lt1>
        <a:sysClr val="window" lastClr="FFFFFF"/>
      </a:lt1>
      <a:dk2>
        <a:srgbClr val="CCD2DA"/>
      </a:dk2>
      <a:lt2>
        <a:srgbClr val="9AA6B6"/>
      </a:lt2>
      <a:accent1>
        <a:srgbClr val="8190A4"/>
      </a:accent1>
      <a:accent2>
        <a:srgbClr val="2D76AD"/>
      </a:accent2>
      <a:accent3>
        <a:srgbClr val="4B5669"/>
      </a:accent3>
      <a:accent4>
        <a:srgbClr val="CCD2DA"/>
      </a:accent4>
      <a:accent5>
        <a:srgbClr val="000000"/>
      </a:accent5>
      <a:accent6>
        <a:srgbClr val="B5D4EC"/>
      </a:accent6>
      <a:hlink>
        <a:srgbClr val="2D76AD"/>
      </a:hlink>
      <a:folHlink>
        <a:srgbClr val="2D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Beckhoff_Slide_Master</Template>
  <TotalTime>1789</TotalTime>
  <Words>864</Words>
  <Application>Microsoft Office PowerPoint</Application>
  <PresentationFormat>Diavetítés a képernyőre (4:3 oldalarány)</PresentationFormat>
  <Paragraphs>215</Paragraphs>
  <Slides>20</Slides>
  <Notes>4</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20</vt:i4>
      </vt:variant>
    </vt:vector>
  </HeadingPairs>
  <TitlesOfParts>
    <vt:vector size="25" baseType="lpstr">
      <vt:lpstr>Arial</vt:lpstr>
      <vt:lpstr>Calibri</vt:lpstr>
      <vt:lpstr>Symbol</vt:lpstr>
      <vt:lpstr>Wingdings</vt:lpstr>
      <vt:lpstr>Beckhoff Slide Master</vt:lpstr>
      <vt:lpstr>HWSW mobile! konferencia</vt:lpstr>
      <vt:lpstr>HWSW mobile! konferencia  IIoT: adatgyűjtés és analitika a gyártás optimalizálásban</vt:lpstr>
      <vt:lpstr>Analitika fogalma</vt:lpstr>
      <vt:lpstr>Analitikai területek</vt:lpstr>
      <vt:lpstr>Analitikai területek</vt:lpstr>
      <vt:lpstr>Webanalitika</vt:lpstr>
      <vt:lpstr>Gyártásanalitika</vt:lpstr>
      <vt:lpstr>Célcsoport – Végfelhasználók</vt:lpstr>
      <vt:lpstr>Célcsoport – Gépgyártók</vt:lpstr>
      <vt:lpstr>Mi szükséges a megvalósításhoz?</vt:lpstr>
      <vt:lpstr>Kapcsolati rétegek – IoT vagy IIoT?</vt:lpstr>
      <vt:lpstr>Analitika a Felhőben</vt:lpstr>
      <vt:lpstr>Kapcsolat a felhővel – Globális felhőszolgáltatások</vt:lpstr>
      <vt:lpstr>Kapcsolat a Felhővel</vt:lpstr>
      <vt:lpstr>Tipikus eset: gép-monitorozás 24/7-ben</vt:lpstr>
      <vt:lpstr>e2watch - StädteRegion Aachen, Németország Energiaparaméterek gyűjtése a „Big Data” számára</vt:lpstr>
      <vt:lpstr>e2watch - StädteRegion Aachen, Németország Energiaparaméterek gyűjtése a „Big Data” számára</vt:lpstr>
      <vt:lpstr>e2watch - StädteRegion Aachen, Németország Energiaparaméterek gyűjtése a „Big Data” számára</vt:lpstr>
      <vt:lpstr>Összefoglalás  </vt:lpstr>
      <vt:lpstr>HWSW mobile! konferencia</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Beckhoff Image e</dc:title>
  <dc:creator>Jessica Gnisa</dc:creator>
  <cp:keywords>Version 3.4, 08 May 2017</cp:keywords>
  <cp:lastModifiedBy>Éva Anna Porganszki</cp:lastModifiedBy>
  <cp:revision>141</cp:revision>
  <cp:lastPrinted>2016-06-28T12:26:43Z</cp:lastPrinted>
  <dcterms:created xsi:type="dcterms:W3CDTF">2016-11-16T16:48:13Z</dcterms:created>
  <dcterms:modified xsi:type="dcterms:W3CDTF">2018-11-12T15:27:23Z</dcterms:modified>
</cp:coreProperties>
</file>