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</p:sldMasterIdLst>
  <p:notesMasterIdLst>
    <p:notesMasterId r:id="rId22"/>
  </p:notesMasterIdLst>
  <p:handoutMasterIdLst>
    <p:handoutMasterId r:id="rId23"/>
  </p:handoutMasterIdLst>
  <p:sldIdLst>
    <p:sldId id="524" r:id="rId3"/>
    <p:sldId id="298" r:id="rId4"/>
    <p:sldId id="534" r:id="rId5"/>
    <p:sldId id="271" r:id="rId6"/>
    <p:sldId id="275" r:id="rId7"/>
    <p:sldId id="301" r:id="rId8"/>
    <p:sldId id="274" r:id="rId9"/>
    <p:sldId id="537" r:id="rId10"/>
    <p:sldId id="279" r:id="rId11"/>
    <p:sldId id="324" r:id="rId12"/>
    <p:sldId id="556" r:id="rId13"/>
    <p:sldId id="554" r:id="rId14"/>
    <p:sldId id="555" r:id="rId15"/>
    <p:sldId id="471" r:id="rId16"/>
    <p:sldId id="536" r:id="rId17"/>
    <p:sldId id="472" r:id="rId18"/>
    <p:sldId id="473" r:id="rId19"/>
    <p:sldId id="531" r:id="rId20"/>
    <p:sldId id="530" r:id="rId21"/>
  </p:sldIdLst>
  <p:sldSz cx="12192000" cy="6858000"/>
  <p:notesSz cx="6888163" cy="100203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AS_07" initials="EAS_07" lastIdx="9" clrIdx="0">
    <p:extLst>
      <p:ext uri="{19B8F6BF-5375-455C-9EA6-DF929625EA0E}">
        <p15:presenceInfo xmlns:p15="http://schemas.microsoft.com/office/powerpoint/2012/main" userId="EAS_07" providerId="None"/>
      </p:ext>
    </p:extLst>
  </p:cmAuthor>
  <p:cmAuthor id="2" name="Vityi Péter" initials="VP" lastIdx="16" clrIdx="1">
    <p:extLst>
      <p:ext uri="{19B8F6BF-5375-455C-9EA6-DF929625EA0E}">
        <p15:presenceInfo xmlns:p15="http://schemas.microsoft.com/office/powerpoint/2012/main" userId="Vityi Pé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60A"/>
    <a:srgbClr val="24DB28"/>
    <a:srgbClr val="4472C4"/>
    <a:srgbClr val="FF9900"/>
    <a:srgbClr val="15A4AB"/>
    <a:srgbClr val="FF6600"/>
    <a:srgbClr val="3D9EFA"/>
    <a:srgbClr val="3399FF"/>
    <a:srgbClr val="4BA3F5"/>
    <a:srgbClr val="64A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Világos stíl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éma alapján készült stílus 2 – 6. jelölőszín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éma alapján készült stílus 2 – 1. jelölőszín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242" autoAdjust="0"/>
    <p:restoredTop sz="95867" autoAdjust="0"/>
  </p:normalViewPr>
  <p:slideViewPr>
    <p:cSldViewPr snapToGrid="0">
      <p:cViewPr varScale="1">
        <p:scale>
          <a:sx n="53" d="100"/>
          <a:sy n="53" d="100"/>
        </p:scale>
        <p:origin x="72" y="5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C1EC6-3322-4CFB-9AE4-B312D412D39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3A4602E-7A75-4258-9DCD-4E87F80D8EF8}">
      <dgm:prSet phldrT="[Text]"/>
      <dgm:spPr>
        <a:xfrm>
          <a:off x="1699" y="0"/>
          <a:ext cx="2070035" cy="951533"/>
        </a:xfrm>
        <a:prstGeom prst="chevron">
          <a:avLst/>
        </a:prstGeom>
        <a:solidFill>
          <a:srgbClr val="F89C0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u-H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Cella A</a:t>
          </a:r>
        </a:p>
      </dgm:t>
    </dgm:pt>
    <dgm:pt modelId="{27CAFFB7-3A28-4D2B-AEED-7196FEB33434}" type="parTrans" cxnId="{3E249C3F-2714-4BF0-80AB-6D5D4B1DBB74}">
      <dgm:prSet/>
      <dgm:spPr/>
      <dgm:t>
        <a:bodyPr/>
        <a:lstStyle/>
        <a:p>
          <a:endParaRPr lang="hu-HU"/>
        </a:p>
      </dgm:t>
    </dgm:pt>
    <dgm:pt modelId="{682DFAA6-A8E5-4A12-90C8-6B7C12F9D533}" type="sibTrans" cxnId="{3E249C3F-2714-4BF0-80AB-6D5D4B1DBB74}">
      <dgm:prSet/>
      <dgm:spPr/>
      <dgm:t>
        <a:bodyPr/>
        <a:lstStyle/>
        <a:p>
          <a:endParaRPr lang="hu-HU"/>
        </a:p>
      </dgm:t>
    </dgm:pt>
    <dgm:pt modelId="{6574CB38-A58D-4A91-AD31-54DFBA214EB3}">
      <dgm:prSet phldrT="[Text]"/>
      <dgm:spPr>
        <a:xfrm>
          <a:off x="1864730" y="0"/>
          <a:ext cx="2070035" cy="951533"/>
        </a:xfrm>
        <a:prstGeom prst="chevron">
          <a:avLst/>
        </a:prstGeom>
        <a:solidFill>
          <a:srgbClr val="F89C0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u-H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Cella B</a:t>
          </a:r>
        </a:p>
      </dgm:t>
    </dgm:pt>
    <dgm:pt modelId="{B3E15AF6-180C-4BB2-9292-29CC879FC5CD}" type="parTrans" cxnId="{E258A46E-0133-4F19-8DC3-7825CE9763D0}">
      <dgm:prSet/>
      <dgm:spPr/>
      <dgm:t>
        <a:bodyPr/>
        <a:lstStyle/>
        <a:p>
          <a:endParaRPr lang="hu-HU"/>
        </a:p>
      </dgm:t>
    </dgm:pt>
    <dgm:pt modelId="{07D917ED-C1B7-424C-B908-F64C345192F1}" type="sibTrans" cxnId="{E258A46E-0133-4F19-8DC3-7825CE9763D0}">
      <dgm:prSet/>
      <dgm:spPr/>
      <dgm:t>
        <a:bodyPr/>
        <a:lstStyle/>
        <a:p>
          <a:endParaRPr lang="hu-HU"/>
        </a:p>
      </dgm:t>
    </dgm:pt>
    <dgm:pt modelId="{E94FE60B-3F32-425D-A416-09F39CE5C64E}">
      <dgm:prSet phldrT="[Text]"/>
      <dgm:spPr>
        <a:xfrm>
          <a:off x="3727762" y="0"/>
          <a:ext cx="2070035" cy="951533"/>
        </a:xfrm>
        <a:prstGeom prst="chevron">
          <a:avLst/>
        </a:prstGeom>
        <a:solidFill>
          <a:srgbClr val="F89C0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u-H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Cella C</a:t>
          </a:r>
        </a:p>
      </dgm:t>
    </dgm:pt>
    <dgm:pt modelId="{FBDB55EC-E3BA-4CBF-BC6B-87CFFD83434E}" type="parTrans" cxnId="{4ECC5218-C189-4AC0-B920-3B3CBC77F36C}">
      <dgm:prSet/>
      <dgm:spPr/>
      <dgm:t>
        <a:bodyPr/>
        <a:lstStyle/>
        <a:p>
          <a:endParaRPr lang="hu-HU"/>
        </a:p>
      </dgm:t>
    </dgm:pt>
    <dgm:pt modelId="{EB61DCD7-05AE-480C-BCB1-8C6421499902}" type="sibTrans" cxnId="{4ECC5218-C189-4AC0-B920-3B3CBC77F36C}">
      <dgm:prSet/>
      <dgm:spPr/>
      <dgm:t>
        <a:bodyPr/>
        <a:lstStyle/>
        <a:p>
          <a:endParaRPr lang="hu-HU"/>
        </a:p>
      </dgm:t>
    </dgm:pt>
    <dgm:pt modelId="{816425A7-014A-4AEA-95D9-BF32B0F31DD5}" type="pres">
      <dgm:prSet presAssocID="{E1CC1EC6-3322-4CFB-9AE4-B312D412D398}" presName="Name0" presStyleCnt="0">
        <dgm:presLayoutVars>
          <dgm:dir/>
          <dgm:animLvl val="lvl"/>
          <dgm:resizeHandles val="exact"/>
        </dgm:presLayoutVars>
      </dgm:prSet>
      <dgm:spPr/>
    </dgm:pt>
    <dgm:pt modelId="{1E4ACF10-6487-4B0E-B01E-BB84ADB35C64}" type="pres">
      <dgm:prSet presAssocID="{73A4602E-7A75-4258-9DCD-4E87F80D8EF8}" presName="parTxOnly" presStyleLbl="node1" presStyleIdx="0" presStyleCnt="3" custScaleY="124266" custLinFactNeighborY="-45188">
        <dgm:presLayoutVars>
          <dgm:chMax val="0"/>
          <dgm:chPref val="0"/>
          <dgm:bulletEnabled val="1"/>
        </dgm:presLayoutVars>
      </dgm:prSet>
      <dgm:spPr/>
    </dgm:pt>
    <dgm:pt modelId="{19DFBB5E-EE62-4B7E-860B-FAB1972C21AE}" type="pres">
      <dgm:prSet presAssocID="{682DFAA6-A8E5-4A12-90C8-6B7C12F9D533}" presName="parTxOnlySpace" presStyleCnt="0"/>
      <dgm:spPr/>
    </dgm:pt>
    <dgm:pt modelId="{4BA2A456-0D71-42D1-8652-650226B29B6C}" type="pres">
      <dgm:prSet presAssocID="{6574CB38-A58D-4A91-AD31-54DFBA214EB3}" presName="parTxOnly" presStyleLbl="node1" presStyleIdx="1" presStyleCnt="3" custScaleY="124266" custLinFactNeighborY="-45188">
        <dgm:presLayoutVars>
          <dgm:chMax val="0"/>
          <dgm:chPref val="0"/>
          <dgm:bulletEnabled val="1"/>
        </dgm:presLayoutVars>
      </dgm:prSet>
      <dgm:spPr/>
    </dgm:pt>
    <dgm:pt modelId="{8C2DFA3D-2F00-4035-89C7-4767EF9E1899}" type="pres">
      <dgm:prSet presAssocID="{07D917ED-C1B7-424C-B908-F64C345192F1}" presName="parTxOnlySpace" presStyleCnt="0"/>
      <dgm:spPr/>
    </dgm:pt>
    <dgm:pt modelId="{D232C0C6-2B2C-4B06-9A6D-996673BC27EC}" type="pres">
      <dgm:prSet presAssocID="{E94FE60B-3F32-425D-A416-09F39CE5C64E}" presName="parTxOnly" presStyleLbl="node1" presStyleIdx="2" presStyleCnt="3" custScaleY="124266" custLinFactNeighborY="-45188">
        <dgm:presLayoutVars>
          <dgm:chMax val="0"/>
          <dgm:chPref val="0"/>
          <dgm:bulletEnabled val="1"/>
        </dgm:presLayoutVars>
      </dgm:prSet>
      <dgm:spPr/>
    </dgm:pt>
  </dgm:ptLst>
  <dgm:cxnLst>
    <dgm:cxn modelId="{4ECC5218-C189-4AC0-B920-3B3CBC77F36C}" srcId="{E1CC1EC6-3322-4CFB-9AE4-B312D412D398}" destId="{E94FE60B-3F32-425D-A416-09F39CE5C64E}" srcOrd="2" destOrd="0" parTransId="{FBDB55EC-E3BA-4CBF-BC6B-87CFFD83434E}" sibTransId="{EB61DCD7-05AE-480C-BCB1-8C6421499902}"/>
    <dgm:cxn modelId="{3E249C3F-2714-4BF0-80AB-6D5D4B1DBB74}" srcId="{E1CC1EC6-3322-4CFB-9AE4-B312D412D398}" destId="{73A4602E-7A75-4258-9DCD-4E87F80D8EF8}" srcOrd="0" destOrd="0" parTransId="{27CAFFB7-3A28-4D2B-AEED-7196FEB33434}" sibTransId="{682DFAA6-A8E5-4A12-90C8-6B7C12F9D533}"/>
    <dgm:cxn modelId="{E258A46E-0133-4F19-8DC3-7825CE9763D0}" srcId="{E1CC1EC6-3322-4CFB-9AE4-B312D412D398}" destId="{6574CB38-A58D-4A91-AD31-54DFBA214EB3}" srcOrd="1" destOrd="0" parTransId="{B3E15AF6-180C-4BB2-9292-29CC879FC5CD}" sibTransId="{07D917ED-C1B7-424C-B908-F64C345192F1}"/>
    <dgm:cxn modelId="{578B0277-C6E2-4C87-99FA-88F78B73225F}" type="presOf" srcId="{6574CB38-A58D-4A91-AD31-54DFBA214EB3}" destId="{4BA2A456-0D71-42D1-8652-650226B29B6C}" srcOrd="0" destOrd="0" presId="urn:microsoft.com/office/officeart/2005/8/layout/chevron1"/>
    <dgm:cxn modelId="{FC70528D-E5C3-4110-A77D-7ECE78C6F2FC}" type="presOf" srcId="{E94FE60B-3F32-425D-A416-09F39CE5C64E}" destId="{D232C0C6-2B2C-4B06-9A6D-996673BC27EC}" srcOrd="0" destOrd="0" presId="urn:microsoft.com/office/officeart/2005/8/layout/chevron1"/>
    <dgm:cxn modelId="{1D57F0B2-DAF9-426D-BDE6-AC5914BC9983}" type="presOf" srcId="{73A4602E-7A75-4258-9DCD-4E87F80D8EF8}" destId="{1E4ACF10-6487-4B0E-B01E-BB84ADB35C64}" srcOrd="0" destOrd="0" presId="urn:microsoft.com/office/officeart/2005/8/layout/chevron1"/>
    <dgm:cxn modelId="{8A27FEF2-8F74-475F-BF25-203B563B20AE}" type="presOf" srcId="{E1CC1EC6-3322-4CFB-9AE4-B312D412D398}" destId="{816425A7-014A-4AEA-95D9-BF32B0F31DD5}" srcOrd="0" destOrd="0" presId="urn:microsoft.com/office/officeart/2005/8/layout/chevron1"/>
    <dgm:cxn modelId="{384771B6-10CC-4FC3-B871-15B89C8AC552}" type="presParOf" srcId="{816425A7-014A-4AEA-95D9-BF32B0F31DD5}" destId="{1E4ACF10-6487-4B0E-B01E-BB84ADB35C64}" srcOrd="0" destOrd="0" presId="urn:microsoft.com/office/officeart/2005/8/layout/chevron1"/>
    <dgm:cxn modelId="{8999A93F-188B-4CF1-A548-728D470A92AA}" type="presParOf" srcId="{816425A7-014A-4AEA-95D9-BF32B0F31DD5}" destId="{19DFBB5E-EE62-4B7E-860B-FAB1972C21AE}" srcOrd="1" destOrd="0" presId="urn:microsoft.com/office/officeart/2005/8/layout/chevron1"/>
    <dgm:cxn modelId="{3D250BF1-6475-4C00-B302-B5272DA16FE7}" type="presParOf" srcId="{816425A7-014A-4AEA-95D9-BF32B0F31DD5}" destId="{4BA2A456-0D71-42D1-8652-650226B29B6C}" srcOrd="2" destOrd="0" presId="urn:microsoft.com/office/officeart/2005/8/layout/chevron1"/>
    <dgm:cxn modelId="{F4B1C09A-9631-4334-94C1-4D7BAF28C59A}" type="presParOf" srcId="{816425A7-014A-4AEA-95D9-BF32B0F31DD5}" destId="{8C2DFA3D-2F00-4035-89C7-4767EF9E1899}" srcOrd="3" destOrd="0" presId="urn:microsoft.com/office/officeart/2005/8/layout/chevron1"/>
    <dgm:cxn modelId="{1D951777-E951-4A42-ACD8-CEF2851F40ED}" type="presParOf" srcId="{816425A7-014A-4AEA-95D9-BF32B0F31DD5}" destId="{D232C0C6-2B2C-4B06-9A6D-996673BC27E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E24847-7423-4AB2-B361-909BDBF8F5F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28066962-F171-4C4A-9CD3-5186670E8922}">
      <dgm:prSet phldrT="[Szöveg]"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hu-HU" b="0" i="0" dirty="0">
              <a:latin typeface="Arial" panose="020B0604020202020204" pitchFamily="34" charset="0"/>
              <a:ea typeface="Rajdhani" charset="0"/>
              <a:cs typeface="Arial" panose="020B0604020202020204" pitchFamily="34" charset="0"/>
            </a:rPr>
            <a:t>Menedzsment képességek</a:t>
          </a:r>
        </a:p>
      </dgm:t>
    </dgm:pt>
    <dgm:pt modelId="{E5A1B61D-F264-4ADC-8A78-4548DF8E3426}" type="parTrans" cxnId="{01985BEE-16F0-4C75-93FF-BD3F02EC19F5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C688B-5433-426A-AC5A-7CA88A538A83}" type="sibTrans" cxnId="{01985BEE-16F0-4C75-93FF-BD3F02EC19F5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ECC302-0E66-4FA2-A04F-3D1266DBBD7F}">
      <dgm:prSet phldrT="[Szöveg]"/>
      <dgm:spPr/>
      <dgm:t>
        <a:bodyPr/>
        <a:lstStyle/>
        <a:p>
          <a:pPr>
            <a:lnSpc>
              <a:spcPct val="100000"/>
            </a:lnSpc>
          </a:pPr>
          <a:r>
            <a:rPr lang="hu-HU" b="0" dirty="0" err="1">
              <a:latin typeface="Arial" panose="020B0604020202020204" pitchFamily="34" charset="0"/>
              <a:cs typeface="Arial" panose="020B0604020202020204" pitchFamily="34" charset="0"/>
            </a:rPr>
            <a:t>Lean</a:t>
          </a:r>
          <a:r>
            <a:rPr lang="hu-HU" b="0" dirty="0">
              <a:latin typeface="Arial" panose="020B0604020202020204" pitchFamily="34" charset="0"/>
              <a:cs typeface="Arial" panose="020B0604020202020204" pitchFamily="34" charset="0"/>
            </a:rPr>
            <a:t> vezetés, szakemberek stb.</a:t>
          </a:r>
        </a:p>
      </dgm:t>
    </dgm:pt>
    <dgm:pt modelId="{FBDD27D6-AF24-4608-BDBB-D90DA440BE62}" type="parTrans" cxnId="{0EF1BFC0-4C92-4306-889E-554CD1426F22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0B1B2-E4AD-41E7-90DE-F12D9C47CF71}" type="sibTrans" cxnId="{0EF1BFC0-4C92-4306-889E-554CD1426F22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39F6D8-C41E-43BD-B1BB-84CFCFA412CE}">
      <dgm:prSet phldrT="[Szöveg]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hu-HU" b="0" i="0" dirty="0">
              <a:latin typeface="Arial" panose="020B0604020202020204" pitchFamily="34" charset="0"/>
              <a:ea typeface="Rajdhani" charset="0"/>
              <a:cs typeface="Arial" panose="020B0604020202020204" pitchFamily="34" charset="0"/>
            </a:rPr>
            <a:t>Információ áramlás</a:t>
          </a:r>
        </a:p>
      </dgm:t>
    </dgm:pt>
    <dgm:pt modelId="{3DA87922-0560-4BC1-A1F8-F73944C1946C}" type="parTrans" cxnId="{EC1E5201-08D4-4FEA-B103-00579A9A5D6B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B5ED72-A595-4177-AAB6-A31EF9129F09}" type="sibTrans" cxnId="{EC1E5201-08D4-4FEA-B103-00579A9A5D6B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ACCDB2-1FF5-4AF5-AA51-EF98E1681C90}">
      <dgm:prSet phldrT="[Szöveg]"/>
      <dgm:spPr/>
      <dgm:t>
        <a:bodyPr/>
        <a:lstStyle/>
        <a:p>
          <a:pPr>
            <a:lnSpc>
              <a:spcPct val="100000"/>
            </a:lnSpc>
          </a:pPr>
          <a:r>
            <a:rPr lang="hu-HU" b="0" dirty="0">
              <a:latin typeface="Arial" panose="020B0604020202020204" pitchFamily="34" charset="0"/>
              <a:cs typeface="Arial" panose="020B0604020202020204" pitchFamily="34" charset="0"/>
            </a:rPr>
            <a:t>ERP, CRM, Logisztika, Termelési rendszerek, Kommunikáció, Biztonság, Érzékelők stb.</a:t>
          </a:r>
        </a:p>
      </dgm:t>
    </dgm:pt>
    <dgm:pt modelId="{898C1D21-0B76-470F-86E1-6FE2618C3E92}" type="parTrans" cxnId="{69C2DC57-2FFF-4CE0-B5B8-63568B7B2D56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B6554-F346-44C3-9731-F32580A63132}" type="sibTrans" cxnId="{69C2DC57-2FFF-4CE0-B5B8-63568B7B2D56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5E147-3D79-410A-A9C4-1FC359B8C679}">
      <dgm:prSet phldrT="[Szöveg]"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hu-HU" b="0" i="0">
              <a:latin typeface="Arial" panose="020B0604020202020204" pitchFamily="34" charset="0"/>
              <a:ea typeface="Rajdhani" charset="0"/>
              <a:cs typeface="Arial" panose="020B0604020202020204" pitchFamily="34" charset="0"/>
            </a:rPr>
            <a:t>Anyagáramlás</a:t>
          </a:r>
        </a:p>
      </dgm:t>
    </dgm:pt>
    <dgm:pt modelId="{72016B5B-3C31-4301-A0E1-663EF9FDC4D6}" type="parTrans" cxnId="{7A6DFAAF-97CE-4C64-967A-B90B28B193EA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581421-FBB7-4762-B8AC-487160B1F2FF}" type="sibTrans" cxnId="{7A6DFAAF-97CE-4C64-967A-B90B28B193EA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D76D2-DE23-40AE-AAAC-F2F88A603701}">
      <dgm:prSet phldrT="[Szöveg]"/>
      <dgm:spPr/>
      <dgm:t>
        <a:bodyPr/>
        <a:lstStyle/>
        <a:p>
          <a:pPr>
            <a:lnSpc>
              <a:spcPct val="100000"/>
            </a:lnSpc>
          </a:pPr>
          <a:r>
            <a:rPr lang="hu-HU" b="0" dirty="0">
              <a:latin typeface="Arial" panose="020B0604020202020204" pitchFamily="34" charset="0"/>
              <a:cs typeface="Arial" panose="020B0604020202020204" pitchFamily="34" charset="0"/>
            </a:rPr>
            <a:t>CNC gépek, </a:t>
          </a:r>
          <a:r>
            <a:rPr lang="hu-HU" b="0" dirty="0" err="1">
              <a:latin typeface="Arial" panose="020B0604020202020204" pitchFamily="34" charset="0"/>
              <a:cs typeface="Arial" panose="020B0604020202020204" pitchFamily="34" charset="0"/>
            </a:rPr>
            <a:t>Smart</a:t>
          </a:r>
          <a:r>
            <a:rPr lang="hu-HU" b="0" dirty="0">
              <a:latin typeface="Arial" panose="020B0604020202020204" pitchFamily="34" charset="0"/>
              <a:cs typeface="Arial" panose="020B0604020202020204" pitchFamily="34" charset="0"/>
            </a:rPr>
            <a:t> gépek, Robotok, Targoncák, Szállítószalagok stb.</a:t>
          </a:r>
        </a:p>
      </dgm:t>
    </dgm:pt>
    <dgm:pt modelId="{0AD0F462-1BB2-4609-AD09-6DB097AF3204}" type="parTrans" cxnId="{70B0C841-8FF0-4F05-B669-90327806AD53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174F75-0A66-44D5-A3CC-02D617CB9EBC}" type="sibTrans" cxnId="{70B0C841-8FF0-4F05-B669-90327806AD53}">
      <dgm:prSet/>
      <dgm:spPr/>
      <dgm:t>
        <a:bodyPr/>
        <a:lstStyle/>
        <a:p>
          <a:pPr>
            <a:lnSpc>
              <a:spcPct val="100000"/>
            </a:lnSpc>
          </a:pPr>
          <a:endParaRPr lang="hu-HU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DD410-4C10-4C20-974E-19E69B1D3D73}" type="pres">
      <dgm:prSet presAssocID="{89E24847-7423-4AB2-B361-909BDBF8F5F9}" presName="linear" presStyleCnt="0">
        <dgm:presLayoutVars>
          <dgm:animLvl val="lvl"/>
          <dgm:resizeHandles val="exact"/>
        </dgm:presLayoutVars>
      </dgm:prSet>
      <dgm:spPr/>
    </dgm:pt>
    <dgm:pt modelId="{5962527F-44AB-40F8-90B6-5E24B669AC4B}" type="pres">
      <dgm:prSet presAssocID="{28066962-F171-4C4A-9CD3-5186670E8922}" presName="parentText" presStyleLbl="node1" presStyleIdx="0" presStyleCnt="3" custLinFactNeighborY="103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4C9B1F8-6142-4AA1-B85F-447796E6EE58}" type="pres">
      <dgm:prSet presAssocID="{28066962-F171-4C4A-9CD3-5186670E8922}" presName="childText" presStyleLbl="revTx" presStyleIdx="0" presStyleCnt="3">
        <dgm:presLayoutVars>
          <dgm:bulletEnabled val="1"/>
        </dgm:presLayoutVars>
      </dgm:prSet>
      <dgm:spPr/>
    </dgm:pt>
    <dgm:pt modelId="{80D1F6F8-AA7A-43A0-B29B-8F6E304D6854}" type="pres">
      <dgm:prSet presAssocID="{9339F6D8-C41E-43BD-B1BB-84CFCFA412CE}" presName="parentText" presStyleLbl="node1" presStyleIdx="1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74A7F9C3-AD35-4F43-A296-C82F6AFF0A99}" type="pres">
      <dgm:prSet presAssocID="{9339F6D8-C41E-43BD-B1BB-84CFCFA412CE}" presName="childText" presStyleLbl="revTx" presStyleIdx="1" presStyleCnt="3">
        <dgm:presLayoutVars>
          <dgm:bulletEnabled val="1"/>
        </dgm:presLayoutVars>
      </dgm:prSet>
      <dgm:spPr/>
    </dgm:pt>
    <dgm:pt modelId="{0CB211A9-2CC6-4A5A-A688-9E0C03DFFAB3}" type="pres">
      <dgm:prSet presAssocID="{FA85E147-3D79-410A-A9C4-1FC359B8C679}" presName="parentText" presStyleLbl="node1" presStyleIdx="2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37B352BF-0FAC-4FFF-9512-50DFDB8F6602}" type="pres">
      <dgm:prSet presAssocID="{FA85E147-3D79-410A-A9C4-1FC359B8C67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C1E5201-08D4-4FEA-B103-00579A9A5D6B}" srcId="{89E24847-7423-4AB2-B361-909BDBF8F5F9}" destId="{9339F6D8-C41E-43BD-B1BB-84CFCFA412CE}" srcOrd="1" destOrd="0" parTransId="{3DA87922-0560-4BC1-A1F8-F73944C1946C}" sibTransId="{38B5ED72-A595-4177-AAB6-A31EF9129F09}"/>
    <dgm:cxn modelId="{70B0C841-8FF0-4F05-B669-90327806AD53}" srcId="{FA85E147-3D79-410A-A9C4-1FC359B8C679}" destId="{D13D76D2-DE23-40AE-AAAC-F2F88A603701}" srcOrd="0" destOrd="0" parTransId="{0AD0F462-1BB2-4609-AD09-6DB097AF3204}" sibTransId="{3A174F75-0A66-44D5-A3CC-02D617CB9EBC}"/>
    <dgm:cxn modelId="{D51E7662-C2EE-4963-8078-4536237A8D3C}" type="presOf" srcId="{DBACCDB2-1FF5-4AF5-AA51-EF98E1681C90}" destId="{74A7F9C3-AD35-4F43-A296-C82F6AFF0A99}" srcOrd="0" destOrd="0" presId="urn:microsoft.com/office/officeart/2005/8/layout/vList2"/>
    <dgm:cxn modelId="{25C6EA44-75FC-4B46-B1E1-BC41692973FA}" type="presOf" srcId="{FA85E147-3D79-410A-A9C4-1FC359B8C679}" destId="{0CB211A9-2CC6-4A5A-A688-9E0C03DFFAB3}" srcOrd="0" destOrd="0" presId="urn:microsoft.com/office/officeart/2005/8/layout/vList2"/>
    <dgm:cxn modelId="{69C2DC57-2FFF-4CE0-B5B8-63568B7B2D56}" srcId="{9339F6D8-C41E-43BD-B1BB-84CFCFA412CE}" destId="{DBACCDB2-1FF5-4AF5-AA51-EF98E1681C90}" srcOrd="0" destOrd="0" parTransId="{898C1D21-0B76-470F-86E1-6FE2618C3E92}" sibTransId="{D51B6554-F346-44C3-9731-F32580A63132}"/>
    <dgm:cxn modelId="{7A6DFAAF-97CE-4C64-967A-B90B28B193EA}" srcId="{89E24847-7423-4AB2-B361-909BDBF8F5F9}" destId="{FA85E147-3D79-410A-A9C4-1FC359B8C679}" srcOrd="2" destOrd="0" parTransId="{72016B5B-3C31-4301-A0E1-663EF9FDC4D6}" sibTransId="{F3581421-FBB7-4762-B8AC-487160B1F2FF}"/>
    <dgm:cxn modelId="{0EF1BFC0-4C92-4306-889E-554CD1426F22}" srcId="{28066962-F171-4C4A-9CD3-5186670E8922}" destId="{AFECC302-0E66-4FA2-A04F-3D1266DBBD7F}" srcOrd="0" destOrd="0" parTransId="{FBDD27D6-AF24-4608-BDBB-D90DA440BE62}" sibTransId="{7470B1B2-E4AD-41E7-90DE-F12D9C47CF71}"/>
    <dgm:cxn modelId="{E31DA1C5-7BDC-439B-A011-2400CA25CE41}" type="presOf" srcId="{28066962-F171-4C4A-9CD3-5186670E8922}" destId="{5962527F-44AB-40F8-90B6-5E24B669AC4B}" srcOrd="0" destOrd="0" presId="urn:microsoft.com/office/officeart/2005/8/layout/vList2"/>
    <dgm:cxn modelId="{4D0FF8DA-4396-420E-9376-05903BFD6A9D}" type="presOf" srcId="{89E24847-7423-4AB2-B361-909BDBF8F5F9}" destId="{E7CDD410-4C10-4C20-974E-19E69B1D3D73}" srcOrd="0" destOrd="0" presId="urn:microsoft.com/office/officeart/2005/8/layout/vList2"/>
    <dgm:cxn modelId="{427E40E5-5D5D-4102-BFCB-8C6D0322CD7F}" type="presOf" srcId="{D13D76D2-DE23-40AE-AAAC-F2F88A603701}" destId="{37B352BF-0FAC-4FFF-9512-50DFDB8F6602}" srcOrd="0" destOrd="0" presId="urn:microsoft.com/office/officeart/2005/8/layout/vList2"/>
    <dgm:cxn modelId="{01985BEE-16F0-4C75-93FF-BD3F02EC19F5}" srcId="{89E24847-7423-4AB2-B361-909BDBF8F5F9}" destId="{28066962-F171-4C4A-9CD3-5186670E8922}" srcOrd="0" destOrd="0" parTransId="{E5A1B61D-F264-4ADC-8A78-4548DF8E3426}" sibTransId="{129C688B-5433-426A-AC5A-7CA88A538A83}"/>
    <dgm:cxn modelId="{A52395F3-2E8B-4DA0-B8FA-0CA71DD3CB50}" type="presOf" srcId="{9339F6D8-C41E-43BD-B1BB-84CFCFA412CE}" destId="{80D1F6F8-AA7A-43A0-B29B-8F6E304D6854}" srcOrd="0" destOrd="0" presId="urn:microsoft.com/office/officeart/2005/8/layout/vList2"/>
    <dgm:cxn modelId="{94A25AFF-DF1C-4B60-9B01-0224309B0910}" type="presOf" srcId="{AFECC302-0E66-4FA2-A04F-3D1266DBBD7F}" destId="{44C9B1F8-6142-4AA1-B85F-447796E6EE58}" srcOrd="0" destOrd="0" presId="urn:microsoft.com/office/officeart/2005/8/layout/vList2"/>
    <dgm:cxn modelId="{E408371D-FB71-4FE2-87BA-2E92009E98BB}" type="presParOf" srcId="{E7CDD410-4C10-4C20-974E-19E69B1D3D73}" destId="{5962527F-44AB-40F8-90B6-5E24B669AC4B}" srcOrd="0" destOrd="0" presId="urn:microsoft.com/office/officeart/2005/8/layout/vList2"/>
    <dgm:cxn modelId="{C97349EB-22BA-459B-AEC5-041E4D7EAE8E}" type="presParOf" srcId="{E7CDD410-4C10-4C20-974E-19E69B1D3D73}" destId="{44C9B1F8-6142-4AA1-B85F-447796E6EE58}" srcOrd="1" destOrd="0" presId="urn:microsoft.com/office/officeart/2005/8/layout/vList2"/>
    <dgm:cxn modelId="{B4531E6A-3C59-401C-9FB7-6F53509FA496}" type="presParOf" srcId="{E7CDD410-4C10-4C20-974E-19E69B1D3D73}" destId="{80D1F6F8-AA7A-43A0-B29B-8F6E304D6854}" srcOrd="2" destOrd="0" presId="urn:microsoft.com/office/officeart/2005/8/layout/vList2"/>
    <dgm:cxn modelId="{3B487B29-C5B6-471C-B6AF-54C7F415B04A}" type="presParOf" srcId="{E7CDD410-4C10-4C20-974E-19E69B1D3D73}" destId="{74A7F9C3-AD35-4F43-A296-C82F6AFF0A99}" srcOrd="3" destOrd="0" presId="urn:microsoft.com/office/officeart/2005/8/layout/vList2"/>
    <dgm:cxn modelId="{B8CFF3EC-C87A-481C-841C-BC67B097C365}" type="presParOf" srcId="{E7CDD410-4C10-4C20-974E-19E69B1D3D73}" destId="{0CB211A9-2CC6-4A5A-A688-9E0C03DFFAB3}" srcOrd="4" destOrd="0" presId="urn:microsoft.com/office/officeart/2005/8/layout/vList2"/>
    <dgm:cxn modelId="{FB6F5CFB-1D54-4C8A-B2A7-14865D4F4816}" type="presParOf" srcId="{E7CDD410-4C10-4C20-974E-19E69B1D3D73}" destId="{37B352BF-0FAC-4FFF-9512-50DFDB8F660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ACF10-6487-4B0E-B01E-BB84ADB35C64}">
      <dsp:nvSpPr>
        <dsp:cNvPr id="0" name=""/>
        <dsp:cNvSpPr/>
      </dsp:nvSpPr>
      <dsp:spPr>
        <a:xfrm>
          <a:off x="1699" y="0"/>
          <a:ext cx="2070035" cy="951533"/>
        </a:xfrm>
        <a:prstGeom prst="chevron">
          <a:avLst/>
        </a:prstGeom>
        <a:solidFill>
          <a:srgbClr val="F89C0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Cella A</a:t>
          </a:r>
        </a:p>
      </dsp:txBody>
      <dsp:txXfrm>
        <a:off x="477466" y="0"/>
        <a:ext cx="1118502" cy="951533"/>
      </dsp:txXfrm>
    </dsp:sp>
    <dsp:sp modelId="{4BA2A456-0D71-42D1-8652-650226B29B6C}">
      <dsp:nvSpPr>
        <dsp:cNvPr id="0" name=""/>
        <dsp:cNvSpPr/>
      </dsp:nvSpPr>
      <dsp:spPr>
        <a:xfrm>
          <a:off x="1864730" y="0"/>
          <a:ext cx="2070035" cy="951533"/>
        </a:xfrm>
        <a:prstGeom prst="chevron">
          <a:avLst/>
        </a:prstGeom>
        <a:solidFill>
          <a:srgbClr val="F89C0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Cella B</a:t>
          </a:r>
        </a:p>
      </dsp:txBody>
      <dsp:txXfrm>
        <a:off x="2340497" y="0"/>
        <a:ext cx="1118502" cy="951533"/>
      </dsp:txXfrm>
    </dsp:sp>
    <dsp:sp modelId="{D232C0C6-2B2C-4B06-9A6D-996673BC27EC}">
      <dsp:nvSpPr>
        <dsp:cNvPr id="0" name=""/>
        <dsp:cNvSpPr/>
      </dsp:nvSpPr>
      <dsp:spPr>
        <a:xfrm>
          <a:off x="3727762" y="0"/>
          <a:ext cx="2070035" cy="951533"/>
        </a:xfrm>
        <a:prstGeom prst="chevron">
          <a:avLst/>
        </a:prstGeom>
        <a:solidFill>
          <a:srgbClr val="F89C0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Cella C</a:t>
          </a:r>
        </a:p>
      </dsp:txBody>
      <dsp:txXfrm>
        <a:off x="4203529" y="0"/>
        <a:ext cx="1118502" cy="9515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2527F-44AB-40F8-90B6-5E24B669AC4B}">
      <dsp:nvSpPr>
        <dsp:cNvPr id="0" name=""/>
        <dsp:cNvSpPr/>
      </dsp:nvSpPr>
      <dsp:spPr>
        <a:xfrm>
          <a:off x="0" y="52345"/>
          <a:ext cx="6864428" cy="6891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0" i="0" kern="1200" dirty="0">
              <a:latin typeface="Arial" panose="020B0604020202020204" pitchFamily="34" charset="0"/>
              <a:ea typeface="Rajdhani" charset="0"/>
              <a:cs typeface="Arial" panose="020B0604020202020204" pitchFamily="34" charset="0"/>
            </a:rPr>
            <a:t>Menedzsment képességek</a:t>
          </a:r>
        </a:p>
      </dsp:txBody>
      <dsp:txXfrm>
        <a:off x="0" y="52345"/>
        <a:ext cx="6864428" cy="689129"/>
      </dsp:txXfrm>
    </dsp:sp>
    <dsp:sp modelId="{44C9B1F8-6142-4AA1-B85F-447796E6EE58}">
      <dsp:nvSpPr>
        <dsp:cNvPr id="0" name=""/>
        <dsp:cNvSpPr/>
      </dsp:nvSpPr>
      <dsp:spPr>
        <a:xfrm>
          <a:off x="0" y="736162"/>
          <a:ext cx="6864428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94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Lean</a:t>
          </a:r>
          <a:r>
            <a:rPr lang="hu-HU" sz="2400" b="0" kern="1200" dirty="0">
              <a:latin typeface="Arial" panose="020B0604020202020204" pitchFamily="34" charset="0"/>
              <a:cs typeface="Arial" panose="020B0604020202020204" pitchFamily="34" charset="0"/>
            </a:rPr>
            <a:t> vezetés, szakemberek stb.</a:t>
          </a:r>
        </a:p>
      </dsp:txBody>
      <dsp:txXfrm>
        <a:off x="0" y="736162"/>
        <a:ext cx="6864428" cy="513360"/>
      </dsp:txXfrm>
    </dsp:sp>
    <dsp:sp modelId="{80D1F6F8-AA7A-43A0-B29B-8F6E304D6854}">
      <dsp:nvSpPr>
        <dsp:cNvPr id="0" name=""/>
        <dsp:cNvSpPr/>
      </dsp:nvSpPr>
      <dsp:spPr>
        <a:xfrm>
          <a:off x="0" y="1249522"/>
          <a:ext cx="6864428" cy="689129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0" i="0" kern="1200" dirty="0">
              <a:latin typeface="Arial" panose="020B0604020202020204" pitchFamily="34" charset="0"/>
              <a:ea typeface="Rajdhani" charset="0"/>
              <a:cs typeface="Arial" panose="020B0604020202020204" pitchFamily="34" charset="0"/>
            </a:rPr>
            <a:t>Információ áramlás</a:t>
          </a:r>
        </a:p>
      </dsp:txBody>
      <dsp:txXfrm>
        <a:off x="0" y="1249522"/>
        <a:ext cx="6864428" cy="689129"/>
      </dsp:txXfrm>
    </dsp:sp>
    <dsp:sp modelId="{74A7F9C3-AD35-4F43-A296-C82F6AFF0A99}">
      <dsp:nvSpPr>
        <dsp:cNvPr id="0" name=""/>
        <dsp:cNvSpPr/>
      </dsp:nvSpPr>
      <dsp:spPr>
        <a:xfrm>
          <a:off x="0" y="1938652"/>
          <a:ext cx="6864428" cy="78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94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400" b="0" kern="1200" dirty="0">
              <a:latin typeface="Arial" panose="020B0604020202020204" pitchFamily="34" charset="0"/>
              <a:cs typeface="Arial" panose="020B0604020202020204" pitchFamily="34" charset="0"/>
            </a:rPr>
            <a:t>ERP, CRM, Logisztika, Termelési rendszerek, Kommunikáció, Biztonság, Érzékelők stb.</a:t>
          </a:r>
        </a:p>
      </dsp:txBody>
      <dsp:txXfrm>
        <a:off x="0" y="1938652"/>
        <a:ext cx="6864428" cy="786082"/>
      </dsp:txXfrm>
    </dsp:sp>
    <dsp:sp modelId="{0CB211A9-2CC6-4A5A-A688-9E0C03DFFAB3}">
      <dsp:nvSpPr>
        <dsp:cNvPr id="0" name=""/>
        <dsp:cNvSpPr/>
      </dsp:nvSpPr>
      <dsp:spPr>
        <a:xfrm>
          <a:off x="0" y="2724735"/>
          <a:ext cx="6864428" cy="6891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0" i="0" kern="1200">
              <a:latin typeface="Arial" panose="020B0604020202020204" pitchFamily="34" charset="0"/>
              <a:ea typeface="Rajdhani" charset="0"/>
              <a:cs typeface="Arial" panose="020B0604020202020204" pitchFamily="34" charset="0"/>
            </a:rPr>
            <a:t>Anyagáramlás</a:t>
          </a:r>
        </a:p>
      </dsp:txBody>
      <dsp:txXfrm>
        <a:off x="0" y="2724735"/>
        <a:ext cx="6864428" cy="689129"/>
      </dsp:txXfrm>
    </dsp:sp>
    <dsp:sp modelId="{37B352BF-0FAC-4FFF-9512-50DFDB8F6602}">
      <dsp:nvSpPr>
        <dsp:cNvPr id="0" name=""/>
        <dsp:cNvSpPr/>
      </dsp:nvSpPr>
      <dsp:spPr>
        <a:xfrm>
          <a:off x="0" y="3413864"/>
          <a:ext cx="6864428" cy="78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94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400" b="0" kern="1200" dirty="0">
              <a:latin typeface="Arial" panose="020B0604020202020204" pitchFamily="34" charset="0"/>
              <a:cs typeface="Arial" panose="020B0604020202020204" pitchFamily="34" charset="0"/>
            </a:rPr>
            <a:t>CNC gépek, </a:t>
          </a:r>
          <a:r>
            <a:rPr lang="hu-HU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Smart</a:t>
          </a:r>
          <a:r>
            <a:rPr lang="hu-HU" sz="2400" b="0" kern="1200" dirty="0">
              <a:latin typeface="Arial" panose="020B0604020202020204" pitchFamily="34" charset="0"/>
              <a:cs typeface="Arial" panose="020B0604020202020204" pitchFamily="34" charset="0"/>
            </a:rPr>
            <a:t> gépek, Robotok, Targoncák, Szállítószalagok stb.</a:t>
          </a:r>
        </a:p>
      </dsp:txBody>
      <dsp:txXfrm>
        <a:off x="0" y="3413864"/>
        <a:ext cx="6864428" cy="786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3DFE337-B213-436E-8864-46675B00CDEA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9875165-1391-4330-A10A-8B89D20A04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5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901343" y="0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1074D-35A2-47F0-91D6-1151FB4476F6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8201" y="4822079"/>
            <a:ext cx="5511762" cy="39461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518777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901343" y="9518777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19B2F-5270-42FF-B94B-685D47127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9388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5406FB-B482-43BA-90E4-2D8777449C4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3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ipar</a:t>
            </a:r>
            <a:r>
              <a:rPr lang="hu-HU" baseline="0" dirty="0"/>
              <a:t> 4.0 megoldások bevezetéséhez és hatékony alkalmazásához a kiegyensúlyozott fejlesztés nélkülözhetetlen.</a:t>
            </a:r>
          </a:p>
          <a:p>
            <a:endParaRPr lang="hu-HU" baseline="0" dirty="0"/>
          </a:p>
          <a:p>
            <a:r>
              <a:rPr lang="hu-HU" baseline="0" dirty="0"/>
              <a:t>A kiegyensúlyozott fejlesztés 3 fő területe:</a:t>
            </a:r>
          </a:p>
          <a:p>
            <a:r>
              <a:rPr lang="hu-HU" baseline="0" dirty="0"/>
              <a:t>1) Menedzsment (</a:t>
            </a:r>
            <a:r>
              <a:rPr lang="hu-HU" baseline="0" dirty="0" err="1"/>
              <a:t>Lean</a:t>
            </a:r>
            <a:r>
              <a:rPr lang="hu-HU" baseline="0" dirty="0"/>
              <a:t>, folyamatszemlélet, folyamatos fejlesztés, minőség, </a:t>
            </a:r>
            <a:r>
              <a:rPr lang="hu-HU" b="1" baseline="0" dirty="0"/>
              <a:t>felső vezetés elkötelezettsége</a:t>
            </a:r>
            <a:r>
              <a:rPr lang="hu-HU" baseline="0" dirty="0"/>
              <a:t> stb.) „SZEMLÉLET”</a:t>
            </a:r>
          </a:p>
          <a:p>
            <a:r>
              <a:rPr lang="hu-HU" baseline="0" dirty="0"/>
              <a:t>2) Információ áramlás valós időben: számítástechnikai háttér, infrastruktúra (hardware és </a:t>
            </a:r>
            <a:r>
              <a:rPr lang="hu-HU" baseline="0" dirty="0" err="1"/>
              <a:t>szoftware</a:t>
            </a:r>
            <a:r>
              <a:rPr lang="hu-HU" baseline="0" dirty="0"/>
              <a:t>)</a:t>
            </a:r>
          </a:p>
          <a:p>
            <a:r>
              <a:rPr lang="hu-HU" baseline="0" dirty="0"/>
              <a:t>	a) ERP = Vállalatirányítási rendszer (ERP = Enterprise </a:t>
            </a:r>
            <a:r>
              <a:rPr lang="hu-HU" baseline="0" dirty="0" err="1"/>
              <a:t>Resource</a:t>
            </a:r>
            <a:r>
              <a:rPr lang="hu-HU" baseline="0" dirty="0"/>
              <a:t> </a:t>
            </a:r>
            <a:r>
              <a:rPr lang="hu-HU" baseline="0" dirty="0" err="1"/>
              <a:t>Planning</a:t>
            </a:r>
            <a:r>
              <a:rPr lang="hu-HU" baseline="0" dirty="0"/>
              <a:t>)</a:t>
            </a:r>
          </a:p>
          <a:p>
            <a:r>
              <a:rPr lang="hu-HU" baseline="0" dirty="0"/>
              <a:t>	b) CRM = Ügyfélkapcsolat-kezelés (CRM = </a:t>
            </a:r>
            <a:r>
              <a:rPr lang="hu-HU" baseline="0" dirty="0" err="1"/>
              <a:t>Customer</a:t>
            </a:r>
            <a:r>
              <a:rPr lang="hu-HU" baseline="0" dirty="0"/>
              <a:t> </a:t>
            </a:r>
            <a:r>
              <a:rPr lang="hu-HU" baseline="0" dirty="0" err="1"/>
              <a:t>Relationship</a:t>
            </a:r>
            <a:r>
              <a:rPr lang="hu-HU" baseline="0" dirty="0"/>
              <a:t> Management), </a:t>
            </a:r>
            <a:r>
              <a:rPr lang="hu-HU" b="1" baseline="0" dirty="0"/>
              <a:t>online, rendszer és folyamat alapon</a:t>
            </a:r>
          </a:p>
          <a:p>
            <a:r>
              <a:rPr lang="hu-HU" b="0" baseline="0" dirty="0"/>
              <a:t>3) Anyagáramlás: fizikai folyamatok, eszközök (I4, folyamatszemlélet))</a:t>
            </a:r>
          </a:p>
          <a:p>
            <a:endParaRPr lang="hu-HU" b="0" baseline="0" dirty="0"/>
          </a:p>
          <a:p>
            <a:r>
              <a:rPr lang="hu-HU" b="0" baseline="0" dirty="0"/>
              <a:t>Üzenet: a három területet egyszerre, </a:t>
            </a:r>
            <a:r>
              <a:rPr lang="hu-HU" b="0" baseline="0" dirty="0" err="1"/>
              <a:t>kiegyensúlyozottan</a:t>
            </a:r>
            <a:r>
              <a:rPr lang="hu-HU" b="0" baseline="0" dirty="0"/>
              <a:t> kell fejleszteni: „jó szemlélet nélkül nincs jó fizikai folyamat, jó fizikai folyamat nélkül hasztalan a valós idejű adatgyűjtés”</a:t>
            </a:r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5406FB-B482-43BA-90E4-2D8777449C4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64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hu-HU"/>
              <a:t>Dia fő üzenete / célja, kulcsmondatok / elmondandók</a:t>
            </a:r>
          </a:p>
          <a:p>
            <a:endParaRPr lang="hu-HU"/>
          </a:p>
          <a:p>
            <a:r>
              <a:rPr lang="hu-HU"/>
              <a:t>Fő</a:t>
            </a:r>
            <a:r>
              <a:rPr lang="hu-HU" baseline="0"/>
              <a:t> üzenet / cél: Rövid bemutatása annak, hogy tipikusan miket értünk veszteségek alatt a modern termelésmenedzsmentben és, hogy ezek azok a területek, amelyeket sikeresen kell „megtámadnia” minden cégnek ahhoz, hogy tartós fejlődést tudjon elérni.</a:t>
            </a:r>
          </a:p>
          <a:p>
            <a:endParaRPr lang="hu-HU" baseline="0"/>
          </a:p>
          <a:p>
            <a:r>
              <a:rPr lang="hu-HU" baseline="0"/>
              <a:t>Kulcsmondatok / elmondandók: Nincs fent mind a 7 </a:t>
            </a:r>
            <a:r>
              <a:rPr lang="hu-HU" baseline="0" err="1"/>
              <a:t>Lean</a:t>
            </a:r>
            <a:r>
              <a:rPr lang="hu-HU" baseline="0"/>
              <a:t> veszteség, ki lehet térni arra, hogy a program fejlesztési fázisában erről részletesen is fognak tanulni azok akik tovább mennek az ügyfélúton.</a:t>
            </a:r>
            <a:endParaRPr lang="hu-HU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07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49" y="239362"/>
            <a:ext cx="9434763" cy="657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070810"/>
            <a:ext cx="10515600" cy="487279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472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31719" y="256841"/>
            <a:ext cx="9046143" cy="6575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758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személy, beltéri, férfi látható&#10;&#10;A leírás teljesen megbízható">
            <a:extLst>
              <a:ext uri="{FF2B5EF4-FFF2-40B4-BE49-F238E27FC236}">
                <a16:creationId xmlns:a16="http://schemas.microsoft.com/office/drawing/2014/main" id="{F55595A4-1D5D-462A-9483-2851DF63A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644" y="0"/>
            <a:ext cx="9524586" cy="6858000"/>
          </a:xfrm>
          <a:prstGeom prst="rect">
            <a:avLst/>
          </a:prstGeom>
        </p:spPr>
      </p:pic>
      <p:pic>
        <p:nvPicPr>
          <p:cNvPr id="26" name="Kép 25" descr="infoblokk.png">
            <a:extLst>
              <a:ext uri="{FF2B5EF4-FFF2-40B4-BE49-F238E27FC236}">
                <a16:creationId xmlns:a16="http://schemas.microsoft.com/office/drawing/2014/main" id="{A5719CB4-B735-4FCE-B041-D310677F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932" y="3310121"/>
            <a:ext cx="4971298" cy="3547879"/>
          </a:xfrm>
          <a:prstGeom prst="rect">
            <a:avLst/>
          </a:prstGeom>
        </p:spPr>
      </p:pic>
      <p:sp>
        <p:nvSpPr>
          <p:cNvPr id="12" name="Derékszögű háromszög 11">
            <a:extLst>
              <a:ext uri="{FF2B5EF4-FFF2-40B4-BE49-F238E27FC236}">
                <a16:creationId xmlns:a16="http://schemas.microsoft.com/office/drawing/2014/main" id="{8915FF03-56E1-4697-A981-BD086B171649}"/>
              </a:ext>
            </a:extLst>
          </p:cNvPr>
          <p:cNvSpPr/>
          <p:nvPr userDrawn="1"/>
        </p:nvSpPr>
        <p:spPr>
          <a:xfrm rot="5400000">
            <a:off x="1467057" y="-1467063"/>
            <a:ext cx="6863025" cy="9797150"/>
          </a:xfrm>
          <a:custGeom>
            <a:avLst/>
            <a:gdLst>
              <a:gd name="connsiteX0" fmla="*/ 0 w 8531052"/>
              <a:gd name="connsiteY0" fmla="*/ 9797147 h 9797147"/>
              <a:gd name="connsiteX1" fmla="*/ 0 w 8531052"/>
              <a:gd name="connsiteY1" fmla="*/ 0 h 9797147"/>
              <a:gd name="connsiteX2" fmla="*/ 8531052 w 8531052"/>
              <a:gd name="connsiteY2" fmla="*/ 9797147 h 9797147"/>
              <a:gd name="connsiteX3" fmla="*/ 0 w 8531052"/>
              <a:gd name="connsiteY3" fmla="*/ 9797147 h 9797147"/>
              <a:gd name="connsiteX0" fmla="*/ 0 w 8531052"/>
              <a:gd name="connsiteY0" fmla="*/ 9797147 h 9797147"/>
              <a:gd name="connsiteX1" fmla="*/ 0 w 8531052"/>
              <a:gd name="connsiteY1" fmla="*/ 0 h 9797147"/>
              <a:gd name="connsiteX2" fmla="*/ 6863025 w 8531052"/>
              <a:gd name="connsiteY2" fmla="*/ 7847766 h 9797147"/>
              <a:gd name="connsiteX3" fmla="*/ 8531052 w 8531052"/>
              <a:gd name="connsiteY3" fmla="*/ 9797147 h 9797147"/>
              <a:gd name="connsiteX4" fmla="*/ 0 w 8531052"/>
              <a:gd name="connsiteY4" fmla="*/ 9797147 h 9797147"/>
              <a:gd name="connsiteX0" fmla="*/ 0 w 8531052"/>
              <a:gd name="connsiteY0" fmla="*/ 9797147 h 9797147"/>
              <a:gd name="connsiteX1" fmla="*/ 0 w 8531052"/>
              <a:gd name="connsiteY1" fmla="*/ 0 h 9797147"/>
              <a:gd name="connsiteX2" fmla="*/ 6863025 w 8531052"/>
              <a:gd name="connsiteY2" fmla="*/ 7074043 h 9797147"/>
              <a:gd name="connsiteX3" fmla="*/ 8531052 w 8531052"/>
              <a:gd name="connsiteY3" fmla="*/ 9797147 h 9797147"/>
              <a:gd name="connsiteX4" fmla="*/ 0 w 8531052"/>
              <a:gd name="connsiteY4" fmla="*/ 9797147 h 9797147"/>
              <a:gd name="connsiteX0" fmla="*/ 0 w 6863025"/>
              <a:gd name="connsiteY0" fmla="*/ 9797147 h 9797150"/>
              <a:gd name="connsiteX1" fmla="*/ 0 w 6863025"/>
              <a:gd name="connsiteY1" fmla="*/ 0 h 9797150"/>
              <a:gd name="connsiteX2" fmla="*/ 6863025 w 6863025"/>
              <a:gd name="connsiteY2" fmla="*/ 7074043 h 9797150"/>
              <a:gd name="connsiteX3" fmla="*/ 6863025 w 6863025"/>
              <a:gd name="connsiteY3" fmla="*/ 9797150 h 9797150"/>
              <a:gd name="connsiteX4" fmla="*/ 0 w 6863025"/>
              <a:gd name="connsiteY4" fmla="*/ 9797147 h 979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025" h="9797150">
                <a:moveTo>
                  <a:pt x="0" y="9797147"/>
                </a:moveTo>
                <a:lnTo>
                  <a:pt x="0" y="0"/>
                </a:lnTo>
                <a:lnTo>
                  <a:pt x="6863025" y="7074043"/>
                </a:lnTo>
                <a:lnTo>
                  <a:pt x="6863025" y="9797150"/>
                </a:lnTo>
                <a:lnTo>
                  <a:pt x="0" y="97971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81D5C9-65C1-4C81-B9C9-B6338B266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21" y="1561258"/>
            <a:ext cx="5220000" cy="180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8712228-063A-49C6-ABC5-D4001905C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21" y="3479927"/>
            <a:ext cx="5220000" cy="1303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430590-C10E-4BDB-AFD2-81F1A8F3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616D08-980F-4FB0-8F19-817C95A4651F}" type="datetimeFigureOut">
              <a:rPr lang="hu-HU" smtClean="0"/>
              <a:pPr/>
              <a:t>2018. 11. 20.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B5254C-947B-4D35-8E3C-6CD92C67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6CF375E-1CDE-4252-BD9B-43308E18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hu-HU" b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3BBF4D-5CB7-48BF-87D8-20210F907295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3193CF62-F636-45D3-BEBE-A294E4D42D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2618" y="646493"/>
            <a:ext cx="791163" cy="576000"/>
            <a:chOff x="1652588" y="31750"/>
            <a:chExt cx="8816976" cy="673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6F60316-287C-47E8-A999-0E4F9A09E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1" y="2151063"/>
              <a:ext cx="1452563" cy="1168400"/>
            </a:xfrm>
            <a:custGeom>
              <a:avLst/>
              <a:gdLst>
                <a:gd name="T0" fmla="*/ 599 w 599"/>
                <a:gd name="T1" fmla="*/ 483 h 483"/>
                <a:gd name="T2" fmla="*/ 599 w 599"/>
                <a:gd name="T3" fmla="*/ 0 h 483"/>
                <a:gd name="T4" fmla="*/ 0 w 599"/>
                <a:gd name="T5" fmla="*/ 483 h 483"/>
                <a:gd name="T6" fmla="*/ 599 w 599"/>
                <a:gd name="T7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9" h="483">
                  <a:moveTo>
                    <a:pt x="599" y="483"/>
                  </a:moveTo>
                  <a:lnTo>
                    <a:pt x="599" y="0"/>
                  </a:lnTo>
                  <a:lnTo>
                    <a:pt x="0" y="483"/>
                  </a:lnTo>
                  <a:lnTo>
                    <a:pt x="599" y="483"/>
                  </a:lnTo>
                  <a:close/>
                </a:path>
              </a:pathLst>
            </a:custGeom>
            <a:solidFill>
              <a:srgbClr val="7AA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F54F7E2-B4C0-4718-9227-6B7D3FFF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1662113"/>
              <a:ext cx="2700338" cy="1892300"/>
            </a:xfrm>
            <a:custGeom>
              <a:avLst/>
              <a:gdLst>
                <a:gd name="T0" fmla="*/ 1701 w 1701"/>
                <a:gd name="T1" fmla="*/ 1192 h 1192"/>
                <a:gd name="T2" fmla="*/ 0 w 1701"/>
                <a:gd name="T3" fmla="*/ 1192 h 1192"/>
                <a:gd name="T4" fmla="*/ 0 w 1701"/>
                <a:gd name="T5" fmla="*/ 381 h 1192"/>
                <a:gd name="T6" fmla="*/ 293 w 1701"/>
                <a:gd name="T7" fmla="*/ 381 h 1192"/>
                <a:gd name="T8" fmla="*/ 293 w 1701"/>
                <a:gd name="T9" fmla="*/ 1133 h 1192"/>
                <a:gd name="T10" fmla="*/ 1701 w 1701"/>
                <a:gd name="T11" fmla="*/ 0 h 1192"/>
                <a:gd name="T12" fmla="*/ 1701 w 1701"/>
                <a:gd name="T13" fmla="*/ 119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1" h="1192">
                  <a:moveTo>
                    <a:pt x="1701" y="1192"/>
                  </a:moveTo>
                  <a:lnTo>
                    <a:pt x="0" y="1192"/>
                  </a:lnTo>
                  <a:lnTo>
                    <a:pt x="0" y="381"/>
                  </a:lnTo>
                  <a:lnTo>
                    <a:pt x="293" y="381"/>
                  </a:lnTo>
                  <a:lnTo>
                    <a:pt x="293" y="1133"/>
                  </a:lnTo>
                  <a:lnTo>
                    <a:pt x="1701" y="0"/>
                  </a:lnTo>
                  <a:lnTo>
                    <a:pt x="1701" y="1192"/>
                  </a:lnTo>
                  <a:close/>
                </a:path>
              </a:pathLst>
            </a:custGeom>
            <a:solidFill>
              <a:srgbClr val="7AA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729BCA-284E-4B43-B37F-1F3625348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6451" y="1662113"/>
              <a:ext cx="2351088" cy="2251075"/>
            </a:xfrm>
            <a:custGeom>
              <a:avLst/>
              <a:gdLst>
                <a:gd name="T0" fmla="*/ 970 w 970"/>
                <a:gd name="T1" fmla="*/ 833 h 930"/>
                <a:gd name="T2" fmla="*/ 970 w 970"/>
                <a:gd name="T3" fmla="*/ 930 h 930"/>
                <a:gd name="T4" fmla="*/ 777 w 970"/>
                <a:gd name="T5" fmla="*/ 930 h 930"/>
                <a:gd name="T6" fmla="*/ 777 w 970"/>
                <a:gd name="T7" fmla="*/ 782 h 930"/>
                <a:gd name="T8" fmla="*/ 274 w 970"/>
                <a:gd name="T9" fmla="*/ 782 h 930"/>
                <a:gd name="T10" fmla="*/ 0 w 970"/>
                <a:gd name="T11" fmla="*/ 782 h 930"/>
                <a:gd name="T12" fmla="*/ 214 w 970"/>
                <a:gd name="T13" fmla="*/ 610 h 930"/>
                <a:gd name="T14" fmla="*/ 813 w 970"/>
                <a:gd name="T15" fmla="*/ 127 h 930"/>
                <a:gd name="T16" fmla="*/ 970 w 970"/>
                <a:gd name="T17" fmla="*/ 0 h 930"/>
                <a:gd name="T18" fmla="*/ 970 w 970"/>
                <a:gd name="T19" fmla="*/ 202 h 930"/>
                <a:gd name="T20" fmla="*/ 970 w 970"/>
                <a:gd name="T21" fmla="*/ 588 h 930"/>
                <a:gd name="T22" fmla="*/ 970 w 970"/>
                <a:gd name="T23" fmla="*/ 782 h 930"/>
                <a:gd name="T24" fmla="*/ 970 w 970"/>
                <a:gd name="T25" fmla="*/ 833 h 930"/>
                <a:gd name="T26" fmla="*/ 777 w 970"/>
                <a:gd name="T27" fmla="*/ 588 h 930"/>
                <a:gd name="T28" fmla="*/ 777 w 970"/>
                <a:gd name="T29" fmla="*/ 405 h 930"/>
                <a:gd name="T30" fmla="*/ 548 w 970"/>
                <a:gd name="T31" fmla="*/ 588 h 930"/>
                <a:gd name="T32" fmla="*/ 777 w 970"/>
                <a:gd name="T33" fmla="*/ 588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0" h="930">
                  <a:moveTo>
                    <a:pt x="970" y="833"/>
                  </a:moveTo>
                  <a:lnTo>
                    <a:pt x="970" y="930"/>
                  </a:lnTo>
                  <a:lnTo>
                    <a:pt x="777" y="930"/>
                  </a:lnTo>
                  <a:lnTo>
                    <a:pt x="777" y="782"/>
                  </a:lnTo>
                  <a:lnTo>
                    <a:pt x="274" y="782"/>
                  </a:lnTo>
                  <a:lnTo>
                    <a:pt x="0" y="782"/>
                  </a:lnTo>
                  <a:lnTo>
                    <a:pt x="214" y="610"/>
                  </a:lnTo>
                  <a:lnTo>
                    <a:pt x="813" y="127"/>
                  </a:lnTo>
                  <a:lnTo>
                    <a:pt x="970" y="0"/>
                  </a:lnTo>
                  <a:lnTo>
                    <a:pt x="970" y="202"/>
                  </a:lnTo>
                  <a:lnTo>
                    <a:pt x="970" y="588"/>
                  </a:lnTo>
                  <a:lnTo>
                    <a:pt x="970" y="782"/>
                  </a:lnTo>
                  <a:lnTo>
                    <a:pt x="970" y="833"/>
                  </a:lnTo>
                  <a:close/>
                  <a:moveTo>
                    <a:pt x="777" y="588"/>
                  </a:moveTo>
                  <a:lnTo>
                    <a:pt x="777" y="405"/>
                  </a:lnTo>
                  <a:lnTo>
                    <a:pt x="548" y="588"/>
                  </a:lnTo>
                  <a:lnTo>
                    <a:pt x="777" y="588"/>
                  </a:lnTo>
                  <a:close/>
                </a:path>
              </a:pathLst>
            </a:cu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405A31DA-AA06-4AFE-9C82-76F1B4371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1838" y="3516313"/>
              <a:ext cx="438150" cy="434975"/>
            </a:xfrm>
            <a:prstGeom prst="ellipse">
              <a:avLst/>
            </a:pr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B67F635-A951-4119-BD38-CDB9F72FFD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9088" y="3908425"/>
              <a:ext cx="1873250" cy="2857500"/>
            </a:xfrm>
            <a:custGeom>
              <a:avLst/>
              <a:gdLst>
                <a:gd name="T0" fmla="*/ 0 w 773"/>
                <a:gd name="T1" fmla="*/ 823 h 1181"/>
                <a:gd name="T2" fmla="*/ 0 w 773"/>
                <a:gd name="T3" fmla="*/ 221 h 1181"/>
                <a:gd name="T4" fmla="*/ 65 w 773"/>
                <a:gd name="T5" fmla="*/ 65 h 1181"/>
                <a:gd name="T6" fmla="*/ 221 w 773"/>
                <a:gd name="T7" fmla="*/ 0 h 1181"/>
                <a:gd name="T8" fmla="*/ 551 w 773"/>
                <a:gd name="T9" fmla="*/ 0 h 1181"/>
                <a:gd name="T10" fmla="*/ 708 w 773"/>
                <a:gd name="T11" fmla="*/ 65 h 1181"/>
                <a:gd name="T12" fmla="*/ 773 w 773"/>
                <a:gd name="T13" fmla="*/ 221 h 1181"/>
                <a:gd name="T14" fmla="*/ 773 w 773"/>
                <a:gd name="T15" fmla="*/ 602 h 1181"/>
                <a:gd name="T16" fmla="*/ 708 w 773"/>
                <a:gd name="T17" fmla="*/ 758 h 1181"/>
                <a:gd name="T18" fmla="*/ 551 w 773"/>
                <a:gd name="T19" fmla="*/ 823 h 1181"/>
                <a:gd name="T20" fmla="*/ 193 w 773"/>
                <a:gd name="T21" fmla="*/ 823 h 1181"/>
                <a:gd name="T22" fmla="*/ 193 w 773"/>
                <a:gd name="T23" fmla="*/ 1084 h 1181"/>
                <a:gd name="T24" fmla="*/ 193 w 773"/>
                <a:gd name="T25" fmla="*/ 1181 h 1181"/>
                <a:gd name="T26" fmla="*/ 0 w 773"/>
                <a:gd name="T27" fmla="*/ 1181 h 1181"/>
                <a:gd name="T28" fmla="*/ 0 w 773"/>
                <a:gd name="T29" fmla="*/ 1084 h 1181"/>
                <a:gd name="T30" fmla="*/ 0 w 773"/>
                <a:gd name="T31" fmla="*/ 823 h 1181"/>
                <a:gd name="T32" fmla="*/ 193 w 773"/>
                <a:gd name="T33" fmla="*/ 629 h 1181"/>
                <a:gd name="T34" fmla="*/ 551 w 773"/>
                <a:gd name="T35" fmla="*/ 629 h 1181"/>
                <a:gd name="T36" fmla="*/ 571 w 773"/>
                <a:gd name="T37" fmla="*/ 621 h 1181"/>
                <a:gd name="T38" fmla="*/ 579 w 773"/>
                <a:gd name="T39" fmla="*/ 602 h 1181"/>
                <a:gd name="T40" fmla="*/ 579 w 773"/>
                <a:gd name="T41" fmla="*/ 221 h 1181"/>
                <a:gd name="T42" fmla="*/ 571 w 773"/>
                <a:gd name="T43" fmla="*/ 202 h 1181"/>
                <a:gd name="T44" fmla="*/ 551 w 773"/>
                <a:gd name="T45" fmla="*/ 194 h 1181"/>
                <a:gd name="T46" fmla="*/ 221 w 773"/>
                <a:gd name="T47" fmla="*/ 194 h 1181"/>
                <a:gd name="T48" fmla="*/ 202 w 773"/>
                <a:gd name="T49" fmla="*/ 202 h 1181"/>
                <a:gd name="T50" fmla="*/ 193 w 773"/>
                <a:gd name="T51" fmla="*/ 221 h 1181"/>
                <a:gd name="T52" fmla="*/ 193 w 773"/>
                <a:gd name="T53" fmla="*/ 6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3" h="1181">
                  <a:moveTo>
                    <a:pt x="0" y="823"/>
                  </a:moveTo>
                  <a:lnTo>
                    <a:pt x="0" y="221"/>
                  </a:lnTo>
                  <a:cubicBezTo>
                    <a:pt x="0" y="160"/>
                    <a:pt x="24" y="105"/>
                    <a:pt x="65" y="65"/>
                  </a:cubicBezTo>
                  <a:cubicBezTo>
                    <a:pt x="105" y="25"/>
                    <a:pt x="160" y="0"/>
                    <a:pt x="221" y="0"/>
                  </a:cubicBezTo>
                  <a:lnTo>
                    <a:pt x="551" y="0"/>
                  </a:lnTo>
                  <a:cubicBezTo>
                    <a:pt x="612" y="0"/>
                    <a:pt x="668" y="25"/>
                    <a:pt x="708" y="65"/>
                  </a:cubicBezTo>
                  <a:cubicBezTo>
                    <a:pt x="748" y="105"/>
                    <a:pt x="773" y="160"/>
                    <a:pt x="773" y="221"/>
                  </a:cubicBezTo>
                  <a:lnTo>
                    <a:pt x="773" y="602"/>
                  </a:lnTo>
                  <a:cubicBezTo>
                    <a:pt x="773" y="663"/>
                    <a:pt x="748" y="718"/>
                    <a:pt x="708" y="758"/>
                  </a:cubicBezTo>
                  <a:cubicBezTo>
                    <a:pt x="668" y="798"/>
                    <a:pt x="612" y="823"/>
                    <a:pt x="551" y="823"/>
                  </a:cubicBezTo>
                  <a:lnTo>
                    <a:pt x="193" y="823"/>
                  </a:lnTo>
                  <a:lnTo>
                    <a:pt x="193" y="1084"/>
                  </a:lnTo>
                  <a:lnTo>
                    <a:pt x="193" y="1181"/>
                  </a:lnTo>
                  <a:lnTo>
                    <a:pt x="0" y="1181"/>
                  </a:lnTo>
                  <a:lnTo>
                    <a:pt x="0" y="1084"/>
                  </a:lnTo>
                  <a:lnTo>
                    <a:pt x="0" y="823"/>
                  </a:lnTo>
                  <a:close/>
                  <a:moveTo>
                    <a:pt x="193" y="629"/>
                  </a:moveTo>
                  <a:lnTo>
                    <a:pt x="551" y="629"/>
                  </a:lnTo>
                  <a:cubicBezTo>
                    <a:pt x="559" y="629"/>
                    <a:pt x="566" y="626"/>
                    <a:pt x="571" y="621"/>
                  </a:cubicBezTo>
                  <a:cubicBezTo>
                    <a:pt x="576" y="616"/>
                    <a:pt x="579" y="609"/>
                    <a:pt x="579" y="602"/>
                  </a:cubicBezTo>
                  <a:lnTo>
                    <a:pt x="579" y="221"/>
                  </a:lnTo>
                  <a:cubicBezTo>
                    <a:pt x="579" y="214"/>
                    <a:pt x="576" y="207"/>
                    <a:pt x="571" y="202"/>
                  </a:cubicBezTo>
                  <a:cubicBezTo>
                    <a:pt x="566" y="197"/>
                    <a:pt x="559" y="194"/>
                    <a:pt x="551" y="194"/>
                  </a:cubicBezTo>
                  <a:lnTo>
                    <a:pt x="221" y="194"/>
                  </a:lnTo>
                  <a:cubicBezTo>
                    <a:pt x="213" y="194"/>
                    <a:pt x="207" y="197"/>
                    <a:pt x="202" y="202"/>
                  </a:cubicBezTo>
                  <a:cubicBezTo>
                    <a:pt x="197" y="207"/>
                    <a:pt x="193" y="214"/>
                    <a:pt x="193" y="221"/>
                  </a:cubicBezTo>
                  <a:lnTo>
                    <a:pt x="193" y="629"/>
                  </a:lnTo>
                  <a:close/>
                </a:path>
              </a:pathLst>
            </a:cu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78D295C-EFCF-4D36-A713-1E9D23AAA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4763" y="3910013"/>
              <a:ext cx="1878013" cy="1989138"/>
            </a:xfrm>
            <a:custGeom>
              <a:avLst/>
              <a:gdLst>
                <a:gd name="T0" fmla="*/ 222 w 775"/>
                <a:gd name="T1" fmla="*/ 0 h 822"/>
                <a:gd name="T2" fmla="*/ 554 w 775"/>
                <a:gd name="T3" fmla="*/ 0 h 822"/>
                <a:gd name="T4" fmla="*/ 711 w 775"/>
                <a:gd name="T5" fmla="*/ 65 h 822"/>
                <a:gd name="T6" fmla="*/ 775 w 775"/>
                <a:gd name="T7" fmla="*/ 221 h 822"/>
                <a:gd name="T8" fmla="*/ 775 w 775"/>
                <a:gd name="T9" fmla="*/ 725 h 822"/>
                <a:gd name="T10" fmla="*/ 775 w 775"/>
                <a:gd name="T11" fmla="*/ 822 h 822"/>
                <a:gd name="T12" fmla="*/ 679 w 775"/>
                <a:gd name="T13" fmla="*/ 822 h 822"/>
                <a:gd name="T14" fmla="*/ 222 w 775"/>
                <a:gd name="T15" fmla="*/ 822 h 822"/>
                <a:gd name="T16" fmla="*/ 65 w 775"/>
                <a:gd name="T17" fmla="*/ 757 h 822"/>
                <a:gd name="T18" fmla="*/ 0 w 775"/>
                <a:gd name="T19" fmla="*/ 601 h 822"/>
                <a:gd name="T20" fmla="*/ 0 w 775"/>
                <a:gd name="T21" fmla="*/ 221 h 822"/>
                <a:gd name="T22" fmla="*/ 65 w 775"/>
                <a:gd name="T23" fmla="*/ 65 h 822"/>
                <a:gd name="T24" fmla="*/ 222 w 775"/>
                <a:gd name="T25" fmla="*/ 0 h 822"/>
                <a:gd name="T26" fmla="*/ 554 w 775"/>
                <a:gd name="T27" fmla="*/ 194 h 822"/>
                <a:gd name="T28" fmla="*/ 222 w 775"/>
                <a:gd name="T29" fmla="*/ 194 h 822"/>
                <a:gd name="T30" fmla="*/ 202 w 775"/>
                <a:gd name="T31" fmla="*/ 202 h 822"/>
                <a:gd name="T32" fmla="*/ 194 w 775"/>
                <a:gd name="T33" fmla="*/ 221 h 822"/>
                <a:gd name="T34" fmla="*/ 194 w 775"/>
                <a:gd name="T35" fmla="*/ 601 h 822"/>
                <a:gd name="T36" fmla="*/ 202 w 775"/>
                <a:gd name="T37" fmla="*/ 620 h 822"/>
                <a:gd name="T38" fmla="*/ 222 w 775"/>
                <a:gd name="T39" fmla="*/ 628 h 822"/>
                <a:gd name="T40" fmla="*/ 582 w 775"/>
                <a:gd name="T41" fmla="*/ 628 h 822"/>
                <a:gd name="T42" fmla="*/ 582 w 775"/>
                <a:gd name="T43" fmla="*/ 221 h 822"/>
                <a:gd name="T44" fmla="*/ 573 w 775"/>
                <a:gd name="T45" fmla="*/ 202 h 822"/>
                <a:gd name="T46" fmla="*/ 554 w 775"/>
                <a:gd name="T47" fmla="*/ 19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5" h="822">
                  <a:moveTo>
                    <a:pt x="222" y="0"/>
                  </a:moveTo>
                  <a:lnTo>
                    <a:pt x="554" y="0"/>
                  </a:lnTo>
                  <a:cubicBezTo>
                    <a:pt x="615" y="0"/>
                    <a:pt x="670" y="25"/>
                    <a:pt x="711" y="65"/>
                  </a:cubicBezTo>
                  <a:cubicBezTo>
                    <a:pt x="751" y="105"/>
                    <a:pt x="775" y="160"/>
                    <a:pt x="775" y="221"/>
                  </a:cubicBezTo>
                  <a:lnTo>
                    <a:pt x="775" y="725"/>
                  </a:lnTo>
                  <a:lnTo>
                    <a:pt x="775" y="822"/>
                  </a:lnTo>
                  <a:lnTo>
                    <a:pt x="679" y="822"/>
                  </a:lnTo>
                  <a:lnTo>
                    <a:pt x="222" y="822"/>
                  </a:lnTo>
                  <a:cubicBezTo>
                    <a:pt x="161" y="822"/>
                    <a:pt x="105" y="797"/>
                    <a:pt x="65" y="757"/>
                  </a:cubicBezTo>
                  <a:cubicBezTo>
                    <a:pt x="25" y="717"/>
                    <a:pt x="0" y="662"/>
                    <a:pt x="0" y="601"/>
                  </a:cubicBezTo>
                  <a:lnTo>
                    <a:pt x="0" y="221"/>
                  </a:lnTo>
                  <a:cubicBezTo>
                    <a:pt x="0" y="160"/>
                    <a:pt x="25" y="105"/>
                    <a:pt x="65" y="65"/>
                  </a:cubicBezTo>
                  <a:cubicBezTo>
                    <a:pt x="105" y="25"/>
                    <a:pt x="161" y="0"/>
                    <a:pt x="222" y="0"/>
                  </a:cubicBezTo>
                  <a:close/>
                  <a:moveTo>
                    <a:pt x="554" y="194"/>
                  </a:moveTo>
                  <a:lnTo>
                    <a:pt x="222" y="194"/>
                  </a:lnTo>
                  <a:cubicBezTo>
                    <a:pt x="214" y="194"/>
                    <a:pt x="207" y="197"/>
                    <a:pt x="202" y="202"/>
                  </a:cubicBezTo>
                  <a:cubicBezTo>
                    <a:pt x="197" y="207"/>
                    <a:pt x="194" y="214"/>
                    <a:pt x="194" y="221"/>
                  </a:cubicBezTo>
                  <a:lnTo>
                    <a:pt x="194" y="601"/>
                  </a:lnTo>
                  <a:cubicBezTo>
                    <a:pt x="194" y="608"/>
                    <a:pt x="197" y="615"/>
                    <a:pt x="202" y="620"/>
                  </a:cubicBezTo>
                  <a:cubicBezTo>
                    <a:pt x="207" y="625"/>
                    <a:pt x="214" y="628"/>
                    <a:pt x="222" y="628"/>
                  </a:cubicBezTo>
                  <a:lnTo>
                    <a:pt x="582" y="628"/>
                  </a:lnTo>
                  <a:lnTo>
                    <a:pt x="582" y="221"/>
                  </a:lnTo>
                  <a:cubicBezTo>
                    <a:pt x="582" y="214"/>
                    <a:pt x="578" y="207"/>
                    <a:pt x="573" y="202"/>
                  </a:cubicBezTo>
                  <a:cubicBezTo>
                    <a:pt x="568" y="197"/>
                    <a:pt x="562" y="194"/>
                    <a:pt x="554" y="194"/>
                  </a:cubicBezTo>
                  <a:close/>
                </a:path>
              </a:pathLst>
            </a:cu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7A85193-C1BC-4307-84CC-C227B5FE8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938" y="3908425"/>
              <a:ext cx="465138" cy="1985963"/>
            </a:xfrm>
            <a:custGeom>
              <a:avLst/>
              <a:gdLst>
                <a:gd name="T0" fmla="*/ 293 w 293"/>
                <a:gd name="T1" fmla="*/ 1103 h 1251"/>
                <a:gd name="T2" fmla="*/ 293 w 293"/>
                <a:gd name="T3" fmla="*/ 1251 h 1251"/>
                <a:gd name="T4" fmla="*/ 0 w 293"/>
                <a:gd name="T5" fmla="*/ 1251 h 1251"/>
                <a:gd name="T6" fmla="*/ 0 w 293"/>
                <a:gd name="T7" fmla="*/ 0 h 1251"/>
                <a:gd name="T8" fmla="*/ 293 w 293"/>
                <a:gd name="T9" fmla="*/ 0 h 1251"/>
                <a:gd name="T10" fmla="*/ 293 w 293"/>
                <a:gd name="T11" fmla="*/ 148 h 1251"/>
                <a:gd name="T12" fmla="*/ 293 w 293"/>
                <a:gd name="T13" fmla="*/ 1103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251">
                  <a:moveTo>
                    <a:pt x="293" y="1103"/>
                  </a:moveTo>
                  <a:lnTo>
                    <a:pt x="293" y="1251"/>
                  </a:lnTo>
                  <a:lnTo>
                    <a:pt x="0" y="1251"/>
                  </a:lnTo>
                  <a:lnTo>
                    <a:pt x="0" y="0"/>
                  </a:lnTo>
                  <a:lnTo>
                    <a:pt x="293" y="0"/>
                  </a:lnTo>
                  <a:lnTo>
                    <a:pt x="293" y="148"/>
                  </a:lnTo>
                  <a:lnTo>
                    <a:pt x="293" y="1103"/>
                  </a:lnTo>
                  <a:close/>
                </a:path>
              </a:pathLst>
            </a:cu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D2049F6-B5ED-4085-BCE2-AC6DD76A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1" y="3908425"/>
              <a:ext cx="1401763" cy="1990725"/>
            </a:xfrm>
            <a:custGeom>
              <a:avLst/>
              <a:gdLst>
                <a:gd name="T0" fmla="*/ 194 w 578"/>
                <a:gd name="T1" fmla="*/ 726 h 823"/>
                <a:gd name="T2" fmla="*/ 194 w 578"/>
                <a:gd name="T3" fmla="*/ 823 h 823"/>
                <a:gd name="T4" fmla="*/ 0 w 578"/>
                <a:gd name="T5" fmla="*/ 823 h 823"/>
                <a:gd name="T6" fmla="*/ 0 w 578"/>
                <a:gd name="T7" fmla="*/ 221 h 823"/>
                <a:gd name="T8" fmla="*/ 65 w 578"/>
                <a:gd name="T9" fmla="*/ 65 h 823"/>
                <a:gd name="T10" fmla="*/ 221 w 578"/>
                <a:gd name="T11" fmla="*/ 0 h 823"/>
                <a:gd name="T12" fmla="*/ 481 w 578"/>
                <a:gd name="T13" fmla="*/ 0 h 823"/>
                <a:gd name="T14" fmla="*/ 578 w 578"/>
                <a:gd name="T15" fmla="*/ 0 h 823"/>
                <a:gd name="T16" fmla="*/ 578 w 578"/>
                <a:gd name="T17" fmla="*/ 194 h 823"/>
                <a:gd name="T18" fmla="*/ 481 w 578"/>
                <a:gd name="T19" fmla="*/ 194 h 823"/>
                <a:gd name="T20" fmla="*/ 221 w 578"/>
                <a:gd name="T21" fmla="*/ 194 h 823"/>
                <a:gd name="T22" fmla="*/ 202 w 578"/>
                <a:gd name="T23" fmla="*/ 202 h 823"/>
                <a:gd name="T24" fmla="*/ 194 w 578"/>
                <a:gd name="T25" fmla="*/ 221 h 823"/>
                <a:gd name="T26" fmla="*/ 194 w 578"/>
                <a:gd name="T27" fmla="*/ 726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8" h="823">
                  <a:moveTo>
                    <a:pt x="194" y="726"/>
                  </a:moveTo>
                  <a:lnTo>
                    <a:pt x="194" y="823"/>
                  </a:lnTo>
                  <a:lnTo>
                    <a:pt x="0" y="823"/>
                  </a:lnTo>
                  <a:lnTo>
                    <a:pt x="0" y="221"/>
                  </a:lnTo>
                  <a:cubicBezTo>
                    <a:pt x="0" y="160"/>
                    <a:pt x="25" y="105"/>
                    <a:pt x="65" y="65"/>
                  </a:cubicBezTo>
                  <a:cubicBezTo>
                    <a:pt x="105" y="25"/>
                    <a:pt x="160" y="0"/>
                    <a:pt x="221" y="0"/>
                  </a:cubicBezTo>
                  <a:lnTo>
                    <a:pt x="481" y="0"/>
                  </a:lnTo>
                  <a:lnTo>
                    <a:pt x="578" y="0"/>
                  </a:lnTo>
                  <a:lnTo>
                    <a:pt x="578" y="194"/>
                  </a:lnTo>
                  <a:lnTo>
                    <a:pt x="481" y="194"/>
                  </a:lnTo>
                  <a:lnTo>
                    <a:pt x="221" y="194"/>
                  </a:lnTo>
                  <a:cubicBezTo>
                    <a:pt x="214" y="194"/>
                    <a:pt x="207" y="197"/>
                    <a:pt x="202" y="202"/>
                  </a:cubicBezTo>
                  <a:cubicBezTo>
                    <a:pt x="197" y="207"/>
                    <a:pt x="194" y="214"/>
                    <a:pt x="194" y="221"/>
                  </a:cubicBezTo>
                  <a:lnTo>
                    <a:pt x="194" y="726"/>
                  </a:lnTo>
                  <a:close/>
                </a:path>
              </a:pathLst>
            </a:cu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" name="Oval 13">
              <a:extLst>
                <a:ext uri="{FF2B5EF4-FFF2-40B4-BE49-F238E27FC236}">
                  <a16:creationId xmlns:a16="http://schemas.microsoft.com/office/drawing/2014/main" id="{3B5E708B-6CB0-4AD3-9C9C-6485B5E99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681163"/>
              <a:ext cx="473075" cy="473075"/>
            </a:xfrm>
            <a:prstGeom prst="ellipse">
              <a:avLst/>
            </a:pr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BAFE63D-95D6-4E8F-9834-DC363B7A9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1551" y="1679575"/>
              <a:ext cx="1878013" cy="1874838"/>
            </a:xfrm>
            <a:custGeom>
              <a:avLst/>
              <a:gdLst>
                <a:gd name="T0" fmla="*/ 221 w 775"/>
                <a:gd name="T1" fmla="*/ 0 h 775"/>
                <a:gd name="T2" fmla="*/ 553 w 775"/>
                <a:gd name="T3" fmla="*/ 0 h 775"/>
                <a:gd name="T4" fmla="*/ 710 w 775"/>
                <a:gd name="T5" fmla="*/ 65 h 775"/>
                <a:gd name="T6" fmla="*/ 775 w 775"/>
                <a:gd name="T7" fmla="*/ 222 h 775"/>
                <a:gd name="T8" fmla="*/ 775 w 775"/>
                <a:gd name="T9" fmla="*/ 554 h 775"/>
                <a:gd name="T10" fmla="*/ 710 w 775"/>
                <a:gd name="T11" fmla="*/ 710 h 775"/>
                <a:gd name="T12" fmla="*/ 553 w 775"/>
                <a:gd name="T13" fmla="*/ 775 h 775"/>
                <a:gd name="T14" fmla="*/ 221 w 775"/>
                <a:gd name="T15" fmla="*/ 775 h 775"/>
                <a:gd name="T16" fmla="*/ 64 w 775"/>
                <a:gd name="T17" fmla="*/ 710 h 775"/>
                <a:gd name="T18" fmla="*/ 0 w 775"/>
                <a:gd name="T19" fmla="*/ 554 h 775"/>
                <a:gd name="T20" fmla="*/ 0 w 775"/>
                <a:gd name="T21" fmla="*/ 222 h 775"/>
                <a:gd name="T22" fmla="*/ 64 w 775"/>
                <a:gd name="T23" fmla="*/ 65 h 775"/>
                <a:gd name="T24" fmla="*/ 221 w 775"/>
                <a:gd name="T25" fmla="*/ 0 h 775"/>
                <a:gd name="T26" fmla="*/ 553 w 775"/>
                <a:gd name="T27" fmla="*/ 194 h 775"/>
                <a:gd name="T28" fmla="*/ 221 w 775"/>
                <a:gd name="T29" fmla="*/ 194 h 775"/>
                <a:gd name="T30" fmla="*/ 201 w 775"/>
                <a:gd name="T31" fmla="*/ 202 h 775"/>
                <a:gd name="T32" fmla="*/ 193 w 775"/>
                <a:gd name="T33" fmla="*/ 222 h 775"/>
                <a:gd name="T34" fmla="*/ 193 w 775"/>
                <a:gd name="T35" fmla="*/ 554 h 775"/>
                <a:gd name="T36" fmla="*/ 201 w 775"/>
                <a:gd name="T37" fmla="*/ 573 h 775"/>
                <a:gd name="T38" fmla="*/ 221 w 775"/>
                <a:gd name="T39" fmla="*/ 581 h 775"/>
                <a:gd name="T40" fmla="*/ 553 w 775"/>
                <a:gd name="T41" fmla="*/ 581 h 775"/>
                <a:gd name="T42" fmla="*/ 573 w 775"/>
                <a:gd name="T43" fmla="*/ 573 h 775"/>
                <a:gd name="T44" fmla="*/ 581 w 775"/>
                <a:gd name="T45" fmla="*/ 554 h 775"/>
                <a:gd name="T46" fmla="*/ 581 w 775"/>
                <a:gd name="T47" fmla="*/ 222 h 775"/>
                <a:gd name="T48" fmla="*/ 573 w 775"/>
                <a:gd name="T49" fmla="*/ 202 h 775"/>
                <a:gd name="T50" fmla="*/ 553 w 775"/>
                <a:gd name="T51" fmla="*/ 194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5" h="775">
                  <a:moveTo>
                    <a:pt x="221" y="0"/>
                  </a:moveTo>
                  <a:lnTo>
                    <a:pt x="553" y="0"/>
                  </a:lnTo>
                  <a:cubicBezTo>
                    <a:pt x="614" y="0"/>
                    <a:pt x="670" y="25"/>
                    <a:pt x="710" y="65"/>
                  </a:cubicBezTo>
                  <a:cubicBezTo>
                    <a:pt x="750" y="105"/>
                    <a:pt x="775" y="161"/>
                    <a:pt x="775" y="222"/>
                  </a:cubicBezTo>
                  <a:lnTo>
                    <a:pt x="775" y="554"/>
                  </a:lnTo>
                  <a:cubicBezTo>
                    <a:pt x="775" y="615"/>
                    <a:pt x="750" y="670"/>
                    <a:pt x="710" y="710"/>
                  </a:cubicBezTo>
                  <a:cubicBezTo>
                    <a:pt x="670" y="750"/>
                    <a:pt x="614" y="775"/>
                    <a:pt x="553" y="775"/>
                  </a:cubicBezTo>
                  <a:lnTo>
                    <a:pt x="221" y="775"/>
                  </a:lnTo>
                  <a:cubicBezTo>
                    <a:pt x="160" y="775"/>
                    <a:pt x="104" y="750"/>
                    <a:pt x="64" y="710"/>
                  </a:cubicBezTo>
                  <a:cubicBezTo>
                    <a:pt x="24" y="670"/>
                    <a:pt x="0" y="615"/>
                    <a:pt x="0" y="554"/>
                  </a:cubicBezTo>
                  <a:lnTo>
                    <a:pt x="0" y="222"/>
                  </a:lnTo>
                  <a:cubicBezTo>
                    <a:pt x="0" y="161"/>
                    <a:pt x="24" y="105"/>
                    <a:pt x="64" y="65"/>
                  </a:cubicBezTo>
                  <a:cubicBezTo>
                    <a:pt x="104" y="25"/>
                    <a:pt x="160" y="0"/>
                    <a:pt x="221" y="0"/>
                  </a:cubicBezTo>
                  <a:close/>
                  <a:moveTo>
                    <a:pt x="553" y="194"/>
                  </a:moveTo>
                  <a:lnTo>
                    <a:pt x="221" y="194"/>
                  </a:lnTo>
                  <a:cubicBezTo>
                    <a:pt x="213" y="194"/>
                    <a:pt x="206" y="197"/>
                    <a:pt x="201" y="202"/>
                  </a:cubicBezTo>
                  <a:cubicBezTo>
                    <a:pt x="196" y="207"/>
                    <a:pt x="193" y="214"/>
                    <a:pt x="193" y="222"/>
                  </a:cubicBezTo>
                  <a:lnTo>
                    <a:pt x="193" y="554"/>
                  </a:lnTo>
                  <a:cubicBezTo>
                    <a:pt x="193" y="562"/>
                    <a:pt x="196" y="568"/>
                    <a:pt x="201" y="573"/>
                  </a:cubicBezTo>
                  <a:cubicBezTo>
                    <a:pt x="206" y="578"/>
                    <a:pt x="213" y="581"/>
                    <a:pt x="221" y="581"/>
                  </a:cubicBezTo>
                  <a:lnTo>
                    <a:pt x="553" y="581"/>
                  </a:lnTo>
                  <a:cubicBezTo>
                    <a:pt x="561" y="581"/>
                    <a:pt x="568" y="578"/>
                    <a:pt x="573" y="573"/>
                  </a:cubicBezTo>
                  <a:cubicBezTo>
                    <a:pt x="578" y="568"/>
                    <a:pt x="581" y="561"/>
                    <a:pt x="581" y="554"/>
                  </a:cubicBezTo>
                  <a:lnTo>
                    <a:pt x="581" y="222"/>
                  </a:lnTo>
                  <a:cubicBezTo>
                    <a:pt x="581" y="214"/>
                    <a:pt x="578" y="207"/>
                    <a:pt x="573" y="202"/>
                  </a:cubicBezTo>
                  <a:cubicBezTo>
                    <a:pt x="568" y="197"/>
                    <a:pt x="561" y="194"/>
                    <a:pt x="553" y="194"/>
                  </a:cubicBezTo>
                </a:path>
              </a:pathLst>
            </a:custGeom>
            <a:solidFill>
              <a:srgbClr val="143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3CF383A-E470-4F79-AFD5-CF920ECC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501" y="854075"/>
              <a:ext cx="1062038" cy="1062038"/>
            </a:xfrm>
            <a:custGeom>
              <a:avLst/>
              <a:gdLst>
                <a:gd name="T0" fmla="*/ 0 w 438"/>
                <a:gd name="T1" fmla="*/ 439 h 439"/>
                <a:gd name="T2" fmla="*/ 129 w 438"/>
                <a:gd name="T3" fmla="*/ 129 h 439"/>
                <a:gd name="T4" fmla="*/ 438 w 438"/>
                <a:gd name="T5" fmla="*/ 0 h 439"/>
                <a:gd name="T6" fmla="*/ 438 w 438"/>
                <a:gd name="T7" fmla="*/ 196 h 439"/>
                <a:gd name="T8" fmla="*/ 265 w 438"/>
                <a:gd name="T9" fmla="*/ 267 h 439"/>
                <a:gd name="T10" fmla="*/ 194 w 438"/>
                <a:gd name="T11" fmla="*/ 439 h 439"/>
                <a:gd name="T12" fmla="*/ 0 w 438"/>
                <a:gd name="T13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439">
                  <a:moveTo>
                    <a:pt x="0" y="439"/>
                  </a:moveTo>
                  <a:cubicBezTo>
                    <a:pt x="0" y="318"/>
                    <a:pt x="50" y="208"/>
                    <a:pt x="129" y="129"/>
                  </a:cubicBezTo>
                  <a:cubicBezTo>
                    <a:pt x="208" y="49"/>
                    <a:pt x="318" y="0"/>
                    <a:pt x="438" y="0"/>
                  </a:cubicBezTo>
                  <a:lnTo>
                    <a:pt x="438" y="196"/>
                  </a:lnTo>
                  <a:cubicBezTo>
                    <a:pt x="370" y="196"/>
                    <a:pt x="309" y="223"/>
                    <a:pt x="265" y="267"/>
                  </a:cubicBezTo>
                  <a:cubicBezTo>
                    <a:pt x="221" y="311"/>
                    <a:pt x="194" y="372"/>
                    <a:pt x="194" y="439"/>
                  </a:cubicBezTo>
                  <a:lnTo>
                    <a:pt x="0" y="439"/>
                  </a:lnTo>
                  <a:close/>
                </a:path>
              </a:pathLst>
            </a:custGeom>
            <a:solidFill>
              <a:srgbClr val="15A2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85DF38D2-5400-459C-8EB6-C5296A201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588" y="31750"/>
              <a:ext cx="1885950" cy="1884363"/>
            </a:xfrm>
            <a:custGeom>
              <a:avLst/>
              <a:gdLst>
                <a:gd name="T0" fmla="*/ 0 w 778"/>
                <a:gd name="T1" fmla="*/ 779 h 779"/>
                <a:gd name="T2" fmla="*/ 229 w 778"/>
                <a:gd name="T3" fmla="*/ 228 h 779"/>
                <a:gd name="T4" fmla="*/ 778 w 778"/>
                <a:gd name="T5" fmla="*/ 0 h 779"/>
                <a:gd name="T6" fmla="*/ 778 w 778"/>
                <a:gd name="T7" fmla="*/ 196 h 779"/>
                <a:gd name="T8" fmla="*/ 365 w 778"/>
                <a:gd name="T9" fmla="*/ 367 h 779"/>
                <a:gd name="T10" fmla="*/ 194 w 778"/>
                <a:gd name="T11" fmla="*/ 779 h 779"/>
                <a:gd name="T12" fmla="*/ 0 w 778"/>
                <a:gd name="T13" fmla="*/ 77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8" h="779">
                  <a:moveTo>
                    <a:pt x="0" y="779"/>
                  </a:moveTo>
                  <a:cubicBezTo>
                    <a:pt x="0" y="564"/>
                    <a:pt x="88" y="369"/>
                    <a:pt x="229" y="228"/>
                  </a:cubicBezTo>
                  <a:cubicBezTo>
                    <a:pt x="370" y="87"/>
                    <a:pt x="564" y="0"/>
                    <a:pt x="778" y="0"/>
                  </a:cubicBezTo>
                  <a:lnTo>
                    <a:pt x="778" y="196"/>
                  </a:lnTo>
                  <a:cubicBezTo>
                    <a:pt x="617" y="196"/>
                    <a:pt x="470" y="261"/>
                    <a:pt x="365" y="367"/>
                  </a:cubicBezTo>
                  <a:cubicBezTo>
                    <a:pt x="259" y="472"/>
                    <a:pt x="194" y="618"/>
                    <a:pt x="194" y="779"/>
                  </a:cubicBezTo>
                  <a:lnTo>
                    <a:pt x="0" y="779"/>
                  </a:lnTo>
                  <a:close/>
                </a:path>
              </a:pathLst>
            </a:custGeom>
            <a:solidFill>
              <a:srgbClr val="EF3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94796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C5811C-B316-4643-BB97-DECB6075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800" y="265271"/>
            <a:ext cx="9720000" cy="1224000"/>
          </a:xfrm>
          <a:prstGeom prst="rect">
            <a:avLst/>
          </a:prstGeo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E2F909-7637-486D-BB20-791203263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C373FB-BC60-4B68-8D6B-038353C9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6D08-980F-4FB0-8F19-817C95A4651F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ADF479D-0FB9-4FE6-B309-12B3B0A60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B05EDD4-E0F5-4C0A-8C5A-8CA5EE45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BF4D-5CB7-48BF-87D8-20210F9072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01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7CD29B-C2E4-411D-8FD4-11038601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410" y="303581"/>
            <a:ext cx="921639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FA16231-02D6-470E-AD72-8E3F5040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6D08-980F-4FB0-8F19-817C95A4651F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5BB87FB-2902-43AE-9091-6C195A33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0C991F8-F313-440F-874E-F2E768136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BF4D-5CB7-48BF-87D8-20210F9072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736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FDA58C3-EAB4-4D32-89A3-BEA8C9DC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6D08-980F-4FB0-8F19-817C95A4651F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34FE4DE-CBAC-4D07-9511-1B77FC12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A36E7E-930A-455E-8ED2-F4C49A00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BF4D-5CB7-48BF-87D8-20210F9072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733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7411" y="256841"/>
            <a:ext cx="9240452" cy="6575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749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rékszögű háromszög 5">
            <a:extLst>
              <a:ext uri="{FF2B5EF4-FFF2-40B4-BE49-F238E27FC236}">
                <a16:creationId xmlns:a16="http://schemas.microsoft.com/office/drawing/2014/main" id="{4BF1F4F0-2C05-4797-9BB9-F07228CD276E}"/>
              </a:ext>
            </a:extLst>
          </p:cNvPr>
          <p:cNvSpPr/>
          <p:nvPr userDrawn="1"/>
        </p:nvSpPr>
        <p:spPr>
          <a:xfrm rot="5400000">
            <a:off x="360638" y="-359783"/>
            <a:ext cx="1440000" cy="2160000"/>
          </a:xfrm>
          <a:prstGeom prst="rtTriangle">
            <a:avLst/>
          </a:prstGeom>
          <a:solidFill>
            <a:srgbClr val="1F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ED7FD960-244E-40C2-A032-18EFFAF1D1F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07572" y="226082"/>
            <a:ext cx="791162" cy="576000"/>
            <a:chOff x="1652588" y="31750"/>
            <a:chExt cx="8816976" cy="6734175"/>
          </a:xfrm>
          <a:solidFill>
            <a:sysClr val="window" lastClr="FFFFF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C1F413A-9E07-4560-923E-CBB1C11FC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1" y="2151063"/>
              <a:ext cx="1452563" cy="1168400"/>
            </a:xfrm>
            <a:custGeom>
              <a:avLst/>
              <a:gdLst>
                <a:gd name="T0" fmla="*/ 599 w 599"/>
                <a:gd name="T1" fmla="*/ 483 h 483"/>
                <a:gd name="T2" fmla="*/ 599 w 599"/>
                <a:gd name="T3" fmla="*/ 0 h 483"/>
                <a:gd name="T4" fmla="*/ 0 w 599"/>
                <a:gd name="T5" fmla="*/ 483 h 483"/>
                <a:gd name="T6" fmla="*/ 599 w 599"/>
                <a:gd name="T7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9" h="483">
                  <a:moveTo>
                    <a:pt x="599" y="483"/>
                  </a:moveTo>
                  <a:lnTo>
                    <a:pt x="599" y="0"/>
                  </a:lnTo>
                  <a:lnTo>
                    <a:pt x="0" y="483"/>
                  </a:lnTo>
                  <a:lnTo>
                    <a:pt x="599" y="4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151A786-9985-4242-95AD-2E3D29F2E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1662113"/>
              <a:ext cx="2700338" cy="1892300"/>
            </a:xfrm>
            <a:custGeom>
              <a:avLst/>
              <a:gdLst>
                <a:gd name="T0" fmla="*/ 1701 w 1701"/>
                <a:gd name="T1" fmla="*/ 1192 h 1192"/>
                <a:gd name="T2" fmla="*/ 0 w 1701"/>
                <a:gd name="T3" fmla="*/ 1192 h 1192"/>
                <a:gd name="T4" fmla="*/ 0 w 1701"/>
                <a:gd name="T5" fmla="*/ 381 h 1192"/>
                <a:gd name="T6" fmla="*/ 293 w 1701"/>
                <a:gd name="T7" fmla="*/ 381 h 1192"/>
                <a:gd name="T8" fmla="*/ 293 w 1701"/>
                <a:gd name="T9" fmla="*/ 1133 h 1192"/>
                <a:gd name="T10" fmla="*/ 1701 w 1701"/>
                <a:gd name="T11" fmla="*/ 0 h 1192"/>
                <a:gd name="T12" fmla="*/ 1701 w 1701"/>
                <a:gd name="T13" fmla="*/ 119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1" h="1192">
                  <a:moveTo>
                    <a:pt x="1701" y="1192"/>
                  </a:moveTo>
                  <a:lnTo>
                    <a:pt x="0" y="1192"/>
                  </a:lnTo>
                  <a:lnTo>
                    <a:pt x="0" y="381"/>
                  </a:lnTo>
                  <a:lnTo>
                    <a:pt x="293" y="381"/>
                  </a:lnTo>
                  <a:lnTo>
                    <a:pt x="293" y="1133"/>
                  </a:lnTo>
                  <a:lnTo>
                    <a:pt x="1701" y="0"/>
                  </a:lnTo>
                  <a:lnTo>
                    <a:pt x="1701" y="1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EFD5F89-DBBF-434B-8765-1239F0AC5D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6451" y="1662113"/>
              <a:ext cx="2351088" cy="2251075"/>
            </a:xfrm>
            <a:custGeom>
              <a:avLst/>
              <a:gdLst>
                <a:gd name="T0" fmla="*/ 970 w 970"/>
                <a:gd name="T1" fmla="*/ 833 h 930"/>
                <a:gd name="T2" fmla="*/ 970 w 970"/>
                <a:gd name="T3" fmla="*/ 930 h 930"/>
                <a:gd name="T4" fmla="*/ 777 w 970"/>
                <a:gd name="T5" fmla="*/ 930 h 930"/>
                <a:gd name="T6" fmla="*/ 777 w 970"/>
                <a:gd name="T7" fmla="*/ 782 h 930"/>
                <a:gd name="T8" fmla="*/ 274 w 970"/>
                <a:gd name="T9" fmla="*/ 782 h 930"/>
                <a:gd name="T10" fmla="*/ 0 w 970"/>
                <a:gd name="T11" fmla="*/ 782 h 930"/>
                <a:gd name="T12" fmla="*/ 214 w 970"/>
                <a:gd name="T13" fmla="*/ 610 h 930"/>
                <a:gd name="T14" fmla="*/ 813 w 970"/>
                <a:gd name="T15" fmla="*/ 127 h 930"/>
                <a:gd name="T16" fmla="*/ 970 w 970"/>
                <a:gd name="T17" fmla="*/ 0 h 930"/>
                <a:gd name="T18" fmla="*/ 970 w 970"/>
                <a:gd name="T19" fmla="*/ 202 h 930"/>
                <a:gd name="T20" fmla="*/ 970 w 970"/>
                <a:gd name="T21" fmla="*/ 588 h 930"/>
                <a:gd name="T22" fmla="*/ 970 w 970"/>
                <a:gd name="T23" fmla="*/ 782 h 930"/>
                <a:gd name="T24" fmla="*/ 970 w 970"/>
                <a:gd name="T25" fmla="*/ 833 h 930"/>
                <a:gd name="T26" fmla="*/ 777 w 970"/>
                <a:gd name="T27" fmla="*/ 588 h 930"/>
                <a:gd name="T28" fmla="*/ 777 w 970"/>
                <a:gd name="T29" fmla="*/ 405 h 930"/>
                <a:gd name="T30" fmla="*/ 548 w 970"/>
                <a:gd name="T31" fmla="*/ 588 h 930"/>
                <a:gd name="T32" fmla="*/ 777 w 970"/>
                <a:gd name="T33" fmla="*/ 588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0" h="930">
                  <a:moveTo>
                    <a:pt x="970" y="833"/>
                  </a:moveTo>
                  <a:lnTo>
                    <a:pt x="970" y="930"/>
                  </a:lnTo>
                  <a:lnTo>
                    <a:pt x="777" y="930"/>
                  </a:lnTo>
                  <a:lnTo>
                    <a:pt x="777" y="782"/>
                  </a:lnTo>
                  <a:lnTo>
                    <a:pt x="274" y="782"/>
                  </a:lnTo>
                  <a:lnTo>
                    <a:pt x="0" y="782"/>
                  </a:lnTo>
                  <a:lnTo>
                    <a:pt x="214" y="610"/>
                  </a:lnTo>
                  <a:lnTo>
                    <a:pt x="813" y="127"/>
                  </a:lnTo>
                  <a:lnTo>
                    <a:pt x="970" y="0"/>
                  </a:lnTo>
                  <a:lnTo>
                    <a:pt x="970" y="202"/>
                  </a:lnTo>
                  <a:lnTo>
                    <a:pt x="970" y="588"/>
                  </a:lnTo>
                  <a:lnTo>
                    <a:pt x="970" y="782"/>
                  </a:lnTo>
                  <a:lnTo>
                    <a:pt x="970" y="833"/>
                  </a:lnTo>
                  <a:close/>
                  <a:moveTo>
                    <a:pt x="777" y="588"/>
                  </a:moveTo>
                  <a:lnTo>
                    <a:pt x="777" y="405"/>
                  </a:lnTo>
                  <a:lnTo>
                    <a:pt x="548" y="588"/>
                  </a:lnTo>
                  <a:lnTo>
                    <a:pt x="777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527491D3-75B4-4E03-BEBC-84C072102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1838" y="3516313"/>
              <a:ext cx="438150" cy="434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9648DCE-E205-4F9A-BD6C-DE6003BAD3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9088" y="3908425"/>
              <a:ext cx="1873250" cy="2857500"/>
            </a:xfrm>
            <a:custGeom>
              <a:avLst/>
              <a:gdLst>
                <a:gd name="T0" fmla="*/ 0 w 773"/>
                <a:gd name="T1" fmla="*/ 823 h 1181"/>
                <a:gd name="T2" fmla="*/ 0 w 773"/>
                <a:gd name="T3" fmla="*/ 221 h 1181"/>
                <a:gd name="T4" fmla="*/ 65 w 773"/>
                <a:gd name="T5" fmla="*/ 65 h 1181"/>
                <a:gd name="T6" fmla="*/ 221 w 773"/>
                <a:gd name="T7" fmla="*/ 0 h 1181"/>
                <a:gd name="T8" fmla="*/ 551 w 773"/>
                <a:gd name="T9" fmla="*/ 0 h 1181"/>
                <a:gd name="T10" fmla="*/ 708 w 773"/>
                <a:gd name="T11" fmla="*/ 65 h 1181"/>
                <a:gd name="T12" fmla="*/ 773 w 773"/>
                <a:gd name="T13" fmla="*/ 221 h 1181"/>
                <a:gd name="T14" fmla="*/ 773 w 773"/>
                <a:gd name="T15" fmla="*/ 602 h 1181"/>
                <a:gd name="T16" fmla="*/ 708 w 773"/>
                <a:gd name="T17" fmla="*/ 758 h 1181"/>
                <a:gd name="T18" fmla="*/ 551 w 773"/>
                <a:gd name="T19" fmla="*/ 823 h 1181"/>
                <a:gd name="T20" fmla="*/ 193 w 773"/>
                <a:gd name="T21" fmla="*/ 823 h 1181"/>
                <a:gd name="T22" fmla="*/ 193 w 773"/>
                <a:gd name="T23" fmla="*/ 1084 h 1181"/>
                <a:gd name="T24" fmla="*/ 193 w 773"/>
                <a:gd name="T25" fmla="*/ 1181 h 1181"/>
                <a:gd name="T26" fmla="*/ 0 w 773"/>
                <a:gd name="T27" fmla="*/ 1181 h 1181"/>
                <a:gd name="T28" fmla="*/ 0 w 773"/>
                <a:gd name="T29" fmla="*/ 1084 h 1181"/>
                <a:gd name="T30" fmla="*/ 0 w 773"/>
                <a:gd name="T31" fmla="*/ 823 h 1181"/>
                <a:gd name="T32" fmla="*/ 193 w 773"/>
                <a:gd name="T33" fmla="*/ 629 h 1181"/>
                <a:gd name="T34" fmla="*/ 551 w 773"/>
                <a:gd name="T35" fmla="*/ 629 h 1181"/>
                <a:gd name="T36" fmla="*/ 571 w 773"/>
                <a:gd name="T37" fmla="*/ 621 h 1181"/>
                <a:gd name="T38" fmla="*/ 579 w 773"/>
                <a:gd name="T39" fmla="*/ 602 h 1181"/>
                <a:gd name="T40" fmla="*/ 579 w 773"/>
                <a:gd name="T41" fmla="*/ 221 h 1181"/>
                <a:gd name="T42" fmla="*/ 571 w 773"/>
                <a:gd name="T43" fmla="*/ 202 h 1181"/>
                <a:gd name="T44" fmla="*/ 551 w 773"/>
                <a:gd name="T45" fmla="*/ 194 h 1181"/>
                <a:gd name="T46" fmla="*/ 221 w 773"/>
                <a:gd name="T47" fmla="*/ 194 h 1181"/>
                <a:gd name="T48" fmla="*/ 202 w 773"/>
                <a:gd name="T49" fmla="*/ 202 h 1181"/>
                <a:gd name="T50" fmla="*/ 193 w 773"/>
                <a:gd name="T51" fmla="*/ 221 h 1181"/>
                <a:gd name="T52" fmla="*/ 193 w 773"/>
                <a:gd name="T53" fmla="*/ 6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3" h="1181">
                  <a:moveTo>
                    <a:pt x="0" y="823"/>
                  </a:moveTo>
                  <a:lnTo>
                    <a:pt x="0" y="221"/>
                  </a:lnTo>
                  <a:cubicBezTo>
                    <a:pt x="0" y="160"/>
                    <a:pt x="24" y="105"/>
                    <a:pt x="65" y="65"/>
                  </a:cubicBezTo>
                  <a:cubicBezTo>
                    <a:pt x="105" y="25"/>
                    <a:pt x="160" y="0"/>
                    <a:pt x="221" y="0"/>
                  </a:cubicBezTo>
                  <a:lnTo>
                    <a:pt x="551" y="0"/>
                  </a:lnTo>
                  <a:cubicBezTo>
                    <a:pt x="612" y="0"/>
                    <a:pt x="668" y="25"/>
                    <a:pt x="708" y="65"/>
                  </a:cubicBezTo>
                  <a:cubicBezTo>
                    <a:pt x="748" y="105"/>
                    <a:pt x="773" y="160"/>
                    <a:pt x="773" y="221"/>
                  </a:cubicBezTo>
                  <a:lnTo>
                    <a:pt x="773" y="602"/>
                  </a:lnTo>
                  <a:cubicBezTo>
                    <a:pt x="773" y="663"/>
                    <a:pt x="748" y="718"/>
                    <a:pt x="708" y="758"/>
                  </a:cubicBezTo>
                  <a:cubicBezTo>
                    <a:pt x="668" y="798"/>
                    <a:pt x="612" y="823"/>
                    <a:pt x="551" y="823"/>
                  </a:cubicBezTo>
                  <a:lnTo>
                    <a:pt x="193" y="823"/>
                  </a:lnTo>
                  <a:lnTo>
                    <a:pt x="193" y="1084"/>
                  </a:lnTo>
                  <a:lnTo>
                    <a:pt x="193" y="1181"/>
                  </a:lnTo>
                  <a:lnTo>
                    <a:pt x="0" y="1181"/>
                  </a:lnTo>
                  <a:lnTo>
                    <a:pt x="0" y="1084"/>
                  </a:lnTo>
                  <a:lnTo>
                    <a:pt x="0" y="823"/>
                  </a:lnTo>
                  <a:close/>
                  <a:moveTo>
                    <a:pt x="193" y="629"/>
                  </a:moveTo>
                  <a:lnTo>
                    <a:pt x="551" y="629"/>
                  </a:lnTo>
                  <a:cubicBezTo>
                    <a:pt x="559" y="629"/>
                    <a:pt x="566" y="626"/>
                    <a:pt x="571" y="621"/>
                  </a:cubicBezTo>
                  <a:cubicBezTo>
                    <a:pt x="576" y="616"/>
                    <a:pt x="579" y="609"/>
                    <a:pt x="579" y="602"/>
                  </a:cubicBezTo>
                  <a:lnTo>
                    <a:pt x="579" y="221"/>
                  </a:lnTo>
                  <a:cubicBezTo>
                    <a:pt x="579" y="214"/>
                    <a:pt x="576" y="207"/>
                    <a:pt x="571" y="202"/>
                  </a:cubicBezTo>
                  <a:cubicBezTo>
                    <a:pt x="566" y="197"/>
                    <a:pt x="559" y="194"/>
                    <a:pt x="551" y="194"/>
                  </a:cubicBezTo>
                  <a:lnTo>
                    <a:pt x="221" y="194"/>
                  </a:lnTo>
                  <a:cubicBezTo>
                    <a:pt x="213" y="194"/>
                    <a:pt x="207" y="197"/>
                    <a:pt x="202" y="202"/>
                  </a:cubicBezTo>
                  <a:cubicBezTo>
                    <a:pt x="197" y="207"/>
                    <a:pt x="193" y="214"/>
                    <a:pt x="193" y="221"/>
                  </a:cubicBezTo>
                  <a:lnTo>
                    <a:pt x="193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1CAF5F7-8071-4137-99C4-C044ED6B4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4763" y="3910013"/>
              <a:ext cx="1878013" cy="1989138"/>
            </a:xfrm>
            <a:custGeom>
              <a:avLst/>
              <a:gdLst>
                <a:gd name="T0" fmla="*/ 222 w 775"/>
                <a:gd name="T1" fmla="*/ 0 h 822"/>
                <a:gd name="T2" fmla="*/ 554 w 775"/>
                <a:gd name="T3" fmla="*/ 0 h 822"/>
                <a:gd name="T4" fmla="*/ 711 w 775"/>
                <a:gd name="T5" fmla="*/ 65 h 822"/>
                <a:gd name="T6" fmla="*/ 775 w 775"/>
                <a:gd name="T7" fmla="*/ 221 h 822"/>
                <a:gd name="T8" fmla="*/ 775 w 775"/>
                <a:gd name="T9" fmla="*/ 725 h 822"/>
                <a:gd name="T10" fmla="*/ 775 w 775"/>
                <a:gd name="T11" fmla="*/ 822 h 822"/>
                <a:gd name="T12" fmla="*/ 679 w 775"/>
                <a:gd name="T13" fmla="*/ 822 h 822"/>
                <a:gd name="T14" fmla="*/ 222 w 775"/>
                <a:gd name="T15" fmla="*/ 822 h 822"/>
                <a:gd name="T16" fmla="*/ 65 w 775"/>
                <a:gd name="T17" fmla="*/ 757 h 822"/>
                <a:gd name="T18" fmla="*/ 0 w 775"/>
                <a:gd name="T19" fmla="*/ 601 h 822"/>
                <a:gd name="T20" fmla="*/ 0 w 775"/>
                <a:gd name="T21" fmla="*/ 221 h 822"/>
                <a:gd name="T22" fmla="*/ 65 w 775"/>
                <a:gd name="T23" fmla="*/ 65 h 822"/>
                <a:gd name="T24" fmla="*/ 222 w 775"/>
                <a:gd name="T25" fmla="*/ 0 h 822"/>
                <a:gd name="T26" fmla="*/ 554 w 775"/>
                <a:gd name="T27" fmla="*/ 194 h 822"/>
                <a:gd name="T28" fmla="*/ 222 w 775"/>
                <a:gd name="T29" fmla="*/ 194 h 822"/>
                <a:gd name="T30" fmla="*/ 202 w 775"/>
                <a:gd name="T31" fmla="*/ 202 h 822"/>
                <a:gd name="T32" fmla="*/ 194 w 775"/>
                <a:gd name="T33" fmla="*/ 221 h 822"/>
                <a:gd name="T34" fmla="*/ 194 w 775"/>
                <a:gd name="T35" fmla="*/ 601 h 822"/>
                <a:gd name="T36" fmla="*/ 202 w 775"/>
                <a:gd name="T37" fmla="*/ 620 h 822"/>
                <a:gd name="T38" fmla="*/ 222 w 775"/>
                <a:gd name="T39" fmla="*/ 628 h 822"/>
                <a:gd name="T40" fmla="*/ 582 w 775"/>
                <a:gd name="T41" fmla="*/ 628 h 822"/>
                <a:gd name="T42" fmla="*/ 582 w 775"/>
                <a:gd name="T43" fmla="*/ 221 h 822"/>
                <a:gd name="T44" fmla="*/ 573 w 775"/>
                <a:gd name="T45" fmla="*/ 202 h 822"/>
                <a:gd name="T46" fmla="*/ 554 w 775"/>
                <a:gd name="T47" fmla="*/ 19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5" h="822">
                  <a:moveTo>
                    <a:pt x="222" y="0"/>
                  </a:moveTo>
                  <a:lnTo>
                    <a:pt x="554" y="0"/>
                  </a:lnTo>
                  <a:cubicBezTo>
                    <a:pt x="615" y="0"/>
                    <a:pt x="670" y="25"/>
                    <a:pt x="711" y="65"/>
                  </a:cubicBezTo>
                  <a:cubicBezTo>
                    <a:pt x="751" y="105"/>
                    <a:pt x="775" y="160"/>
                    <a:pt x="775" y="221"/>
                  </a:cubicBezTo>
                  <a:lnTo>
                    <a:pt x="775" y="725"/>
                  </a:lnTo>
                  <a:lnTo>
                    <a:pt x="775" y="822"/>
                  </a:lnTo>
                  <a:lnTo>
                    <a:pt x="679" y="822"/>
                  </a:lnTo>
                  <a:lnTo>
                    <a:pt x="222" y="822"/>
                  </a:lnTo>
                  <a:cubicBezTo>
                    <a:pt x="161" y="822"/>
                    <a:pt x="105" y="797"/>
                    <a:pt x="65" y="757"/>
                  </a:cubicBezTo>
                  <a:cubicBezTo>
                    <a:pt x="25" y="717"/>
                    <a:pt x="0" y="662"/>
                    <a:pt x="0" y="601"/>
                  </a:cubicBezTo>
                  <a:lnTo>
                    <a:pt x="0" y="221"/>
                  </a:lnTo>
                  <a:cubicBezTo>
                    <a:pt x="0" y="160"/>
                    <a:pt x="25" y="105"/>
                    <a:pt x="65" y="65"/>
                  </a:cubicBezTo>
                  <a:cubicBezTo>
                    <a:pt x="105" y="25"/>
                    <a:pt x="161" y="0"/>
                    <a:pt x="222" y="0"/>
                  </a:cubicBezTo>
                  <a:close/>
                  <a:moveTo>
                    <a:pt x="554" y="194"/>
                  </a:moveTo>
                  <a:lnTo>
                    <a:pt x="222" y="194"/>
                  </a:lnTo>
                  <a:cubicBezTo>
                    <a:pt x="214" y="194"/>
                    <a:pt x="207" y="197"/>
                    <a:pt x="202" y="202"/>
                  </a:cubicBezTo>
                  <a:cubicBezTo>
                    <a:pt x="197" y="207"/>
                    <a:pt x="194" y="214"/>
                    <a:pt x="194" y="221"/>
                  </a:cubicBezTo>
                  <a:lnTo>
                    <a:pt x="194" y="601"/>
                  </a:lnTo>
                  <a:cubicBezTo>
                    <a:pt x="194" y="608"/>
                    <a:pt x="197" y="615"/>
                    <a:pt x="202" y="620"/>
                  </a:cubicBezTo>
                  <a:cubicBezTo>
                    <a:pt x="207" y="625"/>
                    <a:pt x="214" y="628"/>
                    <a:pt x="222" y="628"/>
                  </a:cubicBezTo>
                  <a:lnTo>
                    <a:pt x="582" y="628"/>
                  </a:lnTo>
                  <a:lnTo>
                    <a:pt x="582" y="221"/>
                  </a:lnTo>
                  <a:cubicBezTo>
                    <a:pt x="582" y="214"/>
                    <a:pt x="578" y="207"/>
                    <a:pt x="573" y="202"/>
                  </a:cubicBezTo>
                  <a:cubicBezTo>
                    <a:pt x="568" y="197"/>
                    <a:pt x="562" y="194"/>
                    <a:pt x="554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FA6B650-80D5-4446-8103-967218778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938" y="3908425"/>
              <a:ext cx="465138" cy="1985963"/>
            </a:xfrm>
            <a:custGeom>
              <a:avLst/>
              <a:gdLst>
                <a:gd name="T0" fmla="*/ 293 w 293"/>
                <a:gd name="T1" fmla="*/ 1103 h 1251"/>
                <a:gd name="T2" fmla="*/ 293 w 293"/>
                <a:gd name="T3" fmla="*/ 1251 h 1251"/>
                <a:gd name="T4" fmla="*/ 0 w 293"/>
                <a:gd name="T5" fmla="*/ 1251 h 1251"/>
                <a:gd name="T6" fmla="*/ 0 w 293"/>
                <a:gd name="T7" fmla="*/ 0 h 1251"/>
                <a:gd name="T8" fmla="*/ 293 w 293"/>
                <a:gd name="T9" fmla="*/ 0 h 1251"/>
                <a:gd name="T10" fmla="*/ 293 w 293"/>
                <a:gd name="T11" fmla="*/ 148 h 1251"/>
                <a:gd name="T12" fmla="*/ 293 w 293"/>
                <a:gd name="T13" fmla="*/ 1103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251">
                  <a:moveTo>
                    <a:pt x="293" y="1103"/>
                  </a:moveTo>
                  <a:lnTo>
                    <a:pt x="293" y="1251"/>
                  </a:lnTo>
                  <a:lnTo>
                    <a:pt x="0" y="1251"/>
                  </a:lnTo>
                  <a:lnTo>
                    <a:pt x="0" y="0"/>
                  </a:lnTo>
                  <a:lnTo>
                    <a:pt x="293" y="0"/>
                  </a:lnTo>
                  <a:lnTo>
                    <a:pt x="293" y="148"/>
                  </a:lnTo>
                  <a:lnTo>
                    <a:pt x="293" y="1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1720519-0800-46B3-A105-20A3359E1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1" y="3908425"/>
              <a:ext cx="1401763" cy="1990725"/>
            </a:xfrm>
            <a:custGeom>
              <a:avLst/>
              <a:gdLst>
                <a:gd name="T0" fmla="*/ 194 w 578"/>
                <a:gd name="T1" fmla="*/ 726 h 823"/>
                <a:gd name="T2" fmla="*/ 194 w 578"/>
                <a:gd name="T3" fmla="*/ 823 h 823"/>
                <a:gd name="T4" fmla="*/ 0 w 578"/>
                <a:gd name="T5" fmla="*/ 823 h 823"/>
                <a:gd name="T6" fmla="*/ 0 w 578"/>
                <a:gd name="T7" fmla="*/ 221 h 823"/>
                <a:gd name="T8" fmla="*/ 65 w 578"/>
                <a:gd name="T9" fmla="*/ 65 h 823"/>
                <a:gd name="T10" fmla="*/ 221 w 578"/>
                <a:gd name="T11" fmla="*/ 0 h 823"/>
                <a:gd name="T12" fmla="*/ 481 w 578"/>
                <a:gd name="T13" fmla="*/ 0 h 823"/>
                <a:gd name="T14" fmla="*/ 578 w 578"/>
                <a:gd name="T15" fmla="*/ 0 h 823"/>
                <a:gd name="T16" fmla="*/ 578 w 578"/>
                <a:gd name="T17" fmla="*/ 194 h 823"/>
                <a:gd name="T18" fmla="*/ 481 w 578"/>
                <a:gd name="T19" fmla="*/ 194 h 823"/>
                <a:gd name="T20" fmla="*/ 221 w 578"/>
                <a:gd name="T21" fmla="*/ 194 h 823"/>
                <a:gd name="T22" fmla="*/ 202 w 578"/>
                <a:gd name="T23" fmla="*/ 202 h 823"/>
                <a:gd name="T24" fmla="*/ 194 w 578"/>
                <a:gd name="T25" fmla="*/ 221 h 823"/>
                <a:gd name="T26" fmla="*/ 194 w 578"/>
                <a:gd name="T27" fmla="*/ 726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8" h="823">
                  <a:moveTo>
                    <a:pt x="194" y="726"/>
                  </a:moveTo>
                  <a:lnTo>
                    <a:pt x="194" y="823"/>
                  </a:lnTo>
                  <a:lnTo>
                    <a:pt x="0" y="823"/>
                  </a:lnTo>
                  <a:lnTo>
                    <a:pt x="0" y="221"/>
                  </a:lnTo>
                  <a:cubicBezTo>
                    <a:pt x="0" y="160"/>
                    <a:pt x="25" y="105"/>
                    <a:pt x="65" y="65"/>
                  </a:cubicBezTo>
                  <a:cubicBezTo>
                    <a:pt x="105" y="25"/>
                    <a:pt x="160" y="0"/>
                    <a:pt x="221" y="0"/>
                  </a:cubicBezTo>
                  <a:lnTo>
                    <a:pt x="481" y="0"/>
                  </a:lnTo>
                  <a:lnTo>
                    <a:pt x="578" y="0"/>
                  </a:lnTo>
                  <a:lnTo>
                    <a:pt x="578" y="194"/>
                  </a:lnTo>
                  <a:lnTo>
                    <a:pt x="481" y="194"/>
                  </a:lnTo>
                  <a:lnTo>
                    <a:pt x="221" y="194"/>
                  </a:lnTo>
                  <a:cubicBezTo>
                    <a:pt x="214" y="194"/>
                    <a:pt x="207" y="197"/>
                    <a:pt x="202" y="202"/>
                  </a:cubicBezTo>
                  <a:cubicBezTo>
                    <a:pt x="197" y="207"/>
                    <a:pt x="194" y="214"/>
                    <a:pt x="194" y="221"/>
                  </a:cubicBezTo>
                  <a:lnTo>
                    <a:pt x="194" y="7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464997A9-5E5A-4AD4-9D1D-119371ECB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681163"/>
              <a:ext cx="473075" cy="473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62630E3-1EC7-412C-A98D-C91A39B81D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1551" y="1679575"/>
              <a:ext cx="1878013" cy="1874838"/>
            </a:xfrm>
            <a:custGeom>
              <a:avLst/>
              <a:gdLst>
                <a:gd name="T0" fmla="*/ 221 w 775"/>
                <a:gd name="T1" fmla="*/ 0 h 775"/>
                <a:gd name="T2" fmla="*/ 553 w 775"/>
                <a:gd name="T3" fmla="*/ 0 h 775"/>
                <a:gd name="T4" fmla="*/ 710 w 775"/>
                <a:gd name="T5" fmla="*/ 65 h 775"/>
                <a:gd name="T6" fmla="*/ 775 w 775"/>
                <a:gd name="T7" fmla="*/ 222 h 775"/>
                <a:gd name="T8" fmla="*/ 775 w 775"/>
                <a:gd name="T9" fmla="*/ 554 h 775"/>
                <a:gd name="T10" fmla="*/ 710 w 775"/>
                <a:gd name="T11" fmla="*/ 710 h 775"/>
                <a:gd name="T12" fmla="*/ 553 w 775"/>
                <a:gd name="T13" fmla="*/ 775 h 775"/>
                <a:gd name="T14" fmla="*/ 221 w 775"/>
                <a:gd name="T15" fmla="*/ 775 h 775"/>
                <a:gd name="T16" fmla="*/ 64 w 775"/>
                <a:gd name="T17" fmla="*/ 710 h 775"/>
                <a:gd name="T18" fmla="*/ 0 w 775"/>
                <a:gd name="T19" fmla="*/ 554 h 775"/>
                <a:gd name="T20" fmla="*/ 0 w 775"/>
                <a:gd name="T21" fmla="*/ 222 h 775"/>
                <a:gd name="T22" fmla="*/ 64 w 775"/>
                <a:gd name="T23" fmla="*/ 65 h 775"/>
                <a:gd name="T24" fmla="*/ 221 w 775"/>
                <a:gd name="T25" fmla="*/ 0 h 775"/>
                <a:gd name="T26" fmla="*/ 553 w 775"/>
                <a:gd name="T27" fmla="*/ 194 h 775"/>
                <a:gd name="T28" fmla="*/ 221 w 775"/>
                <a:gd name="T29" fmla="*/ 194 h 775"/>
                <a:gd name="T30" fmla="*/ 201 w 775"/>
                <a:gd name="T31" fmla="*/ 202 h 775"/>
                <a:gd name="T32" fmla="*/ 193 w 775"/>
                <a:gd name="T33" fmla="*/ 222 h 775"/>
                <a:gd name="T34" fmla="*/ 193 w 775"/>
                <a:gd name="T35" fmla="*/ 554 h 775"/>
                <a:gd name="T36" fmla="*/ 201 w 775"/>
                <a:gd name="T37" fmla="*/ 573 h 775"/>
                <a:gd name="T38" fmla="*/ 221 w 775"/>
                <a:gd name="T39" fmla="*/ 581 h 775"/>
                <a:gd name="T40" fmla="*/ 553 w 775"/>
                <a:gd name="T41" fmla="*/ 581 h 775"/>
                <a:gd name="T42" fmla="*/ 573 w 775"/>
                <a:gd name="T43" fmla="*/ 573 h 775"/>
                <a:gd name="T44" fmla="*/ 581 w 775"/>
                <a:gd name="T45" fmla="*/ 554 h 775"/>
                <a:gd name="T46" fmla="*/ 581 w 775"/>
                <a:gd name="T47" fmla="*/ 222 h 775"/>
                <a:gd name="T48" fmla="*/ 573 w 775"/>
                <a:gd name="T49" fmla="*/ 202 h 775"/>
                <a:gd name="T50" fmla="*/ 553 w 775"/>
                <a:gd name="T51" fmla="*/ 194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5" h="775">
                  <a:moveTo>
                    <a:pt x="221" y="0"/>
                  </a:moveTo>
                  <a:lnTo>
                    <a:pt x="553" y="0"/>
                  </a:lnTo>
                  <a:cubicBezTo>
                    <a:pt x="614" y="0"/>
                    <a:pt x="670" y="25"/>
                    <a:pt x="710" y="65"/>
                  </a:cubicBezTo>
                  <a:cubicBezTo>
                    <a:pt x="750" y="105"/>
                    <a:pt x="775" y="161"/>
                    <a:pt x="775" y="222"/>
                  </a:cubicBezTo>
                  <a:lnTo>
                    <a:pt x="775" y="554"/>
                  </a:lnTo>
                  <a:cubicBezTo>
                    <a:pt x="775" y="615"/>
                    <a:pt x="750" y="670"/>
                    <a:pt x="710" y="710"/>
                  </a:cubicBezTo>
                  <a:cubicBezTo>
                    <a:pt x="670" y="750"/>
                    <a:pt x="614" y="775"/>
                    <a:pt x="553" y="775"/>
                  </a:cubicBezTo>
                  <a:lnTo>
                    <a:pt x="221" y="775"/>
                  </a:lnTo>
                  <a:cubicBezTo>
                    <a:pt x="160" y="775"/>
                    <a:pt x="104" y="750"/>
                    <a:pt x="64" y="710"/>
                  </a:cubicBezTo>
                  <a:cubicBezTo>
                    <a:pt x="24" y="670"/>
                    <a:pt x="0" y="615"/>
                    <a:pt x="0" y="554"/>
                  </a:cubicBezTo>
                  <a:lnTo>
                    <a:pt x="0" y="222"/>
                  </a:lnTo>
                  <a:cubicBezTo>
                    <a:pt x="0" y="161"/>
                    <a:pt x="24" y="105"/>
                    <a:pt x="64" y="65"/>
                  </a:cubicBezTo>
                  <a:cubicBezTo>
                    <a:pt x="104" y="25"/>
                    <a:pt x="160" y="0"/>
                    <a:pt x="221" y="0"/>
                  </a:cubicBezTo>
                  <a:close/>
                  <a:moveTo>
                    <a:pt x="553" y="194"/>
                  </a:moveTo>
                  <a:lnTo>
                    <a:pt x="221" y="194"/>
                  </a:lnTo>
                  <a:cubicBezTo>
                    <a:pt x="213" y="194"/>
                    <a:pt x="206" y="197"/>
                    <a:pt x="201" y="202"/>
                  </a:cubicBezTo>
                  <a:cubicBezTo>
                    <a:pt x="196" y="207"/>
                    <a:pt x="193" y="214"/>
                    <a:pt x="193" y="222"/>
                  </a:cubicBezTo>
                  <a:lnTo>
                    <a:pt x="193" y="554"/>
                  </a:lnTo>
                  <a:cubicBezTo>
                    <a:pt x="193" y="562"/>
                    <a:pt x="196" y="568"/>
                    <a:pt x="201" y="573"/>
                  </a:cubicBezTo>
                  <a:cubicBezTo>
                    <a:pt x="206" y="578"/>
                    <a:pt x="213" y="581"/>
                    <a:pt x="221" y="581"/>
                  </a:cubicBezTo>
                  <a:lnTo>
                    <a:pt x="553" y="581"/>
                  </a:lnTo>
                  <a:cubicBezTo>
                    <a:pt x="561" y="581"/>
                    <a:pt x="568" y="578"/>
                    <a:pt x="573" y="573"/>
                  </a:cubicBezTo>
                  <a:cubicBezTo>
                    <a:pt x="578" y="568"/>
                    <a:pt x="581" y="561"/>
                    <a:pt x="581" y="554"/>
                  </a:cubicBezTo>
                  <a:lnTo>
                    <a:pt x="581" y="222"/>
                  </a:lnTo>
                  <a:cubicBezTo>
                    <a:pt x="581" y="214"/>
                    <a:pt x="578" y="207"/>
                    <a:pt x="573" y="202"/>
                  </a:cubicBezTo>
                  <a:cubicBezTo>
                    <a:pt x="568" y="197"/>
                    <a:pt x="561" y="194"/>
                    <a:pt x="553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EA32536-E8DD-495F-AEBA-4612DA22C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501" y="854075"/>
              <a:ext cx="1062038" cy="1062038"/>
            </a:xfrm>
            <a:custGeom>
              <a:avLst/>
              <a:gdLst>
                <a:gd name="T0" fmla="*/ 0 w 438"/>
                <a:gd name="T1" fmla="*/ 439 h 439"/>
                <a:gd name="T2" fmla="*/ 129 w 438"/>
                <a:gd name="T3" fmla="*/ 129 h 439"/>
                <a:gd name="T4" fmla="*/ 438 w 438"/>
                <a:gd name="T5" fmla="*/ 0 h 439"/>
                <a:gd name="T6" fmla="*/ 438 w 438"/>
                <a:gd name="T7" fmla="*/ 196 h 439"/>
                <a:gd name="T8" fmla="*/ 265 w 438"/>
                <a:gd name="T9" fmla="*/ 267 h 439"/>
                <a:gd name="T10" fmla="*/ 194 w 438"/>
                <a:gd name="T11" fmla="*/ 439 h 439"/>
                <a:gd name="T12" fmla="*/ 0 w 438"/>
                <a:gd name="T13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439">
                  <a:moveTo>
                    <a:pt x="0" y="439"/>
                  </a:moveTo>
                  <a:cubicBezTo>
                    <a:pt x="0" y="318"/>
                    <a:pt x="50" y="208"/>
                    <a:pt x="129" y="129"/>
                  </a:cubicBezTo>
                  <a:cubicBezTo>
                    <a:pt x="208" y="49"/>
                    <a:pt x="318" y="0"/>
                    <a:pt x="438" y="0"/>
                  </a:cubicBezTo>
                  <a:lnTo>
                    <a:pt x="438" y="196"/>
                  </a:lnTo>
                  <a:cubicBezTo>
                    <a:pt x="370" y="196"/>
                    <a:pt x="309" y="223"/>
                    <a:pt x="265" y="267"/>
                  </a:cubicBezTo>
                  <a:cubicBezTo>
                    <a:pt x="221" y="311"/>
                    <a:pt x="194" y="372"/>
                    <a:pt x="194" y="439"/>
                  </a:cubicBezTo>
                  <a:lnTo>
                    <a:pt x="0" y="4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DA90310-B58C-4797-86E7-875B81B52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588" y="31750"/>
              <a:ext cx="1885950" cy="1884363"/>
            </a:xfrm>
            <a:custGeom>
              <a:avLst/>
              <a:gdLst>
                <a:gd name="T0" fmla="*/ 0 w 778"/>
                <a:gd name="T1" fmla="*/ 779 h 779"/>
                <a:gd name="T2" fmla="*/ 229 w 778"/>
                <a:gd name="T3" fmla="*/ 228 h 779"/>
                <a:gd name="T4" fmla="*/ 778 w 778"/>
                <a:gd name="T5" fmla="*/ 0 h 779"/>
                <a:gd name="T6" fmla="*/ 778 w 778"/>
                <a:gd name="T7" fmla="*/ 196 h 779"/>
                <a:gd name="T8" fmla="*/ 365 w 778"/>
                <a:gd name="T9" fmla="*/ 367 h 779"/>
                <a:gd name="T10" fmla="*/ 194 w 778"/>
                <a:gd name="T11" fmla="*/ 779 h 779"/>
                <a:gd name="T12" fmla="*/ 0 w 778"/>
                <a:gd name="T13" fmla="*/ 77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8" h="779">
                  <a:moveTo>
                    <a:pt x="0" y="779"/>
                  </a:moveTo>
                  <a:cubicBezTo>
                    <a:pt x="0" y="564"/>
                    <a:pt x="88" y="369"/>
                    <a:pt x="229" y="228"/>
                  </a:cubicBezTo>
                  <a:cubicBezTo>
                    <a:pt x="370" y="87"/>
                    <a:pt x="564" y="0"/>
                    <a:pt x="778" y="0"/>
                  </a:cubicBezTo>
                  <a:lnTo>
                    <a:pt x="778" y="196"/>
                  </a:lnTo>
                  <a:cubicBezTo>
                    <a:pt x="617" y="196"/>
                    <a:pt x="470" y="261"/>
                    <a:pt x="365" y="367"/>
                  </a:cubicBezTo>
                  <a:cubicBezTo>
                    <a:pt x="259" y="472"/>
                    <a:pt x="194" y="618"/>
                    <a:pt x="194" y="779"/>
                  </a:cubicBezTo>
                  <a:lnTo>
                    <a:pt x="0" y="7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095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217FD121-BEC9-495F-B94D-792831B5E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616D08-980F-4FB0-8F19-817C95A4651F}" type="datetimeFigureOut">
              <a:rPr lang="hu-HU" smtClean="0"/>
              <a:pPr/>
              <a:t>2018. 11. 20.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8F5149-8C98-404A-B720-FCDADB9EF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45FF603-EBE6-405D-839C-F9643448E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3BBF4D-5CB7-48BF-87D8-20210F90729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Derékszögű háromszög 6">
            <a:extLst>
              <a:ext uri="{FF2B5EF4-FFF2-40B4-BE49-F238E27FC236}">
                <a16:creationId xmlns:a16="http://schemas.microsoft.com/office/drawing/2014/main" id="{6AACB5F2-6F1E-490C-B215-43A202F95319}"/>
              </a:ext>
            </a:extLst>
          </p:cNvPr>
          <p:cNvSpPr/>
          <p:nvPr userDrawn="1"/>
        </p:nvSpPr>
        <p:spPr>
          <a:xfrm rot="5400000">
            <a:off x="360638" y="-359783"/>
            <a:ext cx="1440000" cy="2160000"/>
          </a:xfrm>
          <a:prstGeom prst="rtTriangle">
            <a:avLst/>
          </a:prstGeom>
          <a:solidFill>
            <a:srgbClr val="1F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BEBB961C-5AFB-4B46-AF58-AC450ADD928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07572" y="226082"/>
            <a:ext cx="791162" cy="576000"/>
            <a:chOff x="1652588" y="31750"/>
            <a:chExt cx="8816976" cy="6734175"/>
          </a:xfrm>
          <a:solidFill>
            <a:sysClr val="window" lastClr="FFFFFF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0A6B8E1-4F1B-4BC5-9F99-25B89FE3E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1" y="2151063"/>
              <a:ext cx="1452563" cy="1168400"/>
            </a:xfrm>
            <a:custGeom>
              <a:avLst/>
              <a:gdLst>
                <a:gd name="T0" fmla="*/ 599 w 599"/>
                <a:gd name="T1" fmla="*/ 483 h 483"/>
                <a:gd name="T2" fmla="*/ 599 w 599"/>
                <a:gd name="T3" fmla="*/ 0 h 483"/>
                <a:gd name="T4" fmla="*/ 0 w 599"/>
                <a:gd name="T5" fmla="*/ 483 h 483"/>
                <a:gd name="T6" fmla="*/ 599 w 599"/>
                <a:gd name="T7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9" h="483">
                  <a:moveTo>
                    <a:pt x="599" y="483"/>
                  </a:moveTo>
                  <a:lnTo>
                    <a:pt x="599" y="0"/>
                  </a:lnTo>
                  <a:lnTo>
                    <a:pt x="0" y="483"/>
                  </a:lnTo>
                  <a:lnTo>
                    <a:pt x="599" y="4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9268AEF-C565-42F3-B95F-37028D98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1662113"/>
              <a:ext cx="2700338" cy="1892300"/>
            </a:xfrm>
            <a:custGeom>
              <a:avLst/>
              <a:gdLst>
                <a:gd name="T0" fmla="*/ 1701 w 1701"/>
                <a:gd name="T1" fmla="*/ 1192 h 1192"/>
                <a:gd name="T2" fmla="*/ 0 w 1701"/>
                <a:gd name="T3" fmla="*/ 1192 h 1192"/>
                <a:gd name="T4" fmla="*/ 0 w 1701"/>
                <a:gd name="T5" fmla="*/ 381 h 1192"/>
                <a:gd name="T6" fmla="*/ 293 w 1701"/>
                <a:gd name="T7" fmla="*/ 381 h 1192"/>
                <a:gd name="T8" fmla="*/ 293 w 1701"/>
                <a:gd name="T9" fmla="*/ 1133 h 1192"/>
                <a:gd name="T10" fmla="*/ 1701 w 1701"/>
                <a:gd name="T11" fmla="*/ 0 h 1192"/>
                <a:gd name="T12" fmla="*/ 1701 w 1701"/>
                <a:gd name="T13" fmla="*/ 119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1" h="1192">
                  <a:moveTo>
                    <a:pt x="1701" y="1192"/>
                  </a:moveTo>
                  <a:lnTo>
                    <a:pt x="0" y="1192"/>
                  </a:lnTo>
                  <a:lnTo>
                    <a:pt x="0" y="381"/>
                  </a:lnTo>
                  <a:lnTo>
                    <a:pt x="293" y="381"/>
                  </a:lnTo>
                  <a:lnTo>
                    <a:pt x="293" y="1133"/>
                  </a:lnTo>
                  <a:lnTo>
                    <a:pt x="1701" y="0"/>
                  </a:lnTo>
                  <a:lnTo>
                    <a:pt x="1701" y="1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17D5343-5FF7-41FD-BF3D-66EF134FD0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6451" y="1662113"/>
              <a:ext cx="2351088" cy="2251075"/>
            </a:xfrm>
            <a:custGeom>
              <a:avLst/>
              <a:gdLst>
                <a:gd name="T0" fmla="*/ 970 w 970"/>
                <a:gd name="T1" fmla="*/ 833 h 930"/>
                <a:gd name="T2" fmla="*/ 970 w 970"/>
                <a:gd name="T3" fmla="*/ 930 h 930"/>
                <a:gd name="T4" fmla="*/ 777 w 970"/>
                <a:gd name="T5" fmla="*/ 930 h 930"/>
                <a:gd name="T6" fmla="*/ 777 w 970"/>
                <a:gd name="T7" fmla="*/ 782 h 930"/>
                <a:gd name="T8" fmla="*/ 274 w 970"/>
                <a:gd name="T9" fmla="*/ 782 h 930"/>
                <a:gd name="T10" fmla="*/ 0 w 970"/>
                <a:gd name="T11" fmla="*/ 782 h 930"/>
                <a:gd name="T12" fmla="*/ 214 w 970"/>
                <a:gd name="T13" fmla="*/ 610 h 930"/>
                <a:gd name="T14" fmla="*/ 813 w 970"/>
                <a:gd name="T15" fmla="*/ 127 h 930"/>
                <a:gd name="T16" fmla="*/ 970 w 970"/>
                <a:gd name="T17" fmla="*/ 0 h 930"/>
                <a:gd name="T18" fmla="*/ 970 w 970"/>
                <a:gd name="T19" fmla="*/ 202 h 930"/>
                <a:gd name="T20" fmla="*/ 970 w 970"/>
                <a:gd name="T21" fmla="*/ 588 h 930"/>
                <a:gd name="T22" fmla="*/ 970 w 970"/>
                <a:gd name="T23" fmla="*/ 782 h 930"/>
                <a:gd name="T24" fmla="*/ 970 w 970"/>
                <a:gd name="T25" fmla="*/ 833 h 930"/>
                <a:gd name="T26" fmla="*/ 777 w 970"/>
                <a:gd name="T27" fmla="*/ 588 h 930"/>
                <a:gd name="T28" fmla="*/ 777 w 970"/>
                <a:gd name="T29" fmla="*/ 405 h 930"/>
                <a:gd name="T30" fmla="*/ 548 w 970"/>
                <a:gd name="T31" fmla="*/ 588 h 930"/>
                <a:gd name="T32" fmla="*/ 777 w 970"/>
                <a:gd name="T33" fmla="*/ 588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0" h="930">
                  <a:moveTo>
                    <a:pt x="970" y="833"/>
                  </a:moveTo>
                  <a:lnTo>
                    <a:pt x="970" y="930"/>
                  </a:lnTo>
                  <a:lnTo>
                    <a:pt x="777" y="930"/>
                  </a:lnTo>
                  <a:lnTo>
                    <a:pt x="777" y="782"/>
                  </a:lnTo>
                  <a:lnTo>
                    <a:pt x="274" y="782"/>
                  </a:lnTo>
                  <a:lnTo>
                    <a:pt x="0" y="782"/>
                  </a:lnTo>
                  <a:lnTo>
                    <a:pt x="214" y="610"/>
                  </a:lnTo>
                  <a:lnTo>
                    <a:pt x="813" y="127"/>
                  </a:lnTo>
                  <a:lnTo>
                    <a:pt x="970" y="0"/>
                  </a:lnTo>
                  <a:lnTo>
                    <a:pt x="970" y="202"/>
                  </a:lnTo>
                  <a:lnTo>
                    <a:pt x="970" y="588"/>
                  </a:lnTo>
                  <a:lnTo>
                    <a:pt x="970" y="782"/>
                  </a:lnTo>
                  <a:lnTo>
                    <a:pt x="970" y="833"/>
                  </a:lnTo>
                  <a:close/>
                  <a:moveTo>
                    <a:pt x="777" y="588"/>
                  </a:moveTo>
                  <a:lnTo>
                    <a:pt x="777" y="405"/>
                  </a:lnTo>
                  <a:lnTo>
                    <a:pt x="548" y="588"/>
                  </a:lnTo>
                  <a:lnTo>
                    <a:pt x="777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4DCF5426-FBE4-4025-870F-4F5431924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1838" y="3516313"/>
              <a:ext cx="438150" cy="434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BD2E14F-6F39-4A38-85DB-C10638B7E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9088" y="3908425"/>
              <a:ext cx="1873250" cy="2857500"/>
            </a:xfrm>
            <a:custGeom>
              <a:avLst/>
              <a:gdLst>
                <a:gd name="T0" fmla="*/ 0 w 773"/>
                <a:gd name="T1" fmla="*/ 823 h 1181"/>
                <a:gd name="T2" fmla="*/ 0 w 773"/>
                <a:gd name="T3" fmla="*/ 221 h 1181"/>
                <a:gd name="T4" fmla="*/ 65 w 773"/>
                <a:gd name="T5" fmla="*/ 65 h 1181"/>
                <a:gd name="T6" fmla="*/ 221 w 773"/>
                <a:gd name="T7" fmla="*/ 0 h 1181"/>
                <a:gd name="T8" fmla="*/ 551 w 773"/>
                <a:gd name="T9" fmla="*/ 0 h 1181"/>
                <a:gd name="T10" fmla="*/ 708 w 773"/>
                <a:gd name="T11" fmla="*/ 65 h 1181"/>
                <a:gd name="T12" fmla="*/ 773 w 773"/>
                <a:gd name="T13" fmla="*/ 221 h 1181"/>
                <a:gd name="T14" fmla="*/ 773 w 773"/>
                <a:gd name="T15" fmla="*/ 602 h 1181"/>
                <a:gd name="T16" fmla="*/ 708 w 773"/>
                <a:gd name="T17" fmla="*/ 758 h 1181"/>
                <a:gd name="T18" fmla="*/ 551 w 773"/>
                <a:gd name="T19" fmla="*/ 823 h 1181"/>
                <a:gd name="T20" fmla="*/ 193 w 773"/>
                <a:gd name="T21" fmla="*/ 823 h 1181"/>
                <a:gd name="T22" fmla="*/ 193 w 773"/>
                <a:gd name="T23" fmla="*/ 1084 h 1181"/>
                <a:gd name="T24" fmla="*/ 193 w 773"/>
                <a:gd name="T25" fmla="*/ 1181 h 1181"/>
                <a:gd name="T26" fmla="*/ 0 w 773"/>
                <a:gd name="T27" fmla="*/ 1181 h 1181"/>
                <a:gd name="T28" fmla="*/ 0 w 773"/>
                <a:gd name="T29" fmla="*/ 1084 h 1181"/>
                <a:gd name="T30" fmla="*/ 0 w 773"/>
                <a:gd name="T31" fmla="*/ 823 h 1181"/>
                <a:gd name="T32" fmla="*/ 193 w 773"/>
                <a:gd name="T33" fmla="*/ 629 h 1181"/>
                <a:gd name="T34" fmla="*/ 551 w 773"/>
                <a:gd name="T35" fmla="*/ 629 h 1181"/>
                <a:gd name="T36" fmla="*/ 571 w 773"/>
                <a:gd name="T37" fmla="*/ 621 h 1181"/>
                <a:gd name="T38" fmla="*/ 579 w 773"/>
                <a:gd name="T39" fmla="*/ 602 h 1181"/>
                <a:gd name="T40" fmla="*/ 579 w 773"/>
                <a:gd name="T41" fmla="*/ 221 h 1181"/>
                <a:gd name="T42" fmla="*/ 571 w 773"/>
                <a:gd name="T43" fmla="*/ 202 h 1181"/>
                <a:gd name="T44" fmla="*/ 551 w 773"/>
                <a:gd name="T45" fmla="*/ 194 h 1181"/>
                <a:gd name="T46" fmla="*/ 221 w 773"/>
                <a:gd name="T47" fmla="*/ 194 h 1181"/>
                <a:gd name="T48" fmla="*/ 202 w 773"/>
                <a:gd name="T49" fmla="*/ 202 h 1181"/>
                <a:gd name="T50" fmla="*/ 193 w 773"/>
                <a:gd name="T51" fmla="*/ 221 h 1181"/>
                <a:gd name="T52" fmla="*/ 193 w 773"/>
                <a:gd name="T53" fmla="*/ 6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3" h="1181">
                  <a:moveTo>
                    <a:pt x="0" y="823"/>
                  </a:moveTo>
                  <a:lnTo>
                    <a:pt x="0" y="221"/>
                  </a:lnTo>
                  <a:cubicBezTo>
                    <a:pt x="0" y="160"/>
                    <a:pt x="24" y="105"/>
                    <a:pt x="65" y="65"/>
                  </a:cubicBezTo>
                  <a:cubicBezTo>
                    <a:pt x="105" y="25"/>
                    <a:pt x="160" y="0"/>
                    <a:pt x="221" y="0"/>
                  </a:cubicBezTo>
                  <a:lnTo>
                    <a:pt x="551" y="0"/>
                  </a:lnTo>
                  <a:cubicBezTo>
                    <a:pt x="612" y="0"/>
                    <a:pt x="668" y="25"/>
                    <a:pt x="708" y="65"/>
                  </a:cubicBezTo>
                  <a:cubicBezTo>
                    <a:pt x="748" y="105"/>
                    <a:pt x="773" y="160"/>
                    <a:pt x="773" y="221"/>
                  </a:cubicBezTo>
                  <a:lnTo>
                    <a:pt x="773" y="602"/>
                  </a:lnTo>
                  <a:cubicBezTo>
                    <a:pt x="773" y="663"/>
                    <a:pt x="748" y="718"/>
                    <a:pt x="708" y="758"/>
                  </a:cubicBezTo>
                  <a:cubicBezTo>
                    <a:pt x="668" y="798"/>
                    <a:pt x="612" y="823"/>
                    <a:pt x="551" y="823"/>
                  </a:cubicBezTo>
                  <a:lnTo>
                    <a:pt x="193" y="823"/>
                  </a:lnTo>
                  <a:lnTo>
                    <a:pt x="193" y="1084"/>
                  </a:lnTo>
                  <a:lnTo>
                    <a:pt x="193" y="1181"/>
                  </a:lnTo>
                  <a:lnTo>
                    <a:pt x="0" y="1181"/>
                  </a:lnTo>
                  <a:lnTo>
                    <a:pt x="0" y="1084"/>
                  </a:lnTo>
                  <a:lnTo>
                    <a:pt x="0" y="823"/>
                  </a:lnTo>
                  <a:close/>
                  <a:moveTo>
                    <a:pt x="193" y="629"/>
                  </a:moveTo>
                  <a:lnTo>
                    <a:pt x="551" y="629"/>
                  </a:lnTo>
                  <a:cubicBezTo>
                    <a:pt x="559" y="629"/>
                    <a:pt x="566" y="626"/>
                    <a:pt x="571" y="621"/>
                  </a:cubicBezTo>
                  <a:cubicBezTo>
                    <a:pt x="576" y="616"/>
                    <a:pt x="579" y="609"/>
                    <a:pt x="579" y="602"/>
                  </a:cubicBezTo>
                  <a:lnTo>
                    <a:pt x="579" y="221"/>
                  </a:lnTo>
                  <a:cubicBezTo>
                    <a:pt x="579" y="214"/>
                    <a:pt x="576" y="207"/>
                    <a:pt x="571" y="202"/>
                  </a:cubicBezTo>
                  <a:cubicBezTo>
                    <a:pt x="566" y="197"/>
                    <a:pt x="559" y="194"/>
                    <a:pt x="551" y="194"/>
                  </a:cubicBezTo>
                  <a:lnTo>
                    <a:pt x="221" y="194"/>
                  </a:lnTo>
                  <a:cubicBezTo>
                    <a:pt x="213" y="194"/>
                    <a:pt x="207" y="197"/>
                    <a:pt x="202" y="202"/>
                  </a:cubicBezTo>
                  <a:cubicBezTo>
                    <a:pt x="197" y="207"/>
                    <a:pt x="193" y="214"/>
                    <a:pt x="193" y="221"/>
                  </a:cubicBezTo>
                  <a:lnTo>
                    <a:pt x="193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EA4D34D-54BC-4F7F-A07A-D71EA68EAD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4763" y="3910013"/>
              <a:ext cx="1878013" cy="1989138"/>
            </a:xfrm>
            <a:custGeom>
              <a:avLst/>
              <a:gdLst>
                <a:gd name="T0" fmla="*/ 222 w 775"/>
                <a:gd name="T1" fmla="*/ 0 h 822"/>
                <a:gd name="T2" fmla="*/ 554 w 775"/>
                <a:gd name="T3" fmla="*/ 0 h 822"/>
                <a:gd name="T4" fmla="*/ 711 w 775"/>
                <a:gd name="T5" fmla="*/ 65 h 822"/>
                <a:gd name="T6" fmla="*/ 775 w 775"/>
                <a:gd name="T7" fmla="*/ 221 h 822"/>
                <a:gd name="T8" fmla="*/ 775 w 775"/>
                <a:gd name="T9" fmla="*/ 725 h 822"/>
                <a:gd name="T10" fmla="*/ 775 w 775"/>
                <a:gd name="T11" fmla="*/ 822 h 822"/>
                <a:gd name="T12" fmla="*/ 679 w 775"/>
                <a:gd name="T13" fmla="*/ 822 h 822"/>
                <a:gd name="T14" fmla="*/ 222 w 775"/>
                <a:gd name="T15" fmla="*/ 822 h 822"/>
                <a:gd name="T16" fmla="*/ 65 w 775"/>
                <a:gd name="T17" fmla="*/ 757 h 822"/>
                <a:gd name="T18" fmla="*/ 0 w 775"/>
                <a:gd name="T19" fmla="*/ 601 h 822"/>
                <a:gd name="T20" fmla="*/ 0 w 775"/>
                <a:gd name="T21" fmla="*/ 221 h 822"/>
                <a:gd name="T22" fmla="*/ 65 w 775"/>
                <a:gd name="T23" fmla="*/ 65 h 822"/>
                <a:gd name="T24" fmla="*/ 222 w 775"/>
                <a:gd name="T25" fmla="*/ 0 h 822"/>
                <a:gd name="T26" fmla="*/ 554 w 775"/>
                <a:gd name="T27" fmla="*/ 194 h 822"/>
                <a:gd name="T28" fmla="*/ 222 w 775"/>
                <a:gd name="T29" fmla="*/ 194 h 822"/>
                <a:gd name="T30" fmla="*/ 202 w 775"/>
                <a:gd name="T31" fmla="*/ 202 h 822"/>
                <a:gd name="T32" fmla="*/ 194 w 775"/>
                <a:gd name="T33" fmla="*/ 221 h 822"/>
                <a:gd name="T34" fmla="*/ 194 w 775"/>
                <a:gd name="T35" fmla="*/ 601 h 822"/>
                <a:gd name="T36" fmla="*/ 202 w 775"/>
                <a:gd name="T37" fmla="*/ 620 h 822"/>
                <a:gd name="T38" fmla="*/ 222 w 775"/>
                <a:gd name="T39" fmla="*/ 628 h 822"/>
                <a:gd name="T40" fmla="*/ 582 w 775"/>
                <a:gd name="T41" fmla="*/ 628 h 822"/>
                <a:gd name="T42" fmla="*/ 582 w 775"/>
                <a:gd name="T43" fmla="*/ 221 h 822"/>
                <a:gd name="T44" fmla="*/ 573 w 775"/>
                <a:gd name="T45" fmla="*/ 202 h 822"/>
                <a:gd name="T46" fmla="*/ 554 w 775"/>
                <a:gd name="T47" fmla="*/ 19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5" h="822">
                  <a:moveTo>
                    <a:pt x="222" y="0"/>
                  </a:moveTo>
                  <a:lnTo>
                    <a:pt x="554" y="0"/>
                  </a:lnTo>
                  <a:cubicBezTo>
                    <a:pt x="615" y="0"/>
                    <a:pt x="670" y="25"/>
                    <a:pt x="711" y="65"/>
                  </a:cubicBezTo>
                  <a:cubicBezTo>
                    <a:pt x="751" y="105"/>
                    <a:pt x="775" y="160"/>
                    <a:pt x="775" y="221"/>
                  </a:cubicBezTo>
                  <a:lnTo>
                    <a:pt x="775" y="725"/>
                  </a:lnTo>
                  <a:lnTo>
                    <a:pt x="775" y="822"/>
                  </a:lnTo>
                  <a:lnTo>
                    <a:pt x="679" y="822"/>
                  </a:lnTo>
                  <a:lnTo>
                    <a:pt x="222" y="822"/>
                  </a:lnTo>
                  <a:cubicBezTo>
                    <a:pt x="161" y="822"/>
                    <a:pt x="105" y="797"/>
                    <a:pt x="65" y="757"/>
                  </a:cubicBezTo>
                  <a:cubicBezTo>
                    <a:pt x="25" y="717"/>
                    <a:pt x="0" y="662"/>
                    <a:pt x="0" y="601"/>
                  </a:cubicBezTo>
                  <a:lnTo>
                    <a:pt x="0" y="221"/>
                  </a:lnTo>
                  <a:cubicBezTo>
                    <a:pt x="0" y="160"/>
                    <a:pt x="25" y="105"/>
                    <a:pt x="65" y="65"/>
                  </a:cubicBezTo>
                  <a:cubicBezTo>
                    <a:pt x="105" y="25"/>
                    <a:pt x="161" y="0"/>
                    <a:pt x="222" y="0"/>
                  </a:cubicBezTo>
                  <a:close/>
                  <a:moveTo>
                    <a:pt x="554" y="194"/>
                  </a:moveTo>
                  <a:lnTo>
                    <a:pt x="222" y="194"/>
                  </a:lnTo>
                  <a:cubicBezTo>
                    <a:pt x="214" y="194"/>
                    <a:pt x="207" y="197"/>
                    <a:pt x="202" y="202"/>
                  </a:cubicBezTo>
                  <a:cubicBezTo>
                    <a:pt x="197" y="207"/>
                    <a:pt x="194" y="214"/>
                    <a:pt x="194" y="221"/>
                  </a:cubicBezTo>
                  <a:lnTo>
                    <a:pt x="194" y="601"/>
                  </a:lnTo>
                  <a:cubicBezTo>
                    <a:pt x="194" y="608"/>
                    <a:pt x="197" y="615"/>
                    <a:pt x="202" y="620"/>
                  </a:cubicBezTo>
                  <a:cubicBezTo>
                    <a:pt x="207" y="625"/>
                    <a:pt x="214" y="628"/>
                    <a:pt x="222" y="628"/>
                  </a:cubicBezTo>
                  <a:lnTo>
                    <a:pt x="582" y="628"/>
                  </a:lnTo>
                  <a:lnTo>
                    <a:pt x="582" y="221"/>
                  </a:lnTo>
                  <a:cubicBezTo>
                    <a:pt x="582" y="214"/>
                    <a:pt x="578" y="207"/>
                    <a:pt x="573" y="202"/>
                  </a:cubicBezTo>
                  <a:cubicBezTo>
                    <a:pt x="568" y="197"/>
                    <a:pt x="562" y="194"/>
                    <a:pt x="554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36272C8-B6E4-4DF9-A3BB-BE507F1A9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938" y="3908425"/>
              <a:ext cx="465138" cy="1985963"/>
            </a:xfrm>
            <a:custGeom>
              <a:avLst/>
              <a:gdLst>
                <a:gd name="T0" fmla="*/ 293 w 293"/>
                <a:gd name="T1" fmla="*/ 1103 h 1251"/>
                <a:gd name="T2" fmla="*/ 293 w 293"/>
                <a:gd name="T3" fmla="*/ 1251 h 1251"/>
                <a:gd name="T4" fmla="*/ 0 w 293"/>
                <a:gd name="T5" fmla="*/ 1251 h 1251"/>
                <a:gd name="T6" fmla="*/ 0 w 293"/>
                <a:gd name="T7" fmla="*/ 0 h 1251"/>
                <a:gd name="T8" fmla="*/ 293 w 293"/>
                <a:gd name="T9" fmla="*/ 0 h 1251"/>
                <a:gd name="T10" fmla="*/ 293 w 293"/>
                <a:gd name="T11" fmla="*/ 148 h 1251"/>
                <a:gd name="T12" fmla="*/ 293 w 293"/>
                <a:gd name="T13" fmla="*/ 1103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251">
                  <a:moveTo>
                    <a:pt x="293" y="1103"/>
                  </a:moveTo>
                  <a:lnTo>
                    <a:pt x="293" y="1251"/>
                  </a:lnTo>
                  <a:lnTo>
                    <a:pt x="0" y="1251"/>
                  </a:lnTo>
                  <a:lnTo>
                    <a:pt x="0" y="0"/>
                  </a:lnTo>
                  <a:lnTo>
                    <a:pt x="293" y="0"/>
                  </a:lnTo>
                  <a:lnTo>
                    <a:pt x="293" y="148"/>
                  </a:lnTo>
                  <a:lnTo>
                    <a:pt x="293" y="1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38316F1-ECA8-4834-B985-A341242C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1" y="3908425"/>
              <a:ext cx="1401763" cy="1990725"/>
            </a:xfrm>
            <a:custGeom>
              <a:avLst/>
              <a:gdLst>
                <a:gd name="T0" fmla="*/ 194 w 578"/>
                <a:gd name="T1" fmla="*/ 726 h 823"/>
                <a:gd name="T2" fmla="*/ 194 w 578"/>
                <a:gd name="T3" fmla="*/ 823 h 823"/>
                <a:gd name="T4" fmla="*/ 0 w 578"/>
                <a:gd name="T5" fmla="*/ 823 h 823"/>
                <a:gd name="T6" fmla="*/ 0 w 578"/>
                <a:gd name="T7" fmla="*/ 221 h 823"/>
                <a:gd name="T8" fmla="*/ 65 w 578"/>
                <a:gd name="T9" fmla="*/ 65 h 823"/>
                <a:gd name="T10" fmla="*/ 221 w 578"/>
                <a:gd name="T11" fmla="*/ 0 h 823"/>
                <a:gd name="T12" fmla="*/ 481 w 578"/>
                <a:gd name="T13" fmla="*/ 0 h 823"/>
                <a:gd name="T14" fmla="*/ 578 w 578"/>
                <a:gd name="T15" fmla="*/ 0 h 823"/>
                <a:gd name="T16" fmla="*/ 578 w 578"/>
                <a:gd name="T17" fmla="*/ 194 h 823"/>
                <a:gd name="T18" fmla="*/ 481 w 578"/>
                <a:gd name="T19" fmla="*/ 194 h 823"/>
                <a:gd name="T20" fmla="*/ 221 w 578"/>
                <a:gd name="T21" fmla="*/ 194 h 823"/>
                <a:gd name="T22" fmla="*/ 202 w 578"/>
                <a:gd name="T23" fmla="*/ 202 h 823"/>
                <a:gd name="T24" fmla="*/ 194 w 578"/>
                <a:gd name="T25" fmla="*/ 221 h 823"/>
                <a:gd name="T26" fmla="*/ 194 w 578"/>
                <a:gd name="T27" fmla="*/ 726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8" h="823">
                  <a:moveTo>
                    <a:pt x="194" y="726"/>
                  </a:moveTo>
                  <a:lnTo>
                    <a:pt x="194" y="823"/>
                  </a:lnTo>
                  <a:lnTo>
                    <a:pt x="0" y="823"/>
                  </a:lnTo>
                  <a:lnTo>
                    <a:pt x="0" y="221"/>
                  </a:lnTo>
                  <a:cubicBezTo>
                    <a:pt x="0" y="160"/>
                    <a:pt x="25" y="105"/>
                    <a:pt x="65" y="65"/>
                  </a:cubicBezTo>
                  <a:cubicBezTo>
                    <a:pt x="105" y="25"/>
                    <a:pt x="160" y="0"/>
                    <a:pt x="221" y="0"/>
                  </a:cubicBezTo>
                  <a:lnTo>
                    <a:pt x="481" y="0"/>
                  </a:lnTo>
                  <a:lnTo>
                    <a:pt x="578" y="0"/>
                  </a:lnTo>
                  <a:lnTo>
                    <a:pt x="578" y="194"/>
                  </a:lnTo>
                  <a:lnTo>
                    <a:pt x="481" y="194"/>
                  </a:lnTo>
                  <a:lnTo>
                    <a:pt x="221" y="194"/>
                  </a:lnTo>
                  <a:cubicBezTo>
                    <a:pt x="214" y="194"/>
                    <a:pt x="207" y="197"/>
                    <a:pt x="202" y="202"/>
                  </a:cubicBezTo>
                  <a:cubicBezTo>
                    <a:pt x="197" y="207"/>
                    <a:pt x="194" y="214"/>
                    <a:pt x="194" y="221"/>
                  </a:cubicBezTo>
                  <a:lnTo>
                    <a:pt x="194" y="7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4B3E1F68-8743-41F6-BBA1-7E730A2AC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681163"/>
              <a:ext cx="473075" cy="473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131DA4BD-B017-4273-AF0F-EFC34754C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1551" y="1679575"/>
              <a:ext cx="1878013" cy="1874838"/>
            </a:xfrm>
            <a:custGeom>
              <a:avLst/>
              <a:gdLst>
                <a:gd name="T0" fmla="*/ 221 w 775"/>
                <a:gd name="T1" fmla="*/ 0 h 775"/>
                <a:gd name="T2" fmla="*/ 553 w 775"/>
                <a:gd name="T3" fmla="*/ 0 h 775"/>
                <a:gd name="T4" fmla="*/ 710 w 775"/>
                <a:gd name="T5" fmla="*/ 65 h 775"/>
                <a:gd name="T6" fmla="*/ 775 w 775"/>
                <a:gd name="T7" fmla="*/ 222 h 775"/>
                <a:gd name="T8" fmla="*/ 775 w 775"/>
                <a:gd name="T9" fmla="*/ 554 h 775"/>
                <a:gd name="T10" fmla="*/ 710 w 775"/>
                <a:gd name="T11" fmla="*/ 710 h 775"/>
                <a:gd name="T12" fmla="*/ 553 w 775"/>
                <a:gd name="T13" fmla="*/ 775 h 775"/>
                <a:gd name="T14" fmla="*/ 221 w 775"/>
                <a:gd name="T15" fmla="*/ 775 h 775"/>
                <a:gd name="T16" fmla="*/ 64 w 775"/>
                <a:gd name="T17" fmla="*/ 710 h 775"/>
                <a:gd name="T18" fmla="*/ 0 w 775"/>
                <a:gd name="T19" fmla="*/ 554 h 775"/>
                <a:gd name="T20" fmla="*/ 0 w 775"/>
                <a:gd name="T21" fmla="*/ 222 h 775"/>
                <a:gd name="T22" fmla="*/ 64 w 775"/>
                <a:gd name="T23" fmla="*/ 65 h 775"/>
                <a:gd name="T24" fmla="*/ 221 w 775"/>
                <a:gd name="T25" fmla="*/ 0 h 775"/>
                <a:gd name="T26" fmla="*/ 553 w 775"/>
                <a:gd name="T27" fmla="*/ 194 h 775"/>
                <a:gd name="T28" fmla="*/ 221 w 775"/>
                <a:gd name="T29" fmla="*/ 194 h 775"/>
                <a:gd name="T30" fmla="*/ 201 w 775"/>
                <a:gd name="T31" fmla="*/ 202 h 775"/>
                <a:gd name="T32" fmla="*/ 193 w 775"/>
                <a:gd name="T33" fmla="*/ 222 h 775"/>
                <a:gd name="T34" fmla="*/ 193 w 775"/>
                <a:gd name="T35" fmla="*/ 554 h 775"/>
                <a:gd name="T36" fmla="*/ 201 w 775"/>
                <a:gd name="T37" fmla="*/ 573 h 775"/>
                <a:gd name="T38" fmla="*/ 221 w 775"/>
                <a:gd name="T39" fmla="*/ 581 h 775"/>
                <a:gd name="T40" fmla="*/ 553 w 775"/>
                <a:gd name="T41" fmla="*/ 581 h 775"/>
                <a:gd name="T42" fmla="*/ 573 w 775"/>
                <a:gd name="T43" fmla="*/ 573 h 775"/>
                <a:gd name="T44" fmla="*/ 581 w 775"/>
                <a:gd name="T45" fmla="*/ 554 h 775"/>
                <a:gd name="T46" fmla="*/ 581 w 775"/>
                <a:gd name="T47" fmla="*/ 222 h 775"/>
                <a:gd name="T48" fmla="*/ 573 w 775"/>
                <a:gd name="T49" fmla="*/ 202 h 775"/>
                <a:gd name="T50" fmla="*/ 553 w 775"/>
                <a:gd name="T51" fmla="*/ 194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5" h="775">
                  <a:moveTo>
                    <a:pt x="221" y="0"/>
                  </a:moveTo>
                  <a:lnTo>
                    <a:pt x="553" y="0"/>
                  </a:lnTo>
                  <a:cubicBezTo>
                    <a:pt x="614" y="0"/>
                    <a:pt x="670" y="25"/>
                    <a:pt x="710" y="65"/>
                  </a:cubicBezTo>
                  <a:cubicBezTo>
                    <a:pt x="750" y="105"/>
                    <a:pt x="775" y="161"/>
                    <a:pt x="775" y="222"/>
                  </a:cubicBezTo>
                  <a:lnTo>
                    <a:pt x="775" y="554"/>
                  </a:lnTo>
                  <a:cubicBezTo>
                    <a:pt x="775" y="615"/>
                    <a:pt x="750" y="670"/>
                    <a:pt x="710" y="710"/>
                  </a:cubicBezTo>
                  <a:cubicBezTo>
                    <a:pt x="670" y="750"/>
                    <a:pt x="614" y="775"/>
                    <a:pt x="553" y="775"/>
                  </a:cubicBezTo>
                  <a:lnTo>
                    <a:pt x="221" y="775"/>
                  </a:lnTo>
                  <a:cubicBezTo>
                    <a:pt x="160" y="775"/>
                    <a:pt x="104" y="750"/>
                    <a:pt x="64" y="710"/>
                  </a:cubicBezTo>
                  <a:cubicBezTo>
                    <a:pt x="24" y="670"/>
                    <a:pt x="0" y="615"/>
                    <a:pt x="0" y="554"/>
                  </a:cubicBezTo>
                  <a:lnTo>
                    <a:pt x="0" y="222"/>
                  </a:lnTo>
                  <a:cubicBezTo>
                    <a:pt x="0" y="161"/>
                    <a:pt x="24" y="105"/>
                    <a:pt x="64" y="65"/>
                  </a:cubicBezTo>
                  <a:cubicBezTo>
                    <a:pt x="104" y="25"/>
                    <a:pt x="160" y="0"/>
                    <a:pt x="221" y="0"/>
                  </a:cubicBezTo>
                  <a:close/>
                  <a:moveTo>
                    <a:pt x="553" y="194"/>
                  </a:moveTo>
                  <a:lnTo>
                    <a:pt x="221" y="194"/>
                  </a:lnTo>
                  <a:cubicBezTo>
                    <a:pt x="213" y="194"/>
                    <a:pt x="206" y="197"/>
                    <a:pt x="201" y="202"/>
                  </a:cubicBezTo>
                  <a:cubicBezTo>
                    <a:pt x="196" y="207"/>
                    <a:pt x="193" y="214"/>
                    <a:pt x="193" y="222"/>
                  </a:cubicBezTo>
                  <a:lnTo>
                    <a:pt x="193" y="554"/>
                  </a:lnTo>
                  <a:cubicBezTo>
                    <a:pt x="193" y="562"/>
                    <a:pt x="196" y="568"/>
                    <a:pt x="201" y="573"/>
                  </a:cubicBezTo>
                  <a:cubicBezTo>
                    <a:pt x="206" y="578"/>
                    <a:pt x="213" y="581"/>
                    <a:pt x="221" y="581"/>
                  </a:cubicBezTo>
                  <a:lnTo>
                    <a:pt x="553" y="581"/>
                  </a:lnTo>
                  <a:cubicBezTo>
                    <a:pt x="561" y="581"/>
                    <a:pt x="568" y="578"/>
                    <a:pt x="573" y="573"/>
                  </a:cubicBezTo>
                  <a:cubicBezTo>
                    <a:pt x="578" y="568"/>
                    <a:pt x="581" y="561"/>
                    <a:pt x="581" y="554"/>
                  </a:cubicBezTo>
                  <a:lnTo>
                    <a:pt x="581" y="222"/>
                  </a:lnTo>
                  <a:cubicBezTo>
                    <a:pt x="581" y="214"/>
                    <a:pt x="578" y="207"/>
                    <a:pt x="573" y="202"/>
                  </a:cubicBezTo>
                  <a:cubicBezTo>
                    <a:pt x="568" y="197"/>
                    <a:pt x="561" y="194"/>
                    <a:pt x="553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C0A11C52-7B9C-4D2A-BFC3-68A61EB98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501" y="854075"/>
              <a:ext cx="1062038" cy="1062038"/>
            </a:xfrm>
            <a:custGeom>
              <a:avLst/>
              <a:gdLst>
                <a:gd name="T0" fmla="*/ 0 w 438"/>
                <a:gd name="T1" fmla="*/ 439 h 439"/>
                <a:gd name="T2" fmla="*/ 129 w 438"/>
                <a:gd name="T3" fmla="*/ 129 h 439"/>
                <a:gd name="T4" fmla="*/ 438 w 438"/>
                <a:gd name="T5" fmla="*/ 0 h 439"/>
                <a:gd name="T6" fmla="*/ 438 w 438"/>
                <a:gd name="T7" fmla="*/ 196 h 439"/>
                <a:gd name="T8" fmla="*/ 265 w 438"/>
                <a:gd name="T9" fmla="*/ 267 h 439"/>
                <a:gd name="T10" fmla="*/ 194 w 438"/>
                <a:gd name="T11" fmla="*/ 439 h 439"/>
                <a:gd name="T12" fmla="*/ 0 w 438"/>
                <a:gd name="T13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439">
                  <a:moveTo>
                    <a:pt x="0" y="439"/>
                  </a:moveTo>
                  <a:cubicBezTo>
                    <a:pt x="0" y="318"/>
                    <a:pt x="50" y="208"/>
                    <a:pt x="129" y="129"/>
                  </a:cubicBezTo>
                  <a:cubicBezTo>
                    <a:pt x="208" y="49"/>
                    <a:pt x="318" y="0"/>
                    <a:pt x="438" y="0"/>
                  </a:cubicBezTo>
                  <a:lnTo>
                    <a:pt x="438" y="196"/>
                  </a:lnTo>
                  <a:cubicBezTo>
                    <a:pt x="370" y="196"/>
                    <a:pt x="309" y="223"/>
                    <a:pt x="265" y="267"/>
                  </a:cubicBezTo>
                  <a:cubicBezTo>
                    <a:pt x="221" y="311"/>
                    <a:pt x="194" y="372"/>
                    <a:pt x="194" y="439"/>
                  </a:cubicBezTo>
                  <a:lnTo>
                    <a:pt x="0" y="4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E6F20CC5-FA77-4EAE-B986-6DA1DA20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588" y="31750"/>
              <a:ext cx="1885950" cy="1884363"/>
            </a:xfrm>
            <a:custGeom>
              <a:avLst/>
              <a:gdLst>
                <a:gd name="T0" fmla="*/ 0 w 778"/>
                <a:gd name="T1" fmla="*/ 779 h 779"/>
                <a:gd name="T2" fmla="*/ 229 w 778"/>
                <a:gd name="T3" fmla="*/ 228 h 779"/>
                <a:gd name="T4" fmla="*/ 778 w 778"/>
                <a:gd name="T5" fmla="*/ 0 h 779"/>
                <a:gd name="T6" fmla="*/ 778 w 778"/>
                <a:gd name="T7" fmla="*/ 196 h 779"/>
                <a:gd name="T8" fmla="*/ 365 w 778"/>
                <a:gd name="T9" fmla="*/ 367 h 779"/>
                <a:gd name="T10" fmla="*/ 194 w 778"/>
                <a:gd name="T11" fmla="*/ 779 h 779"/>
                <a:gd name="T12" fmla="*/ 0 w 778"/>
                <a:gd name="T13" fmla="*/ 77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8" h="779">
                  <a:moveTo>
                    <a:pt x="0" y="779"/>
                  </a:moveTo>
                  <a:cubicBezTo>
                    <a:pt x="0" y="564"/>
                    <a:pt x="88" y="369"/>
                    <a:pt x="229" y="228"/>
                  </a:cubicBezTo>
                  <a:cubicBezTo>
                    <a:pt x="370" y="87"/>
                    <a:pt x="564" y="0"/>
                    <a:pt x="778" y="0"/>
                  </a:cubicBezTo>
                  <a:lnTo>
                    <a:pt x="778" y="196"/>
                  </a:lnTo>
                  <a:cubicBezTo>
                    <a:pt x="617" y="196"/>
                    <a:pt x="470" y="261"/>
                    <a:pt x="365" y="367"/>
                  </a:cubicBezTo>
                  <a:cubicBezTo>
                    <a:pt x="259" y="472"/>
                    <a:pt x="194" y="618"/>
                    <a:pt x="194" y="779"/>
                  </a:cubicBezTo>
                  <a:lnTo>
                    <a:pt x="0" y="7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19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20" r:id="rId3"/>
    <p:sldLayoutId id="2147483721" r:id="rId4"/>
    <p:sldLayoutId id="214748372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89C0E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90000"/>
        <a:buFont typeface="Courier New" panose="02070309020205020404" pitchFamily="49" charset="0"/>
        <a:buChar char="o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A5DE212-B4A6-43FC-9FC0-C206788A3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>
            <a:extLst>
              <a:ext uri="{FF2B5EF4-FFF2-40B4-BE49-F238E27FC236}">
                <a16:creationId xmlns:a16="http://schemas.microsoft.com/office/drawing/2014/main" id="{A4D73035-79D2-4797-A273-F3E9F50E1207}"/>
              </a:ext>
            </a:extLst>
          </p:cNvPr>
          <p:cNvSpPr txBox="1"/>
          <p:nvPr/>
        </p:nvSpPr>
        <p:spPr>
          <a:xfrm>
            <a:off x="8022020" y="3239813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Ipar 4.0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2200" dirty="0">
                <a:latin typeface="+mj-lt"/>
                <a:ea typeface="+mj-ea"/>
                <a:cs typeface="+mj-cs"/>
              </a:rPr>
            </a:br>
            <a:r>
              <a:rPr lang="en-US" sz="2200" dirty="0">
                <a:latin typeface="+mj-lt"/>
                <a:ea typeface="+mj-ea"/>
                <a:cs typeface="+mj-cs"/>
              </a:rPr>
              <a:t>Vityi  Péter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 err="1">
                <a:latin typeface="+mj-lt"/>
                <a:ea typeface="+mj-ea"/>
                <a:cs typeface="+mj-cs"/>
              </a:rPr>
              <a:t>Alelnök</a:t>
            </a:r>
            <a:r>
              <a:rPr lang="en-US" sz="2200" dirty="0">
                <a:latin typeface="+mj-lt"/>
                <a:ea typeface="+mj-ea"/>
                <a:cs typeface="+mj-cs"/>
              </a:rPr>
              <a:t>, IVSZ</a:t>
            </a:r>
          </a:p>
        </p:txBody>
      </p:sp>
    </p:spTree>
    <p:extLst>
      <p:ext uri="{BB962C8B-B14F-4D97-AF65-F5344CB8AC3E}">
        <p14:creationId xmlns:p14="http://schemas.microsoft.com/office/powerpoint/2010/main" val="28444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hu-HU" sz="3600" dirty="0">
                <a:latin typeface="Arial Narrow" panose="020B0606020202030204" pitchFamily="34" charset="0"/>
                <a:cs typeface="Rajdhani" panose="020B0604020202020204" charset="-18"/>
                <a:sym typeface="Arial"/>
              </a:rPr>
              <a:t>Fő fókusz a Hatékonyság növelés:</a:t>
            </a:r>
            <a:br>
              <a:rPr lang="hu-HU" sz="3600" dirty="0">
                <a:latin typeface="Arial Narrow" panose="020B0606020202030204" pitchFamily="34" charset="0"/>
                <a:cs typeface="Rajdhani" panose="020B0604020202020204" charset="-18"/>
                <a:sym typeface="Arial"/>
              </a:rPr>
            </a:br>
            <a:r>
              <a:rPr lang="hu-HU" sz="2000" dirty="0">
                <a:latin typeface="Arial Narrow" panose="020B0606020202030204" pitchFamily="34" charset="0"/>
                <a:cs typeface="Rajdhani" panose="020B0604020202020204" charset="-18"/>
                <a:sym typeface="Arial"/>
              </a:rPr>
              <a:t>A veszteségekért a Vevő nem fizet!</a:t>
            </a:r>
            <a:endParaRPr sz="2000" b="0" i="0" u="none" strike="noStrike" cap="none" dirty="0">
              <a:solidFill>
                <a:schemeClr val="dk1"/>
              </a:solidFill>
              <a:latin typeface="Arial Narrow" panose="020B0606020202030204" pitchFamily="34" charset="0"/>
              <a:ea typeface="Arial"/>
              <a:cs typeface="Rajdhani" panose="020B0604020202020204" charset="-18"/>
              <a:sym typeface="Arial"/>
            </a:endParaRPr>
          </a:p>
        </p:txBody>
      </p:sp>
      <p:pic>
        <p:nvPicPr>
          <p:cNvPr id="424" name="Shape 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633" y="3694411"/>
            <a:ext cx="1584312" cy="145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3339" y="4104841"/>
            <a:ext cx="935961" cy="93596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38" y="4063580"/>
            <a:ext cx="1089913" cy="108991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38" y="4217115"/>
            <a:ext cx="1000726" cy="1000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23" y="4232911"/>
            <a:ext cx="617388" cy="6798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66" y="4126673"/>
            <a:ext cx="1036816" cy="1036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61" y="4632960"/>
            <a:ext cx="394104" cy="39410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0" y="4618472"/>
            <a:ext cx="394104" cy="39410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61" y="4224368"/>
            <a:ext cx="394104" cy="39410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0" y="4217440"/>
            <a:ext cx="394104" cy="39410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647" y="3794127"/>
            <a:ext cx="394104" cy="39410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0" y="3787252"/>
            <a:ext cx="394104" cy="3941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41" y="3360479"/>
            <a:ext cx="394104" cy="39410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90" y="3345991"/>
            <a:ext cx="394104" cy="39410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41" y="2951887"/>
            <a:ext cx="394104" cy="39410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90" y="2944959"/>
            <a:ext cx="394104" cy="39410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027" y="2521646"/>
            <a:ext cx="394104" cy="39410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90" y="2514771"/>
            <a:ext cx="394104" cy="394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85" y="3212286"/>
            <a:ext cx="902238" cy="90223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74" y="4557192"/>
            <a:ext cx="606297" cy="6062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74" y="4526863"/>
            <a:ext cx="606297" cy="6062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71" y="4085008"/>
            <a:ext cx="606297" cy="6062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75" y="4063580"/>
            <a:ext cx="606297" cy="6062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19" y="3575206"/>
            <a:ext cx="606297" cy="6062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68" y="3198678"/>
            <a:ext cx="902238" cy="9022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" name="Explosion 2 7"/>
          <p:cNvSpPr/>
          <p:nvPr/>
        </p:nvSpPr>
        <p:spPr>
          <a:xfrm>
            <a:off x="5949531" y="1813310"/>
            <a:ext cx="2053233" cy="193379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latin typeface="Arial Narrow" panose="020B0606020202030204" pitchFamily="34" charset="0"/>
                <a:cs typeface="Rajdhani" panose="020B0604020202020204" charset="-18"/>
              </a:rPr>
              <a:t>Leállt </a:t>
            </a:r>
            <a:r>
              <a:rPr lang="en-US" b="1" i="1" err="1">
                <a:latin typeface="Arial Narrow" panose="020B0606020202030204" pitchFamily="34" charset="0"/>
                <a:cs typeface="Rajdhani" panose="020B0604020202020204" charset="-18"/>
              </a:rPr>
              <a:t>gép</a:t>
            </a:r>
            <a:endParaRPr lang="en-US" b="1" i="1">
              <a:latin typeface="Arial Narrow" panose="020B0606020202030204" pitchFamily="34" charset="0"/>
              <a:cs typeface="Rajdhani" panose="020B0604020202020204" charset="-18"/>
            </a:endParaRPr>
          </a:p>
        </p:txBody>
      </p:sp>
      <p:sp>
        <p:nvSpPr>
          <p:cNvPr id="96" name="Explosion 2 95"/>
          <p:cNvSpPr/>
          <p:nvPr/>
        </p:nvSpPr>
        <p:spPr>
          <a:xfrm>
            <a:off x="7931963" y="1503758"/>
            <a:ext cx="3451223" cy="1594389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err="1">
                <a:latin typeface="Arial Narrow" panose="020B0606020202030204" pitchFamily="34" charset="0"/>
                <a:cs typeface="Rajdhani" panose="020B0604020202020204" charset="-18"/>
              </a:rPr>
              <a:t>Kihasználatlan</a:t>
            </a:r>
            <a:r>
              <a:rPr lang="en-US" sz="1600" b="1" i="1">
                <a:latin typeface="Arial Narrow" panose="020B0606020202030204" pitchFamily="34" charset="0"/>
                <a:cs typeface="Rajdhani" panose="020B0604020202020204" charset="-18"/>
              </a:rPr>
              <a:t> </a:t>
            </a:r>
            <a:r>
              <a:rPr lang="en-US" sz="1600" b="1" i="1" err="1">
                <a:latin typeface="Arial Narrow" panose="020B0606020202030204" pitchFamily="34" charset="0"/>
                <a:cs typeface="Rajdhani" panose="020B0604020202020204" charset="-18"/>
              </a:rPr>
              <a:t>dolgozók</a:t>
            </a:r>
            <a:r>
              <a:rPr lang="en-US" sz="1600" b="1" i="1">
                <a:latin typeface="Arial Narrow" panose="020B0606020202030204" pitchFamily="34" charset="0"/>
                <a:cs typeface="Rajdhani" panose="020B0604020202020204" charset="-18"/>
              </a:rPr>
              <a:t> /</a:t>
            </a:r>
            <a:r>
              <a:rPr lang="en-US" sz="1600" b="1" i="1" err="1">
                <a:latin typeface="Arial Narrow" panose="020B0606020202030204" pitchFamily="34" charset="0"/>
                <a:cs typeface="Rajdhani" panose="020B0604020202020204" charset="-18"/>
              </a:rPr>
              <a:t>gépek</a:t>
            </a:r>
            <a:endParaRPr lang="en-US" sz="1600" b="1" i="1">
              <a:latin typeface="Arial Narrow" panose="020B0606020202030204" pitchFamily="34" charset="0"/>
              <a:cs typeface="Rajdhani" panose="020B0604020202020204" charset="-18"/>
            </a:endParaRPr>
          </a:p>
        </p:txBody>
      </p:sp>
      <p:sp>
        <p:nvSpPr>
          <p:cNvPr id="97" name="Explosion 2 96"/>
          <p:cNvSpPr/>
          <p:nvPr/>
        </p:nvSpPr>
        <p:spPr>
          <a:xfrm>
            <a:off x="9033382" y="4796896"/>
            <a:ext cx="2495659" cy="176008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latin typeface="Arial Narrow" panose="020B0606020202030204" pitchFamily="34" charset="0"/>
                <a:cs typeface="Rajdhani" panose="020B0604020202020204" charset="-18"/>
              </a:rPr>
              <a:t>Magas </a:t>
            </a:r>
            <a:r>
              <a:rPr lang="en-US" b="1" i="1" err="1">
                <a:latin typeface="Arial Narrow" panose="020B0606020202030204" pitchFamily="34" charset="0"/>
                <a:cs typeface="Rajdhani" panose="020B0604020202020204" charset="-18"/>
              </a:rPr>
              <a:t>készletek</a:t>
            </a:r>
            <a:endParaRPr lang="en-US" b="1" i="1">
              <a:latin typeface="Arial Narrow" panose="020B0606020202030204" pitchFamily="34" charset="0"/>
              <a:cs typeface="Rajdhani" panose="020B0604020202020204" charset="-18"/>
            </a:endParaRPr>
          </a:p>
        </p:txBody>
      </p:sp>
      <p:sp>
        <p:nvSpPr>
          <p:cNvPr id="98" name="Explosion 2 97"/>
          <p:cNvSpPr/>
          <p:nvPr/>
        </p:nvSpPr>
        <p:spPr>
          <a:xfrm>
            <a:off x="4530080" y="4805669"/>
            <a:ext cx="2495659" cy="176008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latin typeface="Arial Narrow" panose="020B0606020202030204" pitchFamily="34" charset="0"/>
                <a:cs typeface="Rajdhani" panose="020B0604020202020204" charset="-18"/>
              </a:rPr>
              <a:t>Magas </a:t>
            </a:r>
            <a:r>
              <a:rPr lang="en-US" b="1" i="1" err="1">
                <a:latin typeface="Arial Narrow" panose="020B0606020202030204" pitchFamily="34" charset="0"/>
                <a:cs typeface="Rajdhani" panose="020B0604020202020204" charset="-18"/>
              </a:rPr>
              <a:t>készletek</a:t>
            </a:r>
            <a:endParaRPr lang="en-US" b="1" i="1">
              <a:latin typeface="Arial Narrow" panose="020B0606020202030204" pitchFamily="34" charset="0"/>
              <a:cs typeface="Rajdhani" panose="020B0604020202020204" charset="-18"/>
            </a:endParaRPr>
          </a:p>
        </p:txBody>
      </p:sp>
      <p:sp>
        <p:nvSpPr>
          <p:cNvPr id="101" name="Explosion 2 100"/>
          <p:cNvSpPr/>
          <p:nvPr/>
        </p:nvSpPr>
        <p:spPr>
          <a:xfrm>
            <a:off x="2762607" y="2428551"/>
            <a:ext cx="2800905" cy="179581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latin typeface="Arial Narrow" panose="020B0606020202030204" pitchFamily="34" charset="0"/>
                <a:cs typeface="Rajdhani" panose="020B0604020202020204" charset="-18"/>
              </a:rPr>
              <a:t>Utómunka</a:t>
            </a:r>
          </a:p>
        </p:txBody>
      </p:sp>
    </p:spTree>
    <p:extLst>
      <p:ext uri="{BB962C8B-B14F-4D97-AF65-F5344CB8AC3E}">
        <p14:creationId xmlns:p14="http://schemas.microsoft.com/office/powerpoint/2010/main" val="307844714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A6EA9EF-2F1B-4EFC-AB4E-9100B527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821770"/>
            <a:ext cx="8943975" cy="503623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D5AF50C6-008D-44D4-AB07-824FBB86DC0B}"/>
              </a:ext>
            </a:extLst>
          </p:cNvPr>
          <p:cNvSpPr/>
          <p:nvPr/>
        </p:nvSpPr>
        <p:spPr>
          <a:xfrm>
            <a:off x="1530626" y="329410"/>
            <a:ext cx="9630860" cy="1368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002060"/>
                </a:solidFill>
                <a:latin typeface="Arial Narrow" panose="020B0606020202030204" pitchFamily="34" charset="0"/>
                <a:cs typeface="Rajdhani" panose="020B0604020202020204" charset="-18"/>
              </a:rPr>
              <a:t>Azokat a területeket érdemes fejleszteni, ahol…: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u-HU" sz="2800" dirty="0">
                <a:solidFill>
                  <a:srgbClr val="002060"/>
                </a:solidFill>
                <a:latin typeface="Arial Narrow" panose="020B0606020202030204" pitchFamily="34" charset="0"/>
                <a:cs typeface="Rajdhani" panose="020B0604020202020204" charset="-18"/>
              </a:rPr>
              <a:t>Alacsony(-</a:t>
            </a:r>
            <a:r>
              <a:rPr lang="hu-HU" sz="2800" dirty="0" err="1">
                <a:solidFill>
                  <a:srgbClr val="002060"/>
                </a:solidFill>
                <a:latin typeface="Arial Narrow" panose="020B0606020202030204" pitchFamily="34" charset="0"/>
                <a:cs typeface="Rajdhani" panose="020B0604020202020204" charset="-18"/>
              </a:rPr>
              <a:t>abb</a:t>
            </a:r>
            <a:r>
              <a:rPr lang="hu-HU" sz="2800" dirty="0">
                <a:solidFill>
                  <a:srgbClr val="002060"/>
                </a:solidFill>
                <a:latin typeface="Arial Narrow" panose="020B0606020202030204" pitchFamily="34" charset="0"/>
                <a:cs typeface="Rajdhani" panose="020B0604020202020204" charset="-18"/>
              </a:rPr>
              <a:t>) saját teljesítmény,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u-HU" sz="2800" dirty="0">
                <a:solidFill>
                  <a:srgbClr val="002060"/>
                </a:solidFill>
                <a:latin typeface="Arial Narrow" panose="020B0606020202030204" pitchFamily="34" charset="0"/>
                <a:cs typeface="Rajdhani" panose="020B0604020202020204" charset="-18"/>
              </a:rPr>
              <a:t>És a vevőiknek fontos</a:t>
            </a:r>
          </a:p>
        </p:txBody>
      </p:sp>
    </p:spTree>
    <p:extLst>
      <p:ext uri="{BB962C8B-B14F-4D97-AF65-F5344CB8AC3E}">
        <p14:creationId xmlns:p14="http://schemas.microsoft.com/office/powerpoint/2010/main" val="4158677006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B25248-774B-44BE-91C0-146B15C2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946" y="137160"/>
            <a:ext cx="9235689" cy="911966"/>
          </a:xfrm>
        </p:spPr>
        <p:txBody>
          <a:bodyPr>
            <a:normAutofit/>
          </a:bodyPr>
          <a:lstStyle/>
          <a:p>
            <a:r>
              <a:rPr lang="hu-HU" sz="2800" b="1" noProof="0" dirty="0">
                <a:solidFill>
                  <a:schemeClr val="tx1"/>
                </a:solidFill>
              </a:rPr>
              <a:t>KKV Ipar 4.0 szemléletformálási program</a:t>
            </a:r>
            <a:br>
              <a:rPr lang="hu-HU" sz="2800" b="1" noProof="0" dirty="0">
                <a:solidFill>
                  <a:schemeClr val="tx1"/>
                </a:solidFill>
              </a:rPr>
            </a:br>
            <a:r>
              <a:rPr lang="hu-HU" sz="2800" b="1" noProof="0" dirty="0">
                <a:solidFill>
                  <a:schemeClr val="tx1"/>
                </a:solidFill>
              </a:rPr>
              <a:t>(Ginop 1.1.3 / Ipar 4.0 mintagyár)</a:t>
            </a:r>
            <a:endParaRPr lang="en-US" sz="2800" b="1" noProof="0" dirty="0">
              <a:solidFill>
                <a:schemeClr val="tx1"/>
              </a:solidFill>
            </a:endParaRP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BD65DBC7-7442-4D72-B404-4B22905ADC42}"/>
              </a:ext>
            </a:extLst>
          </p:cNvPr>
          <p:cNvGrpSpPr/>
          <p:nvPr/>
        </p:nvGrpSpPr>
        <p:grpSpPr>
          <a:xfrm>
            <a:off x="1148013" y="1100435"/>
            <a:ext cx="9725025" cy="2686050"/>
            <a:chOff x="862263" y="2085975"/>
            <a:chExt cx="9725025" cy="268605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6C73CEE-1504-4172-AB36-35C7FF415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63" y="2085975"/>
              <a:ext cx="9725025" cy="268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E04D05BC-DC1E-42D6-81CE-D8C455BDC665}"/>
                </a:ext>
              </a:extLst>
            </p:cNvPr>
            <p:cNvGrpSpPr/>
            <p:nvPr/>
          </p:nvGrpSpPr>
          <p:grpSpPr>
            <a:xfrm>
              <a:off x="1051560" y="2085975"/>
              <a:ext cx="9359340" cy="369332"/>
              <a:chOff x="1051560" y="2085975"/>
              <a:chExt cx="9359340" cy="369332"/>
            </a:xfrm>
          </p:grpSpPr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94EC0F77-C7B4-47D9-B416-37DD897C9CD0}"/>
                  </a:ext>
                </a:extLst>
              </p:cNvPr>
              <p:cNvSpPr txBox="1"/>
              <p:nvPr/>
            </p:nvSpPr>
            <p:spPr>
              <a:xfrm>
                <a:off x="1051560" y="2085975"/>
                <a:ext cx="20878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/>
                    </a:solidFill>
                  </a:rPr>
                  <a:t>1. </a:t>
                </a:r>
                <a:r>
                  <a:rPr lang="hu-HU" dirty="0" err="1">
                    <a:solidFill>
                      <a:schemeClr val="bg1"/>
                    </a:solidFill>
                  </a:rPr>
                  <a:t>Rgisztráció</a:t>
                </a:r>
                <a:endParaRPr lang="hu-H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D46CCDF2-26E6-41F6-9D6C-439F2C3E2DF5}"/>
                  </a:ext>
                </a:extLst>
              </p:cNvPr>
              <p:cNvSpPr txBox="1"/>
              <p:nvPr/>
            </p:nvSpPr>
            <p:spPr>
              <a:xfrm>
                <a:off x="3475380" y="2085975"/>
                <a:ext cx="20878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/>
                    </a:solidFill>
                  </a:rPr>
                  <a:t>2. Demonstráció</a:t>
                </a:r>
              </a:p>
            </p:txBody>
          </p:sp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83185DCA-87A1-476A-AD41-03F58E973F19}"/>
                  </a:ext>
                </a:extLst>
              </p:cNvPr>
              <p:cNvSpPr txBox="1"/>
              <p:nvPr/>
            </p:nvSpPr>
            <p:spPr>
              <a:xfrm>
                <a:off x="5899200" y="2085975"/>
                <a:ext cx="20878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/>
                    </a:solidFill>
                  </a:rPr>
                  <a:t>3. Felkészítés</a:t>
                </a:r>
              </a:p>
            </p:txBody>
          </p:sp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59C382DC-707A-4F69-8451-44609B76CCD7}"/>
                  </a:ext>
                </a:extLst>
              </p:cNvPr>
              <p:cNvSpPr txBox="1"/>
              <p:nvPr/>
            </p:nvSpPr>
            <p:spPr>
              <a:xfrm>
                <a:off x="8323020" y="2085975"/>
                <a:ext cx="20878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/>
                    </a:solidFill>
                  </a:rPr>
                  <a:t>4. Tervezés</a:t>
                </a:r>
              </a:p>
            </p:txBody>
          </p:sp>
        </p:grp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0D572950-2AFA-4890-998B-E4653D0DA6E6}"/>
              </a:ext>
            </a:extLst>
          </p:cNvPr>
          <p:cNvGrpSpPr/>
          <p:nvPr/>
        </p:nvGrpSpPr>
        <p:grpSpPr>
          <a:xfrm>
            <a:off x="1266415" y="4309527"/>
            <a:ext cx="9488220" cy="1477328"/>
            <a:chOff x="1128420" y="4542830"/>
            <a:chExt cx="9488220" cy="1477328"/>
          </a:xfrm>
        </p:grpSpPr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5FE73C2F-94F6-4DED-ACBC-89A3F3F148CD}"/>
                </a:ext>
              </a:extLst>
            </p:cNvPr>
            <p:cNvSpPr txBox="1"/>
            <p:nvPr/>
          </p:nvSpPr>
          <p:spPr>
            <a:xfrm>
              <a:off x="3638160" y="4542830"/>
              <a:ext cx="22167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/>
                <a:t>Szakmai gyárlátogatás</a:t>
              </a:r>
              <a:br>
                <a:rPr lang="hu-HU" dirty="0"/>
              </a:br>
              <a:r>
                <a:rPr lang="hu-HU" dirty="0"/>
                <a:t>Ipar 4.0 megoldások üzem közbeni megismerése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F3FFC8EA-0378-471C-AA56-2AE19E18C8E1}"/>
                </a:ext>
              </a:extLst>
            </p:cNvPr>
            <p:cNvSpPr txBox="1"/>
            <p:nvPr/>
          </p:nvSpPr>
          <p:spPr>
            <a:xfrm>
              <a:off x="6062078" y="4542830"/>
              <a:ext cx="232287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/>
                <a:t>Ipar 4.0 alapismeretek megszerzése</a:t>
              </a:r>
            </a:p>
            <a:p>
              <a:pPr algn="ctr"/>
              <a:r>
                <a:rPr lang="hu-HU" dirty="0"/>
                <a:t>Lean, Informatika, Ipar4 technológiák, A3 tervezési módszer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3C91F297-D909-4C92-B236-C200CA140B6A}"/>
                </a:ext>
              </a:extLst>
            </p:cNvPr>
            <p:cNvSpPr txBox="1"/>
            <p:nvPr/>
          </p:nvSpPr>
          <p:spPr>
            <a:xfrm>
              <a:off x="8528760" y="4542830"/>
              <a:ext cx="2087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/>
                <a:t>Ipar 4.0 beruházás tervezés</a:t>
              </a:r>
            </a:p>
            <a:p>
              <a:pPr algn="ctr"/>
              <a:r>
                <a:rPr lang="hu-HU" dirty="0"/>
                <a:t>Megvalósítási terv készítése</a:t>
              </a: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C1A7DE86-1A86-4671-976A-BC1CF6BFC00E}"/>
                </a:ext>
              </a:extLst>
            </p:cNvPr>
            <p:cNvSpPr txBox="1"/>
            <p:nvPr/>
          </p:nvSpPr>
          <p:spPr>
            <a:xfrm>
              <a:off x="1128420" y="4542830"/>
              <a:ext cx="22167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/>
                <a:t>Regisztrálás a programba</a:t>
              </a:r>
              <a:br>
                <a:rPr lang="hu-HU" dirty="0"/>
              </a:br>
              <a:r>
                <a:rPr lang="hu-HU" dirty="0"/>
                <a:t>Az Ipar 4.0 fontosságának megismerése</a:t>
              </a:r>
            </a:p>
          </p:txBody>
        </p:sp>
      </p:grp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3783A32-136C-4E4A-9D9D-5A5E9134BDB3}"/>
              </a:ext>
            </a:extLst>
          </p:cNvPr>
          <p:cNvSpPr txBox="1"/>
          <p:nvPr/>
        </p:nvSpPr>
        <p:spPr>
          <a:xfrm>
            <a:off x="3958590" y="3786485"/>
            <a:ext cx="189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1000 KKV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95A9A2A-01B7-41F3-886B-5FCE202C577F}"/>
              </a:ext>
            </a:extLst>
          </p:cNvPr>
          <p:cNvSpPr txBox="1"/>
          <p:nvPr/>
        </p:nvSpPr>
        <p:spPr>
          <a:xfrm>
            <a:off x="6200073" y="3786485"/>
            <a:ext cx="189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380 KKV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48BC000-E00D-4D88-BA75-CD37351C524A}"/>
              </a:ext>
            </a:extLst>
          </p:cNvPr>
          <p:cNvSpPr txBox="1"/>
          <p:nvPr/>
        </p:nvSpPr>
        <p:spPr>
          <a:xfrm>
            <a:off x="8765485" y="3790176"/>
            <a:ext cx="189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50 KKV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4E3A2E3-32F9-4A4E-8732-7A46D8D24750}"/>
              </a:ext>
            </a:extLst>
          </p:cNvPr>
          <p:cNvSpPr txBox="1"/>
          <p:nvPr/>
        </p:nvSpPr>
        <p:spPr>
          <a:xfrm>
            <a:off x="284255" y="4414540"/>
            <a:ext cx="97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Célok:</a:t>
            </a:r>
          </a:p>
        </p:txBody>
      </p:sp>
      <p:sp>
        <p:nvSpPr>
          <p:cNvPr id="19" name="Bal oldali kapcsos zárójel 18">
            <a:extLst>
              <a:ext uri="{FF2B5EF4-FFF2-40B4-BE49-F238E27FC236}">
                <a16:creationId xmlns:a16="http://schemas.microsoft.com/office/drawing/2014/main" id="{9DDF282C-6685-471E-AD9A-C444E0AB48AE}"/>
              </a:ext>
            </a:extLst>
          </p:cNvPr>
          <p:cNvSpPr/>
          <p:nvPr/>
        </p:nvSpPr>
        <p:spPr>
          <a:xfrm rot="16200000">
            <a:off x="8390427" y="3365930"/>
            <a:ext cx="191042" cy="495084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EF8218DA-E583-4F6C-8BC2-F9DA36620FC3}"/>
              </a:ext>
            </a:extLst>
          </p:cNvPr>
          <p:cNvSpPr txBox="1"/>
          <p:nvPr/>
        </p:nvSpPr>
        <p:spPr>
          <a:xfrm>
            <a:off x="6096000" y="5988183"/>
            <a:ext cx="477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Ipar 4.0 minősítés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Belépő feltétel a 2019-es Ginop pályázatokhoz</a:t>
            </a:r>
          </a:p>
        </p:txBody>
      </p:sp>
    </p:spTree>
    <p:extLst>
      <p:ext uri="{BB962C8B-B14F-4D97-AF65-F5344CB8AC3E}">
        <p14:creationId xmlns:p14="http://schemas.microsoft.com/office/powerpoint/2010/main" val="222596113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7700105F-B112-4A21-B522-551CC59F47FF}"/>
              </a:ext>
            </a:extLst>
          </p:cNvPr>
          <p:cNvSpPr/>
          <p:nvPr/>
        </p:nvSpPr>
        <p:spPr>
          <a:xfrm>
            <a:off x="1111285" y="-7712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 </a:t>
            </a:r>
          </a:p>
          <a:p>
            <a:r>
              <a:rPr lang="hu-HU" dirty="0"/>
              <a:t> 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3F5A479-8ADA-49F4-9C8F-09970CEB2BDE}"/>
              </a:ext>
            </a:extLst>
          </p:cNvPr>
          <p:cNvSpPr/>
          <p:nvPr/>
        </p:nvSpPr>
        <p:spPr>
          <a:xfrm>
            <a:off x="221404" y="5935851"/>
            <a:ext cx="10609881" cy="656878"/>
          </a:xfrm>
          <a:prstGeom prst="rect">
            <a:avLst/>
          </a:prstGeom>
          <a:solidFill>
            <a:srgbClr val="C73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IPAR 4.0 HONLAP</a:t>
            </a:r>
          </a:p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www.ipar4.hu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7A45641-F5BA-4645-9D66-4AC5DD692CE2}"/>
              </a:ext>
            </a:extLst>
          </p:cNvPr>
          <p:cNvSpPr/>
          <p:nvPr/>
        </p:nvSpPr>
        <p:spPr>
          <a:xfrm>
            <a:off x="2400208" y="5486399"/>
            <a:ext cx="8431077" cy="364853"/>
          </a:xfrm>
          <a:prstGeom prst="rect">
            <a:avLst/>
          </a:prstGeom>
          <a:solidFill>
            <a:srgbClr val="552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IPAR 4.0 MEGOLDÁSOK DEMONSTRÁCIÓJA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8D8D41B-47FA-441F-B5F8-6E03EC2A5175}"/>
              </a:ext>
            </a:extLst>
          </p:cNvPr>
          <p:cNvSpPr/>
          <p:nvPr/>
        </p:nvSpPr>
        <p:spPr>
          <a:xfrm>
            <a:off x="6662241" y="4422865"/>
            <a:ext cx="4169044" cy="965601"/>
          </a:xfrm>
          <a:prstGeom prst="rect">
            <a:avLst/>
          </a:prstGeom>
          <a:solidFill>
            <a:srgbClr val="552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Ipar 4.0 Működési Demonstráció  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/>
              <a:t>Hetente folyamatosan - 272 alkalommal</a:t>
            </a:r>
          </a:p>
          <a:p>
            <a:pPr algn="ctr"/>
            <a:r>
              <a:rPr lang="hu-HU" dirty="0"/>
              <a:t>5 Ipar4.0 Mintagyárunkban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4EDC523B-A65B-4C30-86F4-A371D72D7AAC}"/>
              </a:ext>
            </a:extLst>
          </p:cNvPr>
          <p:cNvSpPr/>
          <p:nvPr/>
        </p:nvSpPr>
        <p:spPr>
          <a:xfrm>
            <a:off x="2400208" y="4422866"/>
            <a:ext cx="4169044" cy="978933"/>
          </a:xfrm>
          <a:prstGeom prst="rect">
            <a:avLst/>
          </a:prstGeom>
          <a:solidFill>
            <a:srgbClr val="552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IPAR 4.0 Technológiai Demonstráció</a:t>
            </a:r>
          </a:p>
          <a:p>
            <a:pPr algn="ctr"/>
            <a:r>
              <a:rPr lang="hu-HU" dirty="0"/>
              <a:t>Hetente folyamatosan– 100 alkalommal</a:t>
            </a:r>
            <a:br>
              <a:rPr lang="hu-HU" dirty="0"/>
            </a:br>
            <a:r>
              <a:rPr lang="hu-HU" dirty="0"/>
              <a:t>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Ipar 4.0 Technológiai Központban</a:t>
            </a:r>
            <a:r>
              <a:rPr lang="hu-HU" dirty="0"/>
              <a:t> 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E2E5A9B-8F2C-419E-958B-3D2D0EF320FF}"/>
              </a:ext>
            </a:extLst>
          </p:cNvPr>
          <p:cNvSpPr/>
          <p:nvPr/>
        </p:nvSpPr>
        <p:spPr>
          <a:xfrm>
            <a:off x="221403" y="4422865"/>
            <a:ext cx="2085815" cy="1428388"/>
          </a:xfrm>
          <a:prstGeom prst="rect">
            <a:avLst/>
          </a:prstGeom>
          <a:solidFill>
            <a:srgbClr val="552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IPAR 4.0 ONLINE ÖNÉRTÉKELÉS</a:t>
            </a:r>
          </a:p>
          <a:p>
            <a:pPr algn="ctr"/>
            <a:r>
              <a:rPr lang="hu-HU" dirty="0"/>
              <a:t>Pozícionálás a kkv érettségi modellben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D1A81299-01CC-43E6-B206-A1FBE8B69552}"/>
              </a:ext>
            </a:extLst>
          </p:cNvPr>
          <p:cNvSpPr/>
          <p:nvPr/>
        </p:nvSpPr>
        <p:spPr>
          <a:xfrm>
            <a:off x="221403" y="3960079"/>
            <a:ext cx="10609881" cy="364853"/>
          </a:xfrm>
          <a:prstGeom prst="rect">
            <a:avLst/>
          </a:prstGeom>
          <a:solidFill>
            <a:srgbClr val="0E7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IPAR 4.0  FELKÉSZTÉS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36F953C-A6AF-4E1C-9D6B-F99E22C1A849}"/>
              </a:ext>
            </a:extLst>
          </p:cNvPr>
          <p:cNvSpPr/>
          <p:nvPr/>
        </p:nvSpPr>
        <p:spPr>
          <a:xfrm>
            <a:off x="8017050" y="2349160"/>
            <a:ext cx="2814233" cy="1520857"/>
          </a:xfrm>
          <a:prstGeom prst="rect">
            <a:avLst/>
          </a:prstGeom>
          <a:solidFill>
            <a:srgbClr val="0E7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LEAN TERMELÉSMENEDZSMENT </a:t>
            </a:r>
            <a:r>
              <a:rPr lang="hu-HU" dirty="0"/>
              <a:t>KÉPZÉSEK </a:t>
            </a:r>
          </a:p>
          <a:p>
            <a:pPr algn="ctr"/>
            <a:r>
              <a:rPr lang="hu-HU" dirty="0"/>
              <a:t>3 helyszínen – </a:t>
            </a:r>
            <a:br>
              <a:rPr lang="hu-HU" dirty="0"/>
            </a:br>
            <a:r>
              <a:rPr lang="hu-HU" dirty="0"/>
              <a:t>150 alkalommal- </a:t>
            </a:r>
            <a:br>
              <a:rPr lang="hu-HU" dirty="0"/>
            </a:br>
            <a:r>
              <a:rPr lang="hu-HU" dirty="0"/>
              <a:t>2-2 nap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8B19C514-FCDB-48E1-BBDF-D5926BCAA4B6}"/>
              </a:ext>
            </a:extLst>
          </p:cNvPr>
          <p:cNvSpPr/>
          <p:nvPr/>
        </p:nvSpPr>
        <p:spPr>
          <a:xfrm>
            <a:off x="5106598" y="2358055"/>
            <a:ext cx="2814233" cy="1520857"/>
          </a:xfrm>
          <a:prstGeom prst="rect">
            <a:avLst/>
          </a:prstGeom>
          <a:solidFill>
            <a:srgbClr val="0E7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„A3” ÜZLETI TERVEZÉS </a:t>
            </a:r>
            <a:r>
              <a:rPr lang="hu-HU" dirty="0"/>
              <a:t>MODSZERTANI KÉPZÉSEK </a:t>
            </a:r>
          </a:p>
          <a:p>
            <a:pPr algn="ctr"/>
            <a:r>
              <a:rPr lang="hu-HU" dirty="0"/>
              <a:t>70 alkalommal</a:t>
            </a:r>
            <a:br>
              <a:rPr lang="hu-HU" dirty="0"/>
            </a:br>
            <a:r>
              <a:rPr lang="hu-HU" dirty="0"/>
              <a:t>1-1 nap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5E50C544-C53D-4EDD-B810-2C359D017EE2}"/>
              </a:ext>
            </a:extLst>
          </p:cNvPr>
          <p:cNvSpPr/>
          <p:nvPr/>
        </p:nvSpPr>
        <p:spPr>
          <a:xfrm>
            <a:off x="2400208" y="2358054"/>
            <a:ext cx="2610171" cy="1520857"/>
          </a:xfrm>
          <a:prstGeom prst="rect">
            <a:avLst/>
          </a:prstGeom>
          <a:solidFill>
            <a:srgbClr val="0E7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ESETTANULMÁNYOK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– 5 helyszínen</a:t>
            </a:r>
            <a:br>
              <a:rPr lang="hu-HU" dirty="0"/>
            </a:br>
            <a:r>
              <a:rPr lang="hu-HU" dirty="0"/>
              <a:t> – 200 alkalommal</a:t>
            </a:r>
            <a:br>
              <a:rPr lang="hu-HU" dirty="0"/>
            </a:br>
            <a:r>
              <a:rPr lang="hu-HU" dirty="0"/>
              <a:t>14 téma – ½ - ½ nap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2EF7DFB-9E23-4B33-BB77-A9C68B6415AA}"/>
              </a:ext>
            </a:extLst>
          </p:cNvPr>
          <p:cNvSpPr/>
          <p:nvPr/>
        </p:nvSpPr>
        <p:spPr>
          <a:xfrm>
            <a:off x="218174" y="2358054"/>
            <a:ext cx="2085815" cy="1520857"/>
          </a:xfrm>
          <a:prstGeom prst="rect">
            <a:avLst/>
          </a:prstGeom>
          <a:solidFill>
            <a:srgbClr val="0E7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TECHNOLÓGIAI WORKSHOPOK</a:t>
            </a:r>
          </a:p>
          <a:p>
            <a:pPr algn="ctr"/>
            <a:r>
              <a:rPr lang="hu-HU" dirty="0"/>
              <a:t>– 140 alkalommal</a:t>
            </a:r>
          </a:p>
          <a:p>
            <a:pPr algn="ctr"/>
            <a:r>
              <a:rPr lang="hu-HU" dirty="0"/>
              <a:t>- ½ - ½ nap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B0850AAE-C17A-44DD-A091-2A63608E9755}"/>
              </a:ext>
            </a:extLst>
          </p:cNvPr>
          <p:cNvSpPr/>
          <p:nvPr/>
        </p:nvSpPr>
        <p:spPr>
          <a:xfrm>
            <a:off x="218174" y="1611114"/>
            <a:ext cx="10609881" cy="65687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EGYSZERŰ FEJLESZTÉSI TERV</a:t>
            </a:r>
          </a:p>
          <a:p>
            <a:pPr algn="ctr"/>
            <a:r>
              <a:rPr lang="hu-HU" dirty="0"/>
              <a:t>Szakértő mentorok segítségével - 350 kkv részére – „A3” terjedelemben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80F91C8E-2D18-499F-8F38-81A66386385E}"/>
              </a:ext>
            </a:extLst>
          </p:cNvPr>
          <p:cNvSpPr/>
          <p:nvPr/>
        </p:nvSpPr>
        <p:spPr>
          <a:xfrm>
            <a:off x="218173" y="868148"/>
            <a:ext cx="10609881" cy="65687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RÉSZLETES FEJLESZTÉSI TERV</a:t>
            </a:r>
          </a:p>
          <a:p>
            <a:pPr algn="ctr"/>
            <a:r>
              <a:rPr lang="hu-HU" dirty="0"/>
              <a:t>Professzionális tanácsadó cégek által- 50 kkv részére – önálló tanulmányként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F742A2B-63F1-49C5-8577-71D21E98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85" y="265271"/>
            <a:ext cx="9720000" cy="504943"/>
          </a:xfrm>
        </p:spPr>
        <p:txBody>
          <a:bodyPr anchor="t">
            <a:noAutofit/>
          </a:bodyPr>
          <a:lstStyle/>
          <a:p>
            <a:r>
              <a:rPr lang="hu-HU" sz="3200" b="1" dirty="0"/>
              <a:t>Program részletek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666E788-9889-4200-B7ED-C8BCBB99F3F1}"/>
              </a:ext>
            </a:extLst>
          </p:cNvPr>
          <p:cNvSpPr/>
          <p:nvPr/>
        </p:nvSpPr>
        <p:spPr>
          <a:xfrm>
            <a:off x="10927502" y="868148"/>
            <a:ext cx="192255" cy="4983104"/>
          </a:xfrm>
          <a:prstGeom prst="rightBrace">
            <a:avLst>
              <a:gd name="adj1" fmla="val 8333"/>
              <a:gd name="adj2" fmla="val 4868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CCB0D-6099-4E32-8F3F-C03A897D1789}"/>
              </a:ext>
            </a:extLst>
          </p:cNvPr>
          <p:cNvSpPr txBox="1"/>
          <p:nvPr/>
        </p:nvSpPr>
        <p:spPr>
          <a:xfrm rot="16200000">
            <a:off x="8871167" y="3122114"/>
            <a:ext cx="533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2,5 -&gt; 3,6 M Ft 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TÉRíTÉSMENTES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SZOLGÁLTATÁS / KKV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86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14C902-9C84-4864-992D-2034D8C67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</a:rPr>
              <a:t>Adatgyűjtés a teljes anyagáramban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1B38A48-D1C3-4B9C-BD2B-41F3F4F56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5139" r="5938" b="15833"/>
          <a:stretch/>
        </p:blipFill>
        <p:spPr>
          <a:xfrm rot="16200000">
            <a:off x="4593926" y="2250870"/>
            <a:ext cx="2985493" cy="22205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A28B965-F9C3-47D7-A5C0-2E915FA9F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34" y="1868415"/>
            <a:ext cx="4716208" cy="298403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CA8535A-974C-4AEE-BA92-5008DB54E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859" y="1833494"/>
            <a:ext cx="4716208" cy="30110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6DC257E-FA63-4D75-991A-22BC3A35C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370" b="28345"/>
          <a:stretch/>
        </p:blipFill>
        <p:spPr>
          <a:xfrm>
            <a:off x="8871939" y="1148217"/>
            <a:ext cx="1610048" cy="53229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C728582-E75C-498B-A14E-99EFCE170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277" y="1180277"/>
            <a:ext cx="1336522" cy="46817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3D59277-34C9-4F10-8362-616C22FC6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795" y="5071620"/>
            <a:ext cx="965830" cy="1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8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167505-8EE4-42FD-8219-026C2917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A képen monitor, fal, óra, szöveg látható&#10;&#10;A leírás teljesen megbízható">
            <a:extLst>
              <a:ext uri="{FF2B5EF4-FFF2-40B4-BE49-F238E27FC236}">
                <a16:creationId xmlns:a16="http://schemas.microsoft.com/office/drawing/2014/main" id="{7BB1639F-EEEC-4E12-A702-82712EAB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48163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29AF1E-A503-47AF-8D9B-42175FAD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191" y="256841"/>
            <a:ext cx="9857672" cy="657559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</a:rPr>
              <a:t>Optimalizáció az egész termelési láncban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9BAAFDA-3818-4099-AA30-7600DC1B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360" b="14942"/>
          <a:stretch/>
        </p:blipFill>
        <p:spPr>
          <a:xfrm>
            <a:off x="6096000" y="1471613"/>
            <a:ext cx="5638800" cy="336479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C455B0E-6F96-4EBC-B097-4CF786563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70" b="28345"/>
          <a:stretch/>
        </p:blipFill>
        <p:spPr>
          <a:xfrm>
            <a:off x="1986521" y="5363127"/>
            <a:ext cx="1610048" cy="53229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395BB75-3B3B-4523-9179-FDD6BFE57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9"/>
          <a:stretch/>
        </p:blipFill>
        <p:spPr>
          <a:xfrm>
            <a:off x="8021292" y="5294069"/>
            <a:ext cx="1788215" cy="67041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CBA0D1C-4F8B-403B-947F-95F6E8B1D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98" y="1705719"/>
            <a:ext cx="5775452" cy="31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3670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BBE636-E809-4DF6-8EC6-B4FC5F1C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</a:rPr>
              <a:t>Automatizáltan vezérelt termelési cella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F558B8F-1D44-4DE1-9CB9-6A6938AE5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3" y="1574539"/>
            <a:ext cx="5629275" cy="37011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CE892DD-2EC9-42A5-9522-1224AFCEA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70" b="28345"/>
          <a:stretch/>
        </p:blipFill>
        <p:spPr>
          <a:xfrm>
            <a:off x="1949294" y="5561430"/>
            <a:ext cx="1610048" cy="53229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2E54867-C1BE-417E-BA2B-6B8EE9EBB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901" y="1574539"/>
            <a:ext cx="5629275" cy="375285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FBCCA0A-C1AB-4CC0-80FA-442295D5E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29"/>
          <a:stretch/>
        </p:blipFill>
        <p:spPr>
          <a:xfrm>
            <a:off x="7955191" y="5492373"/>
            <a:ext cx="1788215" cy="670412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7A018B27-D53F-4EF9-9A17-509AAF9A6A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88E58510-8AE3-453F-A909-9ED746B20E7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6498571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1509B3-BB0A-492A-A36B-A186BD02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/>
              <a:t>Első lépés (&lt; 1 perc)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198CE-4489-4A2A-AE7C-EF3DDDB0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34" y="816069"/>
            <a:ext cx="6336010" cy="4438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64672B-2618-4300-8006-927F23E16A02}"/>
              </a:ext>
            </a:extLst>
          </p:cNvPr>
          <p:cNvSpPr txBox="1"/>
          <p:nvPr/>
        </p:nvSpPr>
        <p:spPr>
          <a:xfrm>
            <a:off x="887736" y="3018219"/>
            <a:ext cx="3352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 Ipar4.hu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38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282545E-16A1-4D5B-AF87-FD9C96F5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616" y="6097311"/>
            <a:ext cx="1336522" cy="5320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2B1B4F3-D2D6-4921-928D-155BE341AB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9"/>
          <a:stretch/>
        </p:blipFill>
        <p:spPr>
          <a:xfrm>
            <a:off x="3931023" y="6097311"/>
            <a:ext cx="1419040" cy="53200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7CC4D78-761F-41C6-955D-3E9236136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370" b="28345"/>
          <a:stretch/>
        </p:blipFill>
        <p:spPr>
          <a:xfrm>
            <a:off x="5858948" y="6097165"/>
            <a:ext cx="1610048" cy="53229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2F1C960-4DA1-4008-ACAC-338B8D74FD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04" b="30980"/>
          <a:stretch/>
        </p:blipFill>
        <p:spPr>
          <a:xfrm>
            <a:off x="7977881" y="6097312"/>
            <a:ext cx="1802520" cy="53200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9CE6E9F-3F35-4910-B689-E6BBB5ECA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856" y="5904359"/>
            <a:ext cx="1274875" cy="91791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8DA15BB-1382-4F2F-9F43-B607ACC536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9285" y="5925032"/>
            <a:ext cx="758794" cy="87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46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beltéri, asztal, épület látható&#10;&#10;Ez egy automatikusan létrehozott leírás.">
            <a:extLst>
              <a:ext uri="{FF2B5EF4-FFF2-40B4-BE49-F238E27FC236}">
                <a16:creationId xmlns:a16="http://schemas.microsoft.com/office/drawing/2014/main" id="{11710F15-03E8-4029-A3DE-4C474D2DB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8433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3200" dirty="0"/>
              <a:t>Ipar 4.0: Kiber-fizikai rendszerek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3" y="2081053"/>
            <a:ext cx="4943243" cy="333298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319541" y="1282825"/>
            <a:ext cx="30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>
                <a:solidFill>
                  <a:schemeClr val="bg1"/>
                </a:solidFill>
              </a:rPr>
              <a:t>Egyedi tömeggyártás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04971" y="1282825"/>
            <a:ext cx="4704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Vertikális és horizontális integráció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t="6323" b="12821"/>
          <a:stretch/>
        </p:blipFill>
        <p:spPr>
          <a:xfrm>
            <a:off x="6456099" y="2177064"/>
            <a:ext cx="4799228" cy="3152881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1039A8BD-2E46-4454-AFE3-43C46AA191B8}"/>
              </a:ext>
            </a:extLst>
          </p:cNvPr>
          <p:cNvSpPr/>
          <p:nvPr/>
        </p:nvSpPr>
        <p:spPr>
          <a:xfrm>
            <a:off x="6003722" y="1386658"/>
            <a:ext cx="563671" cy="276413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DB6AA2-70BE-4E9D-9B28-0BED4E65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Ipar 4.0 </a:t>
            </a:r>
            <a:r>
              <a:rPr lang="hu-HU" sz="3200" dirty="0" err="1"/>
              <a:t>definició</a:t>
            </a:r>
            <a:endParaRPr lang="en-US" sz="32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E941AB-B368-403A-B8C3-D4F9190612EA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hu-HU" dirty="0"/>
              <a:t>„Az Ipar 4.0* a termelési folyamatok olyan szervezését írja le, melynek keretében az eszközök </a:t>
            </a:r>
            <a:r>
              <a:rPr lang="hu-HU" b="1" dirty="0"/>
              <a:t>önállóan kommunikálnak </a:t>
            </a:r>
            <a:r>
              <a:rPr lang="hu-HU" dirty="0"/>
              <a:t>egymással az értéklánc mentén.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dirty="0"/>
              <a:t>Ezáltal a jövő egy olyan „okos” gyárát hozzák létre ezzel, amelyben a </a:t>
            </a:r>
            <a:r>
              <a:rPr lang="hu-HU" b="1" dirty="0"/>
              <a:t>számítógép-vezérelt rendszerek:</a:t>
            </a:r>
          </a:p>
          <a:p>
            <a:pPr>
              <a:lnSpc>
                <a:spcPct val="100000"/>
              </a:lnSpc>
            </a:pPr>
            <a:r>
              <a:rPr lang="hu-HU" dirty="0"/>
              <a:t>nyomon követik a fizikai folyamatokat, </a:t>
            </a:r>
          </a:p>
          <a:p>
            <a:pPr>
              <a:lnSpc>
                <a:spcPct val="100000"/>
              </a:lnSpc>
            </a:pPr>
            <a:r>
              <a:rPr lang="hu-HU" dirty="0"/>
              <a:t>létrehozzák a fizikai </a:t>
            </a:r>
            <a:r>
              <a:rPr lang="hu-HU" b="1" dirty="0"/>
              <a:t>valóság virtuális </a:t>
            </a:r>
            <a:r>
              <a:rPr lang="hu-HU" dirty="0"/>
              <a:t>mását és </a:t>
            </a:r>
          </a:p>
          <a:p>
            <a:pPr>
              <a:lnSpc>
                <a:spcPct val="100000"/>
              </a:lnSpc>
            </a:pPr>
            <a:r>
              <a:rPr lang="hu-HU" b="1" dirty="0"/>
              <a:t>decentralizált döntéseket </a:t>
            </a:r>
            <a:r>
              <a:rPr lang="hu-HU" dirty="0"/>
              <a:t>hoznak </a:t>
            </a:r>
            <a:r>
              <a:rPr lang="hu-HU" b="1" dirty="0"/>
              <a:t>önszervező mechanizmusok </a:t>
            </a:r>
            <a:r>
              <a:rPr lang="hu-HU" dirty="0"/>
              <a:t>alapján.”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75BB345-A97C-4F06-A699-C72D562D6F8C}"/>
              </a:ext>
            </a:extLst>
          </p:cNvPr>
          <p:cNvSpPr/>
          <p:nvPr/>
        </p:nvSpPr>
        <p:spPr>
          <a:xfrm>
            <a:off x="355766" y="5674174"/>
            <a:ext cx="1069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* European Parlament: Industry 4.0 Policy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Department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Economic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hu-H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Scientific</a:t>
            </a:r>
            <a:r>
              <a:rPr lang="hu-H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Policy, 2016, p 22-23.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242875A-E529-4C8F-95E6-85D369CD316B}"/>
              </a:ext>
            </a:extLst>
          </p:cNvPr>
          <p:cNvSpPr txBox="1"/>
          <p:nvPr/>
        </p:nvSpPr>
        <p:spPr>
          <a:xfrm>
            <a:off x="2948940" y="2597278"/>
            <a:ext cx="7025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Az ipar digitális transzformációja.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noProof="0" dirty="0"/>
              <a:t>Digitalizáció - értékteremtés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2649" y="842231"/>
            <a:ext cx="10060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fizikai térben levő termék vagy szolgáltatás kiterjesztésével, vagy akár teljes újraépítésével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11722" y="4332536"/>
            <a:ext cx="11085905" cy="684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2543" y="2903900"/>
            <a:ext cx="151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Virtuális-tér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2543" y="4486261"/>
            <a:ext cx="151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Fizikai-tér</a:t>
            </a:r>
          </a:p>
        </p:txBody>
      </p:sp>
      <p:sp>
        <p:nvSpPr>
          <p:cNvPr id="16" name="Trapezoid 15"/>
          <p:cNvSpPr/>
          <p:nvPr/>
        </p:nvSpPr>
        <p:spPr>
          <a:xfrm>
            <a:off x="1860859" y="4445441"/>
            <a:ext cx="1020536" cy="759279"/>
          </a:xfrm>
          <a:prstGeom prst="trapezoi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Szenzor</a:t>
            </a:r>
          </a:p>
        </p:txBody>
      </p:sp>
      <p:sp>
        <p:nvSpPr>
          <p:cNvPr id="17" name="Flowchart: Merge 9"/>
          <p:cNvSpPr/>
          <p:nvPr/>
        </p:nvSpPr>
        <p:spPr>
          <a:xfrm>
            <a:off x="6136790" y="4444473"/>
            <a:ext cx="1964997" cy="808265"/>
          </a:xfrm>
          <a:prstGeom prst="flowChartMerge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Beavatkozó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0330" y="2867346"/>
            <a:ext cx="2929980" cy="121140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Virtuális másolat</a:t>
            </a:r>
          </a:p>
          <a:p>
            <a:pPr algn="ctr"/>
            <a:r>
              <a:rPr lang="hu-H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Lebontott fizikai korlátok </a:t>
            </a:r>
            <a:br>
              <a:rPr lang="hu-H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hu-H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(méret, tér, idő)</a:t>
            </a:r>
          </a:p>
          <a:p>
            <a:pPr algn="ctr"/>
            <a:r>
              <a:rPr lang="hu-H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Saját ill. mások tudása</a:t>
            </a:r>
          </a:p>
        </p:txBody>
      </p:sp>
      <p:cxnSp>
        <p:nvCxnSpPr>
          <p:cNvPr id="19" name="Elbow Connector 18"/>
          <p:cNvCxnSpPr/>
          <p:nvPr/>
        </p:nvCxnSpPr>
        <p:spPr>
          <a:xfrm flipV="1">
            <a:off x="2350715" y="3347040"/>
            <a:ext cx="1139615" cy="851084"/>
          </a:xfrm>
          <a:prstGeom prst="bentConnector3">
            <a:avLst>
              <a:gd name="adj1" fmla="val -882"/>
            </a:avLst>
          </a:prstGeom>
          <a:ln w="38100">
            <a:solidFill>
              <a:srgbClr val="4E8B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>
            <a:off x="6541021" y="3358576"/>
            <a:ext cx="951398" cy="792185"/>
          </a:xfrm>
          <a:prstGeom prst="bentConnector3">
            <a:avLst>
              <a:gd name="adj1" fmla="val 100704"/>
            </a:avLst>
          </a:prstGeom>
          <a:ln w="38100">
            <a:solidFill>
              <a:srgbClr val="4E8B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>
            <a:off x="1493464" y="5314235"/>
            <a:ext cx="8238871" cy="8164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Értékáram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6269483" y="1379401"/>
            <a:ext cx="2226343" cy="119078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Internet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68801" y="2324704"/>
            <a:ext cx="549982" cy="457566"/>
          </a:xfrm>
          <a:prstGeom prst="straightConnector1">
            <a:avLst/>
          </a:prstGeom>
          <a:ln w="38100">
            <a:solidFill>
              <a:srgbClr val="4E8BC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26222" y="3014302"/>
            <a:ext cx="1306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….0100110…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20310" y="3046958"/>
            <a:ext cx="1306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….0100110…</a:t>
            </a:r>
          </a:p>
        </p:txBody>
      </p:sp>
    </p:spTree>
    <p:extLst>
      <p:ext uri="{BB962C8B-B14F-4D97-AF65-F5344CB8AC3E}">
        <p14:creationId xmlns:p14="http://schemas.microsoft.com/office/powerpoint/2010/main" val="313659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226820" y="290496"/>
            <a:ext cx="10515600" cy="65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3600" b="1" dirty="0"/>
              <a:t>Ipar 4.0 – digitalizált folyamatok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619" y="2124088"/>
            <a:ext cx="3663905" cy="322478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347659" y="5606260"/>
            <a:ext cx="3323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Automatizáltan vezérelt termelési cella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8715" t="1246" r="13145"/>
          <a:stretch/>
        </p:blipFill>
        <p:spPr>
          <a:xfrm>
            <a:off x="3908622" y="2124088"/>
            <a:ext cx="4029666" cy="322478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285133" y="5606261"/>
            <a:ext cx="3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Optimalizáció</a:t>
            </a:r>
            <a:r>
              <a:rPr lang="hu-HU" sz="2400" dirty="0"/>
              <a:t> az egész ellátási láncban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l="14021" r="31432"/>
          <a:stretch/>
        </p:blipFill>
        <p:spPr>
          <a:xfrm>
            <a:off x="197236" y="2124088"/>
            <a:ext cx="3478055" cy="322478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73276" y="5606261"/>
            <a:ext cx="3125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Adatgyűjtés a teljes anyagáramban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C570E16-631E-401D-9B82-840D09C19C40}"/>
              </a:ext>
            </a:extLst>
          </p:cNvPr>
          <p:cNvSpPr txBox="1"/>
          <p:nvPr/>
        </p:nvSpPr>
        <p:spPr>
          <a:xfrm>
            <a:off x="550333" y="1405030"/>
            <a:ext cx="262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Látni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69A0AB4-816B-44BA-8DCC-68729AEB41CB}"/>
              </a:ext>
            </a:extLst>
          </p:cNvPr>
          <p:cNvSpPr txBox="1"/>
          <p:nvPr/>
        </p:nvSpPr>
        <p:spPr>
          <a:xfrm>
            <a:off x="4611120" y="1405030"/>
            <a:ext cx="262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Előre jelezni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2233172-DFAC-4D56-83B6-550F635F3BE0}"/>
              </a:ext>
            </a:extLst>
          </p:cNvPr>
          <p:cNvSpPr txBox="1"/>
          <p:nvPr/>
        </p:nvSpPr>
        <p:spPr>
          <a:xfrm>
            <a:off x="8691237" y="1405030"/>
            <a:ext cx="262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Automatizálni</a:t>
            </a:r>
          </a:p>
        </p:txBody>
      </p:sp>
    </p:spTree>
    <p:extLst>
      <p:ext uri="{BB962C8B-B14F-4D97-AF65-F5344CB8AC3E}">
        <p14:creationId xmlns:p14="http://schemas.microsoft.com/office/powerpoint/2010/main" val="19986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églalap 68">
            <a:extLst>
              <a:ext uri="{FF2B5EF4-FFF2-40B4-BE49-F238E27FC236}">
                <a16:creationId xmlns:a16="http://schemas.microsoft.com/office/drawing/2014/main" id="{1887ABD9-A596-4F71-83E7-19B65D39DD56}"/>
              </a:ext>
            </a:extLst>
          </p:cNvPr>
          <p:cNvSpPr/>
          <p:nvPr/>
        </p:nvSpPr>
        <p:spPr>
          <a:xfrm>
            <a:off x="2951629" y="1319704"/>
            <a:ext cx="5645785" cy="251467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Csoportba foglalás 69">
            <a:extLst>
              <a:ext uri="{FF2B5EF4-FFF2-40B4-BE49-F238E27FC236}">
                <a16:creationId xmlns:a16="http://schemas.microsoft.com/office/drawing/2014/main" id="{E23833AC-F442-4E37-895E-CF6E923098EB}"/>
              </a:ext>
            </a:extLst>
          </p:cNvPr>
          <p:cNvGrpSpPr/>
          <p:nvPr/>
        </p:nvGrpSpPr>
        <p:grpSpPr>
          <a:xfrm>
            <a:off x="2773459" y="1402315"/>
            <a:ext cx="5571372" cy="2371778"/>
            <a:chOff x="2563237" y="1475305"/>
            <a:chExt cx="4178529" cy="1778834"/>
          </a:xfrm>
        </p:grpSpPr>
        <p:sp>
          <p:nvSpPr>
            <p:cNvPr id="71" name="Vágott nyíl jobbra 18">
              <a:extLst>
                <a:ext uri="{FF2B5EF4-FFF2-40B4-BE49-F238E27FC236}">
                  <a16:creationId xmlns:a16="http://schemas.microsoft.com/office/drawing/2014/main" id="{2E9A53F2-4EA9-4361-93E1-FA395EFB8A39}"/>
                </a:ext>
              </a:extLst>
            </p:cNvPr>
            <p:cNvSpPr/>
            <p:nvPr/>
          </p:nvSpPr>
          <p:spPr>
            <a:xfrm rot="10800000" flipV="1">
              <a:off x="2563237" y="1475305"/>
              <a:ext cx="4178529" cy="573016"/>
            </a:xfrm>
            <a:prstGeom prst="left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r>
                <a:rPr lang="hu-HU" sz="2400" b="1" kern="0">
                  <a:solidFill>
                    <a:srgbClr val="1F3864"/>
                  </a:solidFill>
                  <a:latin typeface="Calibri"/>
                </a:rPr>
                <a:t>Információ áram</a:t>
              </a:r>
              <a:endParaRPr lang="en-GB" sz="2400" b="1" kern="0">
                <a:solidFill>
                  <a:srgbClr val="1F3864"/>
                </a:solidFill>
                <a:latin typeface="Calibri"/>
              </a:endParaRPr>
            </a:p>
          </p:txBody>
        </p:sp>
        <p:sp>
          <p:nvSpPr>
            <p:cNvPr id="72" name="Vágott nyíl jobbra 19">
              <a:extLst>
                <a:ext uri="{FF2B5EF4-FFF2-40B4-BE49-F238E27FC236}">
                  <a16:creationId xmlns:a16="http://schemas.microsoft.com/office/drawing/2014/main" id="{AF5CA4CF-231C-467E-B3C2-17A911AA8C1E}"/>
                </a:ext>
              </a:extLst>
            </p:cNvPr>
            <p:cNvSpPr/>
            <p:nvPr/>
          </p:nvSpPr>
          <p:spPr>
            <a:xfrm rot="8100000">
              <a:off x="3456289" y="2385067"/>
              <a:ext cx="1187668" cy="240811"/>
            </a:xfrm>
            <a:prstGeom prst="left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endParaRPr lang="en-GB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Vágott nyíl jobbra 20">
              <a:extLst>
                <a:ext uri="{FF2B5EF4-FFF2-40B4-BE49-F238E27FC236}">
                  <a16:creationId xmlns:a16="http://schemas.microsoft.com/office/drawing/2014/main" id="{715F2F66-19EB-4621-B159-FC82CDF4FBD3}"/>
                </a:ext>
              </a:extLst>
            </p:cNvPr>
            <p:cNvSpPr/>
            <p:nvPr/>
          </p:nvSpPr>
          <p:spPr>
            <a:xfrm rot="2700000">
              <a:off x="4861087" y="2386483"/>
              <a:ext cx="1131163" cy="252840"/>
            </a:xfrm>
            <a:prstGeom prst="left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endParaRPr lang="en-GB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Vágott nyíl jobbra 21">
              <a:extLst>
                <a:ext uri="{FF2B5EF4-FFF2-40B4-BE49-F238E27FC236}">
                  <a16:creationId xmlns:a16="http://schemas.microsoft.com/office/drawing/2014/main" id="{8DD8B712-5DD6-4FC2-AB22-CC000DDD6CB1}"/>
                </a:ext>
              </a:extLst>
            </p:cNvPr>
            <p:cNvSpPr/>
            <p:nvPr/>
          </p:nvSpPr>
          <p:spPr>
            <a:xfrm rot="5400000">
              <a:off x="4147149" y="2562138"/>
              <a:ext cx="1131163" cy="252840"/>
            </a:xfrm>
            <a:prstGeom prst="left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endParaRPr lang="en-GB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6" name="Sávnyíl 3">
            <a:extLst>
              <a:ext uri="{FF2B5EF4-FFF2-40B4-BE49-F238E27FC236}">
                <a16:creationId xmlns:a16="http://schemas.microsoft.com/office/drawing/2014/main" id="{E0767E57-9D0D-4890-BC11-C3DD9A55FD2B}"/>
              </a:ext>
            </a:extLst>
          </p:cNvPr>
          <p:cNvSpPr/>
          <p:nvPr/>
        </p:nvSpPr>
        <p:spPr>
          <a:xfrm>
            <a:off x="2765529" y="3879623"/>
            <a:ext cx="5775193" cy="963243"/>
          </a:xfrm>
          <a:prstGeom prst="chevron">
            <a:avLst/>
          </a:prstGeom>
          <a:solidFill>
            <a:srgbClr val="00B050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hu-HU" sz="3200" b="1" kern="0">
                <a:solidFill>
                  <a:prstClr val="white"/>
                </a:solidFill>
                <a:latin typeface="Calibri"/>
              </a:rPr>
              <a:t>Anyagáram </a:t>
            </a:r>
          </a:p>
        </p:txBody>
      </p:sp>
      <p:sp>
        <p:nvSpPr>
          <p:cNvPr id="77" name="Szalagnyíl felfelé 16">
            <a:extLst>
              <a:ext uri="{FF2B5EF4-FFF2-40B4-BE49-F238E27FC236}">
                <a16:creationId xmlns:a16="http://schemas.microsoft.com/office/drawing/2014/main" id="{BBFDDC04-4C9C-4C42-B5DD-6D90FD9A38AF}"/>
              </a:ext>
            </a:extLst>
          </p:cNvPr>
          <p:cNvSpPr/>
          <p:nvPr/>
        </p:nvSpPr>
        <p:spPr>
          <a:xfrm rot="5400000">
            <a:off x="433992" y="2802338"/>
            <a:ext cx="3467676" cy="1011360"/>
          </a:xfrm>
          <a:prstGeom prst="curvedUpArrow">
            <a:avLst>
              <a:gd name="adj1" fmla="val 39971"/>
              <a:gd name="adj2" fmla="val 126314"/>
              <a:gd name="adj3" fmla="val 50388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en-GB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Szalagnyíl felfelé 17">
            <a:extLst>
              <a:ext uri="{FF2B5EF4-FFF2-40B4-BE49-F238E27FC236}">
                <a16:creationId xmlns:a16="http://schemas.microsoft.com/office/drawing/2014/main" id="{2791F739-4964-4B88-8C6B-1F52A2D18A9C}"/>
              </a:ext>
            </a:extLst>
          </p:cNvPr>
          <p:cNvSpPr/>
          <p:nvPr/>
        </p:nvSpPr>
        <p:spPr>
          <a:xfrm rot="16200000">
            <a:off x="7650017" y="2514309"/>
            <a:ext cx="2976807" cy="1011360"/>
          </a:xfrm>
          <a:prstGeom prst="curvedUpArrow">
            <a:avLst>
              <a:gd name="adj1" fmla="val 25000"/>
              <a:gd name="adj2" fmla="val 50000"/>
              <a:gd name="adj3" fmla="val 22587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en-GB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9" name="Csoportba foglalás 78">
            <a:extLst>
              <a:ext uri="{FF2B5EF4-FFF2-40B4-BE49-F238E27FC236}">
                <a16:creationId xmlns:a16="http://schemas.microsoft.com/office/drawing/2014/main" id="{7DC484C7-10C0-45EA-A58E-F305C5AD5FB5}"/>
              </a:ext>
            </a:extLst>
          </p:cNvPr>
          <p:cNvGrpSpPr/>
          <p:nvPr/>
        </p:nvGrpSpPr>
        <p:grpSpPr>
          <a:xfrm>
            <a:off x="1687962" y="5104278"/>
            <a:ext cx="8240099" cy="1012260"/>
            <a:chOff x="202389" y="4858594"/>
            <a:chExt cx="8801100" cy="979204"/>
          </a:xfrm>
          <a:solidFill>
            <a:srgbClr val="00A550">
              <a:lumMod val="75000"/>
            </a:srgbClr>
          </a:solidFill>
        </p:grpSpPr>
        <p:sp>
          <p:nvSpPr>
            <p:cNvPr id="80" name="Felfelé nyíl 5">
              <a:extLst>
                <a:ext uri="{FF2B5EF4-FFF2-40B4-BE49-F238E27FC236}">
                  <a16:creationId xmlns:a16="http://schemas.microsoft.com/office/drawing/2014/main" id="{A57684F0-311E-4C44-8848-D18002ABA437}"/>
                </a:ext>
              </a:extLst>
            </p:cNvPr>
            <p:cNvSpPr/>
            <p:nvPr/>
          </p:nvSpPr>
          <p:spPr>
            <a:xfrm>
              <a:off x="1950599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3" name="Felfelé nyíl 6">
              <a:extLst>
                <a:ext uri="{FF2B5EF4-FFF2-40B4-BE49-F238E27FC236}">
                  <a16:creationId xmlns:a16="http://schemas.microsoft.com/office/drawing/2014/main" id="{FCD65280-263E-493A-8B02-9983D8E281E6}"/>
                </a:ext>
              </a:extLst>
            </p:cNvPr>
            <p:cNvSpPr/>
            <p:nvPr/>
          </p:nvSpPr>
          <p:spPr>
            <a:xfrm>
              <a:off x="2576272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4" name="Felfelé nyíl 7">
              <a:extLst>
                <a:ext uri="{FF2B5EF4-FFF2-40B4-BE49-F238E27FC236}">
                  <a16:creationId xmlns:a16="http://schemas.microsoft.com/office/drawing/2014/main" id="{203AEEBE-00E0-40AB-9E59-46B8A56BEC35}"/>
                </a:ext>
              </a:extLst>
            </p:cNvPr>
            <p:cNvSpPr/>
            <p:nvPr/>
          </p:nvSpPr>
          <p:spPr>
            <a:xfrm>
              <a:off x="3241832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5" name="Felfelé nyíl 8">
              <a:extLst>
                <a:ext uri="{FF2B5EF4-FFF2-40B4-BE49-F238E27FC236}">
                  <a16:creationId xmlns:a16="http://schemas.microsoft.com/office/drawing/2014/main" id="{33D6A9F8-CB76-4B97-A9AD-C9D474E3A966}"/>
                </a:ext>
              </a:extLst>
            </p:cNvPr>
            <p:cNvSpPr/>
            <p:nvPr/>
          </p:nvSpPr>
          <p:spPr>
            <a:xfrm>
              <a:off x="3877148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7" name="Felfelé nyíl 9">
              <a:extLst>
                <a:ext uri="{FF2B5EF4-FFF2-40B4-BE49-F238E27FC236}">
                  <a16:creationId xmlns:a16="http://schemas.microsoft.com/office/drawing/2014/main" id="{B21BB15C-6D40-465F-A02F-F20C1C900CAF}"/>
                </a:ext>
              </a:extLst>
            </p:cNvPr>
            <p:cNvSpPr/>
            <p:nvPr/>
          </p:nvSpPr>
          <p:spPr>
            <a:xfrm>
              <a:off x="4506993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9" name="Felfelé nyíl 10">
              <a:extLst>
                <a:ext uri="{FF2B5EF4-FFF2-40B4-BE49-F238E27FC236}">
                  <a16:creationId xmlns:a16="http://schemas.microsoft.com/office/drawing/2014/main" id="{507B9BEB-CEC2-49D0-9DF8-318865D2BCE6}"/>
                </a:ext>
              </a:extLst>
            </p:cNvPr>
            <p:cNvSpPr/>
            <p:nvPr/>
          </p:nvSpPr>
          <p:spPr>
            <a:xfrm>
              <a:off x="5132308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Felfelé nyíl 11">
              <a:extLst>
                <a:ext uri="{FF2B5EF4-FFF2-40B4-BE49-F238E27FC236}">
                  <a16:creationId xmlns:a16="http://schemas.microsoft.com/office/drawing/2014/main" id="{1086B76E-05E9-408A-8286-E42231D0ED57}"/>
                </a:ext>
              </a:extLst>
            </p:cNvPr>
            <p:cNvSpPr/>
            <p:nvPr/>
          </p:nvSpPr>
          <p:spPr>
            <a:xfrm>
              <a:off x="5747861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Felfelé nyíl 12">
              <a:extLst>
                <a:ext uri="{FF2B5EF4-FFF2-40B4-BE49-F238E27FC236}">
                  <a16:creationId xmlns:a16="http://schemas.microsoft.com/office/drawing/2014/main" id="{849BF15B-9894-4179-A512-6005A4A63B76}"/>
                </a:ext>
              </a:extLst>
            </p:cNvPr>
            <p:cNvSpPr/>
            <p:nvPr/>
          </p:nvSpPr>
          <p:spPr>
            <a:xfrm>
              <a:off x="6388144" y="4858594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Felfelé nyíl 13">
              <a:extLst>
                <a:ext uri="{FF2B5EF4-FFF2-40B4-BE49-F238E27FC236}">
                  <a16:creationId xmlns:a16="http://schemas.microsoft.com/office/drawing/2014/main" id="{EBB33668-D634-4516-A7AB-0B47B48DBAEB}"/>
                </a:ext>
              </a:extLst>
            </p:cNvPr>
            <p:cNvSpPr/>
            <p:nvPr/>
          </p:nvSpPr>
          <p:spPr>
            <a:xfrm>
              <a:off x="7015647" y="4861521"/>
              <a:ext cx="342900" cy="288130"/>
            </a:xfrm>
            <a:prstGeom prst="up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Téglalap 92">
              <a:extLst>
                <a:ext uri="{FF2B5EF4-FFF2-40B4-BE49-F238E27FC236}">
                  <a16:creationId xmlns:a16="http://schemas.microsoft.com/office/drawing/2014/main" id="{6F2374DC-A1A7-4A7A-ACE1-94C33A8C1BC7}"/>
                </a:ext>
              </a:extLst>
            </p:cNvPr>
            <p:cNvSpPr/>
            <p:nvPr/>
          </p:nvSpPr>
          <p:spPr>
            <a:xfrm>
              <a:off x="202389" y="5231289"/>
              <a:ext cx="8801100" cy="606509"/>
            </a:xfrm>
            <a:prstGeom prst="rect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Támogató Funkciók</a:t>
              </a:r>
              <a:endPara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aphicFrame>
        <p:nvGraphicFramePr>
          <p:cNvPr id="94" name="Diagram 93">
            <a:extLst>
              <a:ext uri="{FF2B5EF4-FFF2-40B4-BE49-F238E27FC236}">
                <a16:creationId xmlns:a16="http://schemas.microsoft.com/office/drawing/2014/main" id="{D02003DB-D216-4E39-B8F6-165E19D37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539144"/>
              </p:ext>
            </p:extLst>
          </p:nvPr>
        </p:nvGraphicFramePr>
        <p:xfrm>
          <a:off x="2741225" y="3891329"/>
          <a:ext cx="5799497" cy="95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5" name="Téglalap 94">
            <a:extLst>
              <a:ext uri="{FF2B5EF4-FFF2-40B4-BE49-F238E27FC236}">
                <a16:creationId xmlns:a16="http://schemas.microsoft.com/office/drawing/2014/main" id="{603A7D3A-AB28-4FA0-BAF7-93427F1BB234}"/>
              </a:ext>
            </a:extLst>
          </p:cNvPr>
          <p:cNvSpPr/>
          <p:nvPr/>
        </p:nvSpPr>
        <p:spPr>
          <a:xfrm>
            <a:off x="8633813" y="3201087"/>
            <a:ext cx="1196357" cy="1722609"/>
          </a:xfrm>
          <a:prstGeom prst="rect">
            <a:avLst/>
          </a:prstGeom>
          <a:solidFill>
            <a:srgbClr val="FFFF00">
              <a:alpha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hu-HU" sz="1400" b="1" kern="0">
                <a:solidFill>
                  <a:srgbClr val="1F3864"/>
                </a:solidFill>
                <a:latin typeface="Calibri"/>
              </a:rPr>
              <a:t>Vevői elégedettség</a:t>
            </a:r>
            <a:endParaRPr lang="en-GB" sz="1400" b="1" kern="0">
              <a:solidFill>
                <a:srgbClr val="1F3864"/>
              </a:solidFill>
              <a:latin typeface="Calibri"/>
            </a:endParaRPr>
          </a:p>
        </p:txBody>
      </p:sp>
      <p:sp>
        <p:nvSpPr>
          <p:cNvPr id="96" name="Téglalap 95">
            <a:extLst>
              <a:ext uri="{FF2B5EF4-FFF2-40B4-BE49-F238E27FC236}">
                <a16:creationId xmlns:a16="http://schemas.microsoft.com/office/drawing/2014/main" id="{74721BD6-A36A-4721-A789-87B34236EBB7}"/>
              </a:ext>
            </a:extLst>
          </p:cNvPr>
          <p:cNvSpPr/>
          <p:nvPr/>
        </p:nvSpPr>
        <p:spPr>
          <a:xfrm>
            <a:off x="8627548" y="1477465"/>
            <a:ext cx="1194723" cy="1722609"/>
          </a:xfrm>
          <a:prstGeom prst="rect">
            <a:avLst/>
          </a:prstGeom>
          <a:solidFill>
            <a:srgbClr val="FFFF00">
              <a:alpha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hu-HU" sz="1400" b="1" kern="0">
                <a:solidFill>
                  <a:srgbClr val="1F3864"/>
                </a:solidFill>
                <a:latin typeface="Calibri"/>
              </a:rPr>
              <a:t>Vevői Igény</a:t>
            </a:r>
          </a:p>
        </p:txBody>
      </p:sp>
      <p:sp>
        <p:nvSpPr>
          <p:cNvPr id="97" name="Téglalap 96">
            <a:extLst>
              <a:ext uri="{FF2B5EF4-FFF2-40B4-BE49-F238E27FC236}">
                <a16:creationId xmlns:a16="http://schemas.microsoft.com/office/drawing/2014/main" id="{70CD56E0-D42C-4E28-BE34-6EEDE25CFAF3}"/>
              </a:ext>
            </a:extLst>
          </p:cNvPr>
          <p:cNvSpPr/>
          <p:nvPr/>
        </p:nvSpPr>
        <p:spPr>
          <a:xfrm>
            <a:off x="1619749" y="1480235"/>
            <a:ext cx="1079075" cy="3494699"/>
          </a:xfrm>
          <a:prstGeom prst="rect">
            <a:avLst/>
          </a:prstGeom>
          <a:solidFill>
            <a:srgbClr val="FFFF00">
              <a:alpha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hu-HU" sz="1400" b="1" kern="0">
                <a:solidFill>
                  <a:srgbClr val="1F3864"/>
                </a:solidFill>
                <a:latin typeface="Calibri"/>
              </a:rPr>
              <a:t>Beszállító</a:t>
            </a:r>
            <a:endParaRPr lang="en-GB" sz="1400" b="1" kern="0">
              <a:solidFill>
                <a:srgbClr val="1F3864"/>
              </a:solidFill>
              <a:latin typeface="Calibri"/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5B063FB3-1F9E-4596-B177-8C82BC39D8AB}"/>
              </a:ext>
            </a:extLst>
          </p:cNvPr>
          <p:cNvSpPr txBox="1">
            <a:spLocks/>
          </p:cNvSpPr>
          <p:nvPr/>
        </p:nvSpPr>
        <p:spPr>
          <a:xfrm>
            <a:off x="4571220" y="827131"/>
            <a:ext cx="9134400" cy="81030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all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8726417D-70BE-4699-889C-18BD848D84F3}"/>
              </a:ext>
            </a:extLst>
          </p:cNvPr>
          <p:cNvGrpSpPr/>
          <p:nvPr/>
        </p:nvGrpSpPr>
        <p:grpSpPr>
          <a:xfrm>
            <a:off x="2790842" y="1409837"/>
            <a:ext cx="5558517" cy="2388712"/>
            <a:chOff x="2790842" y="1409837"/>
            <a:chExt cx="5558517" cy="2388712"/>
          </a:xfrm>
        </p:grpSpPr>
        <p:sp>
          <p:nvSpPr>
            <p:cNvPr id="75" name="Vágott nyíl jobbra 18">
              <a:extLst>
                <a:ext uri="{FF2B5EF4-FFF2-40B4-BE49-F238E27FC236}">
                  <a16:creationId xmlns:a16="http://schemas.microsoft.com/office/drawing/2014/main" id="{1A94A2FD-DD0D-4DB0-81BD-D087F25D3EE1}"/>
                </a:ext>
              </a:extLst>
            </p:cNvPr>
            <p:cNvSpPr/>
            <p:nvPr/>
          </p:nvSpPr>
          <p:spPr>
            <a:xfrm rot="10800000" flipV="1">
              <a:off x="2790842" y="1409837"/>
              <a:ext cx="5558517" cy="764022"/>
            </a:xfrm>
            <a:prstGeom prst="notched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r>
                <a:rPr lang="hu-HU" sz="2400" b="1" kern="0" dirty="0">
                  <a:solidFill>
                    <a:srgbClr val="1F3864"/>
                  </a:solidFill>
                  <a:latin typeface="Calibri"/>
                </a:rPr>
                <a:t>Információ áram</a:t>
              </a:r>
              <a:endParaRPr lang="en-GB" sz="2400" b="1" kern="0" dirty="0">
                <a:solidFill>
                  <a:srgbClr val="1F3864"/>
                </a:solidFill>
                <a:latin typeface="Calibri"/>
              </a:endParaRPr>
            </a:p>
          </p:txBody>
        </p:sp>
        <p:sp>
          <p:nvSpPr>
            <p:cNvPr id="2" name="Nyíl: felfelé mutató 1">
              <a:extLst>
                <a:ext uri="{FF2B5EF4-FFF2-40B4-BE49-F238E27FC236}">
                  <a16:creationId xmlns:a16="http://schemas.microsoft.com/office/drawing/2014/main" id="{5D8CF9F3-B537-4C53-8D62-15362157968E}"/>
                </a:ext>
              </a:extLst>
            </p:cNvPr>
            <p:cNvSpPr/>
            <p:nvPr/>
          </p:nvSpPr>
          <p:spPr>
            <a:xfrm rot="13259244">
              <a:off x="4505548" y="2032283"/>
              <a:ext cx="390622" cy="1604232"/>
            </a:xfrm>
            <a:prstGeom prst="up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Nyíl: felfelé mutató 29">
              <a:extLst>
                <a:ext uri="{FF2B5EF4-FFF2-40B4-BE49-F238E27FC236}">
                  <a16:creationId xmlns:a16="http://schemas.microsoft.com/office/drawing/2014/main" id="{5DFDF318-29F4-4A15-9ADA-602C702D9A7F}"/>
                </a:ext>
              </a:extLst>
            </p:cNvPr>
            <p:cNvSpPr/>
            <p:nvPr/>
          </p:nvSpPr>
          <p:spPr>
            <a:xfrm rot="10800000">
              <a:off x="5448684" y="2194317"/>
              <a:ext cx="390622" cy="1604232"/>
            </a:xfrm>
            <a:prstGeom prst="up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Nyíl: felfelé mutató 30">
              <a:extLst>
                <a:ext uri="{FF2B5EF4-FFF2-40B4-BE49-F238E27FC236}">
                  <a16:creationId xmlns:a16="http://schemas.microsoft.com/office/drawing/2014/main" id="{601A7BBE-2DD4-4969-BC1B-F76D14E4787D}"/>
                </a:ext>
              </a:extLst>
            </p:cNvPr>
            <p:cNvSpPr/>
            <p:nvPr/>
          </p:nvSpPr>
          <p:spPr>
            <a:xfrm rot="8087290">
              <a:off x="6480127" y="2010907"/>
              <a:ext cx="390622" cy="1604232"/>
            </a:xfrm>
            <a:prstGeom prst="up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" name="Cím 3">
            <a:extLst>
              <a:ext uri="{FF2B5EF4-FFF2-40B4-BE49-F238E27FC236}">
                <a16:creationId xmlns:a16="http://schemas.microsoft.com/office/drawing/2014/main" id="{D9D07EBB-622D-42D2-AD97-0092425B9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cap="all" dirty="0">
                <a:solidFill>
                  <a:srgbClr val="1F3864"/>
                </a:solidFill>
              </a:rPr>
              <a:t>Ipar 4.0 vállalat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868752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Graphic spid="9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 idx="4294967295"/>
          </p:nvPr>
        </p:nvSpPr>
        <p:spPr>
          <a:xfrm>
            <a:off x="1249481" y="260597"/>
            <a:ext cx="10515600" cy="65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3200" b="1" dirty="0"/>
              <a:t>Vertikálisan integrált értéklánc</a:t>
            </a:r>
          </a:p>
        </p:txBody>
      </p:sp>
      <p:pic>
        <p:nvPicPr>
          <p:cNvPr id="4" name="Picture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407" y="3792724"/>
            <a:ext cx="2192555" cy="1074307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3792724"/>
            <a:ext cx="2192555" cy="1074307"/>
          </a:xfrm>
          <a:prstGeom prst="rect">
            <a:avLst/>
          </a:prstGeom>
        </p:spPr>
      </p:pic>
      <p:pic>
        <p:nvPicPr>
          <p:cNvPr id="6" name="Picture 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453" y="3792724"/>
            <a:ext cx="2192555" cy="1074307"/>
          </a:xfrm>
          <a:prstGeom prst="rect">
            <a:avLst/>
          </a:prstGeom>
        </p:spPr>
      </p:pic>
      <p:pic>
        <p:nvPicPr>
          <p:cNvPr id="7" name="Picture 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500" y="3792724"/>
            <a:ext cx="2192555" cy="1074307"/>
          </a:xfrm>
          <a:prstGeom prst="rect">
            <a:avLst/>
          </a:prstGeom>
        </p:spPr>
      </p:pic>
      <p:sp>
        <p:nvSpPr>
          <p:cNvPr id="9" name="Curved Down Arrow 99"/>
          <p:cNvSpPr/>
          <p:nvPr/>
        </p:nvSpPr>
        <p:spPr>
          <a:xfrm flipH="1">
            <a:off x="4512285" y="2904185"/>
            <a:ext cx="1202267" cy="660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  <a:latin typeface="Rajdhani" panose="02000000000000000000" pitchFamily="2" charset="-18"/>
              <a:cs typeface="Rajdhani" panose="02000000000000000000" pitchFamily="2" charset="-18"/>
            </a:endParaRPr>
          </a:p>
        </p:txBody>
      </p:sp>
      <p:sp>
        <p:nvSpPr>
          <p:cNvPr id="10" name="Curved Down Arrow 99"/>
          <p:cNvSpPr/>
          <p:nvPr/>
        </p:nvSpPr>
        <p:spPr>
          <a:xfrm flipH="1">
            <a:off x="6954865" y="2904185"/>
            <a:ext cx="1202267" cy="660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  <a:latin typeface="Rajdhani" panose="02000000000000000000" pitchFamily="2" charset="-18"/>
              <a:cs typeface="Rajdhani" panose="02000000000000000000" pitchFamily="2" charset="-18"/>
            </a:endParaRPr>
          </a:p>
        </p:txBody>
      </p:sp>
      <p:sp>
        <p:nvSpPr>
          <p:cNvPr id="11" name="Curved Down Arrow 99"/>
          <p:cNvSpPr/>
          <p:nvPr/>
        </p:nvSpPr>
        <p:spPr>
          <a:xfrm flipH="1">
            <a:off x="2069707" y="2904185"/>
            <a:ext cx="1202267" cy="660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  <a:latin typeface="Rajdhani" panose="02000000000000000000" pitchFamily="2" charset="-18"/>
              <a:cs typeface="Rajdhani" panose="02000000000000000000" pitchFamily="2" charset="-18"/>
            </a:endParaRPr>
          </a:p>
        </p:txBody>
      </p:sp>
      <p:sp>
        <p:nvSpPr>
          <p:cNvPr id="12" name="Curved Down Arrow 102"/>
          <p:cNvSpPr/>
          <p:nvPr/>
        </p:nvSpPr>
        <p:spPr>
          <a:xfrm flipV="1">
            <a:off x="7128521" y="5022056"/>
            <a:ext cx="1230492" cy="711200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  <a:latin typeface="Rajdhani" panose="02000000000000000000" pitchFamily="2" charset="-18"/>
              <a:cs typeface="Rajdhani" panose="02000000000000000000" pitchFamily="2" charset="-18"/>
            </a:endParaRPr>
          </a:p>
        </p:txBody>
      </p:sp>
      <p:sp>
        <p:nvSpPr>
          <p:cNvPr id="13" name="Curved Down Arrow 103"/>
          <p:cNvSpPr/>
          <p:nvPr/>
        </p:nvSpPr>
        <p:spPr>
          <a:xfrm flipV="1">
            <a:off x="4650610" y="5022056"/>
            <a:ext cx="1230492" cy="711200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  <a:latin typeface="Rajdhani" panose="02000000000000000000" pitchFamily="2" charset="-18"/>
              <a:cs typeface="Rajdhani" panose="02000000000000000000" pitchFamily="2" charset="-18"/>
            </a:endParaRPr>
          </a:p>
        </p:txBody>
      </p:sp>
      <p:sp>
        <p:nvSpPr>
          <p:cNvPr id="14" name="Curved Down Arrow 104"/>
          <p:cNvSpPr/>
          <p:nvPr/>
        </p:nvSpPr>
        <p:spPr>
          <a:xfrm flipV="1">
            <a:off x="2172699" y="5022056"/>
            <a:ext cx="1230492" cy="711200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  <a:latin typeface="Rajdhani" panose="02000000000000000000" pitchFamily="2" charset="-18"/>
              <a:cs typeface="Rajdhani" panose="02000000000000000000" pitchFamily="2" charset="-18"/>
            </a:endParaRPr>
          </a:p>
        </p:txBody>
      </p:sp>
      <p:sp>
        <p:nvSpPr>
          <p:cNvPr id="15" name="Nyíl: balra-jobbra mutató 14"/>
          <p:cNvSpPr/>
          <p:nvPr/>
        </p:nvSpPr>
        <p:spPr>
          <a:xfrm>
            <a:off x="618161" y="2046681"/>
            <a:ext cx="9150952" cy="6461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>
              <a:latin typeface="Rajdhani" panose="02000000000000000000" pitchFamily="2" charset="-18"/>
              <a:cs typeface="Rajdhani" panose="02000000000000000000" pitchFamily="2" charset="-18"/>
            </a:endParaRP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1262311" y="2652143"/>
            <a:ext cx="7811792" cy="1043564"/>
            <a:chOff x="946733" y="1989107"/>
            <a:chExt cx="5858844" cy="782673"/>
          </a:xfrm>
        </p:grpSpPr>
        <p:sp>
          <p:nvSpPr>
            <p:cNvPr id="16" name="Nyíl: felfelé-lefelé mutató 15"/>
            <p:cNvSpPr/>
            <p:nvPr/>
          </p:nvSpPr>
          <p:spPr>
            <a:xfrm>
              <a:off x="946733" y="1989107"/>
              <a:ext cx="253989" cy="78267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400">
                <a:latin typeface="Rajdhani" panose="02000000000000000000" pitchFamily="2" charset="-18"/>
                <a:cs typeface="Rajdhani" panose="02000000000000000000" pitchFamily="2" charset="-18"/>
              </a:endParaRPr>
            </a:p>
          </p:txBody>
        </p:sp>
        <p:sp>
          <p:nvSpPr>
            <p:cNvPr id="17" name="Nyíl: felfelé-lefelé mutató 16"/>
            <p:cNvSpPr/>
            <p:nvPr/>
          </p:nvSpPr>
          <p:spPr>
            <a:xfrm>
              <a:off x="6551588" y="1989107"/>
              <a:ext cx="253989" cy="78267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400">
                <a:latin typeface="Rajdhani" panose="02000000000000000000" pitchFamily="2" charset="-18"/>
                <a:cs typeface="Rajdhani" panose="02000000000000000000" pitchFamily="2" charset="-18"/>
              </a:endParaRPr>
            </a:p>
          </p:txBody>
        </p:sp>
        <p:sp>
          <p:nvSpPr>
            <p:cNvPr id="18" name="Nyíl: felfelé-lefelé mutató 17"/>
            <p:cNvSpPr/>
            <p:nvPr/>
          </p:nvSpPr>
          <p:spPr>
            <a:xfrm>
              <a:off x="4683303" y="1989107"/>
              <a:ext cx="253989" cy="78267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400">
                <a:latin typeface="Rajdhani" panose="02000000000000000000" pitchFamily="2" charset="-18"/>
                <a:cs typeface="Rajdhani" panose="02000000000000000000" pitchFamily="2" charset="-18"/>
              </a:endParaRPr>
            </a:p>
          </p:txBody>
        </p:sp>
        <p:sp>
          <p:nvSpPr>
            <p:cNvPr id="19" name="Nyíl: felfelé-lefelé mutató 18"/>
            <p:cNvSpPr/>
            <p:nvPr/>
          </p:nvSpPr>
          <p:spPr>
            <a:xfrm>
              <a:off x="2792102" y="1989107"/>
              <a:ext cx="253989" cy="78267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400">
                <a:latin typeface="Rajdhani" panose="02000000000000000000" pitchFamily="2" charset="-18"/>
                <a:cs typeface="Rajdhani" panose="02000000000000000000" pitchFamily="2" charset="-18"/>
              </a:endParaRPr>
            </a:p>
          </p:txBody>
        </p:sp>
      </p:grpSp>
      <p:pic>
        <p:nvPicPr>
          <p:cNvPr id="20" name="Picture 2" descr="Képtalálat a következőre: „customer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0416" y="1944601"/>
            <a:ext cx="2157725" cy="8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7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uiExpand="1" animBg="1"/>
      <p:bldP spid="13" grpId="0" uiExpand="1" animBg="1"/>
      <p:bldP spid="14" grpId="0" uiExpan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2C907B-72D1-4A4C-A77C-FE897B4C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725" y="199142"/>
            <a:ext cx="9648092" cy="707268"/>
          </a:xfrm>
        </p:spPr>
        <p:txBody>
          <a:bodyPr/>
          <a:lstStyle/>
          <a:p>
            <a:r>
              <a:rPr lang="hu-HU" sz="3200" b="1" dirty="0"/>
              <a:t>KKV Panaszfal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564E1-5E56-4EB2-8FF1-2348DA499490}"/>
              </a:ext>
            </a:extLst>
          </p:cNvPr>
          <p:cNvSpPr/>
          <p:nvPr/>
        </p:nvSpPr>
        <p:spPr>
          <a:xfrm rot="20387528">
            <a:off x="1168044" y="914898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Nincs már használható munkaerő a környéken.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24245-AF30-498A-8565-07E58E34BDBF}"/>
              </a:ext>
            </a:extLst>
          </p:cNvPr>
          <p:cNvSpPr/>
          <p:nvPr/>
        </p:nvSpPr>
        <p:spPr>
          <a:xfrm rot="246089">
            <a:off x="3097649" y="785813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…csak a fontos dolgokra nem jut már időm.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9B547-2162-445D-9391-523E9A1D2EA7}"/>
              </a:ext>
            </a:extLst>
          </p:cNvPr>
          <p:cNvSpPr/>
          <p:nvPr/>
        </p:nvSpPr>
        <p:spPr>
          <a:xfrm>
            <a:off x="5321023" y="1342656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A gyereknek esze ágába sincs  a cégben dolgozni.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2E0C76-712A-4646-98B0-E91483FE4C5B}"/>
              </a:ext>
            </a:extLst>
          </p:cNvPr>
          <p:cNvSpPr/>
          <p:nvPr/>
        </p:nvSpPr>
        <p:spPr>
          <a:xfrm rot="1104034">
            <a:off x="10144723" y="2440726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Végre elmondhatná valaki magyarul…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40581C-AE6E-4BB0-893D-3AD80577E8C0}"/>
              </a:ext>
            </a:extLst>
          </p:cNvPr>
          <p:cNvSpPr/>
          <p:nvPr/>
        </p:nvSpPr>
        <p:spPr>
          <a:xfrm rot="21442040">
            <a:off x="2234012" y="3085452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OK. …és akkor mi a következő lépés?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4CC9AD-5F28-42D0-B3DC-7FE0EBD12456}"/>
              </a:ext>
            </a:extLst>
          </p:cNvPr>
          <p:cNvSpPr/>
          <p:nvPr/>
        </p:nvSpPr>
        <p:spPr>
          <a:xfrm>
            <a:off x="3435786" y="4826572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Nekem nincs időm pályázatokat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irogatni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195DE-070B-444C-9B63-565659CE1AFA}"/>
              </a:ext>
            </a:extLst>
          </p:cNvPr>
          <p:cNvSpPr/>
          <p:nvPr/>
        </p:nvSpPr>
        <p:spPr>
          <a:xfrm rot="321462">
            <a:off x="819318" y="4798016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Ötletünk még csak-csak, de azért azt meg is kell tervezni.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A88BD2-847B-463B-BBF7-3B58F3B7D9C2}"/>
              </a:ext>
            </a:extLst>
          </p:cNvPr>
          <p:cNvSpPr/>
          <p:nvPr/>
        </p:nvSpPr>
        <p:spPr>
          <a:xfrm rot="21320696">
            <a:off x="4782951" y="3114718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…mire  kinevelünk valakit, már el is vitték.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0A4A2-7C5F-44AB-BFF1-E474EF52696A}"/>
              </a:ext>
            </a:extLst>
          </p:cNvPr>
          <p:cNvSpPr/>
          <p:nvPr/>
        </p:nvSpPr>
        <p:spPr>
          <a:xfrm rot="501065">
            <a:off x="9077722" y="4484823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Én megvenném, ha valaki bebizonyítaná, hogy működik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C6E6BC-E8F5-456C-A8C4-4D0B111FC335}"/>
              </a:ext>
            </a:extLst>
          </p:cNvPr>
          <p:cNvSpPr/>
          <p:nvPr/>
        </p:nvSpPr>
        <p:spPr>
          <a:xfrm rot="369951">
            <a:off x="8337192" y="701096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…Olyan feltételeket szabnak, hogy csak nézünk.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742D85-F9DB-49EC-A332-7B9CF9DB0E65}"/>
              </a:ext>
            </a:extLst>
          </p:cNvPr>
          <p:cNvSpPr/>
          <p:nvPr/>
        </p:nvSpPr>
        <p:spPr>
          <a:xfrm rot="20812106">
            <a:off x="7436569" y="2698956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…már többször rászedtek, még egyszer nem fognak.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6C336-2745-4978-87D5-6C1B1C838BDF}"/>
              </a:ext>
            </a:extLst>
          </p:cNvPr>
          <p:cNvSpPr/>
          <p:nvPr/>
        </p:nvSpPr>
        <p:spPr>
          <a:xfrm rot="342882">
            <a:off x="6473666" y="4646794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…ez nem olyan egyszerű döntés.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2B03319-4749-4902-BC5F-BAC84308B664}"/>
              </a:ext>
            </a:extLst>
          </p:cNvPr>
          <p:cNvSpPr/>
          <p:nvPr/>
        </p:nvSpPr>
        <p:spPr>
          <a:xfrm rot="20913438">
            <a:off x="10217037" y="228391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Ez már legyen a gyerekek problémája…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051A49B9-F5FA-45A1-B3D8-BF308C5EE46B}"/>
              </a:ext>
            </a:extLst>
          </p:cNvPr>
          <p:cNvSpPr/>
          <p:nvPr/>
        </p:nvSpPr>
        <p:spPr>
          <a:xfrm rot="20903052">
            <a:off x="401662" y="2681231"/>
            <a:ext cx="1785938" cy="1950243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Gépet is, csarnokot is vettünk, annyival mégse jobb.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B606238E-61DE-4B48-9198-73FCF278187C}"/>
              </a:ext>
            </a:extLst>
          </p:cNvPr>
          <p:cNvSpPr txBox="1"/>
          <p:nvPr/>
        </p:nvSpPr>
        <p:spPr>
          <a:xfrm>
            <a:off x="217111" y="6378714"/>
            <a:ext cx="6103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Forrás: IFKA-IVSZ KKV projekt előkészítés 2017-2018</a:t>
            </a:r>
          </a:p>
        </p:txBody>
      </p:sp>
    </p:spTree>
    <p:extLst>
      <p:ext uri="{BB962C8B-B14F-4D97-AF65-F5344CB8AC3E}">
        <p14:creationId xmlns:p14="http://schemas.microsoft.com/office/powerpoint/2010/main" val="7448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911424" y="1373400"/>
            <a:ext cx="8558040" cy="51279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/>
              <a:t>Ipar 4.0 koktél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403558" y="1910629"/>
          <a:ext cx="6864428" cy="4246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1178731" y="1988840"/>
            <a:ext cx="1169551" cy="3648405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Kiegyensúlyozott fejlesztés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65340A1-1EA8-47F3-992E-D775A7861A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3245" y="1988840"/>
            <a:ext cx="3333750" cy="33337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0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kurt_akadem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B660A"/>
      </a:accent2>
      <a:accent3>
        <a:srgbClr val="A5A5A5"/>
      </a:accent3>
      <a:accent4>
        <a:srgbClr val="EB660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vm2017.potx" id="{CD706FE6-135F-424C-82D5-BCDF1027BDC7}" vid="{5E561ABC-38EC-47AB-881F-25A9C86C46DF}"/>
    </a:ext>
  </a:extLst>
</a:theme>
</file>

<file path=ppt/theme/theme2.xml><?xml version="1.0" encoding="utf-8"?>
<a:theme xmlns:a="http://schemas.openxmlformats.org/drawingml/2006/main" name="Office-téma">
  <a:themeElements>
    <a:clrScheme name="Ipar 4.0">
      <a:dk1>
        <a:srgbClr val="1F3864"/>
      </a:dk1>
      <a:lt1>
        <a:sysClr val="window" lastClr="FFFFFF"/>
      </a:lt1>
      <a:dk2>
        <a:srgbClr val="4472C4"/>
      </a:dk2>
      <a:lt2>
        <a:srgbClr val="E7E6E6"/>
      </a:lt2>
      <a:accent1>
        <a:srgbClr val="F89C0E"/>
      </a:accent1>
      <a:accent2>
        <a:srgbClr val="00A550"/>
      </a:accent2>
      <a:accent3>
        <a:srgbClr val="C737A3"/>
      </a:accent3>
      <a:accent4>
        <a:srgbClr val="7AA7C3"/>
      </a:accent4>
      <a:accent5>
        <a:srgbClr val="A5A5A5"/>
      </a:accent5>
      <a:accent6>
        <a:srgbClr val="44546A"/>
      </a:accent6>
      <a:hlink>
        <a:srgbClr val="ED7D3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7750</TotalTime>
  <Words>722</Words>
  <Application>Microsoft Office PowerPoint</Application>
  <PresentationFormat>Szélesvásznú</PresentationFormat>
  <Paragraphs>147</Paragraphs>
  <Slides>19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Courier New</vt:lpstr>
      <vt:lpstr>MV Boli</vt:lpstr>
      <vt:lpstr>Rajdhani</vt:lpstr>
      <vt:lpstr>Times New Roman</vt:lpstr>
      <vt:lpstr>Wingdings</vt:lpstr>
      <vt:lpstr>Office Theme</vt:lpstr>
      <vt:lpstr>Office-téma</vt:lpstr>
      <vt:lpstr>PowerPoint-bemutató</vt:lpstr>
      <vt:lpstr>Ipar 4.0: Kiber-fizikai rendszerek</vt:lpstr>
      <vt:lpstr>Ipar 4.0 definició</vt:lpstr>
      <vt:lpstr>Digitalizáció - értékteremtés</vt:lpstr>
      <vt:lpstr>Ipar 4.0 – digitalizált folyamatok</vt:lpstr>
      <vt:lpstr>Ipar 4.0 vállalat</vt:lpstr>
      <vt:lpstr>Vertikálisan integrált értéklánc</vt:lpstr>
      <vt:lpstr>KKV Panaszfal</vt:lpstr>
      <vt:lpstr>Ipar 4.0 koktél</vt:lpstr>
      <vt:lpstr>Fő fókusz a Hatékonyság növelés: A veszteségekért a Vevő nem fizet!</vt:lpstr>
      <vt:lpstr>PowerPoint-bemutató</vt:lpstr>
      <vt:lpstr>KKV Ipar 4.0 szemléletformálási program (Ginop 1.1.3 / Ipar 4.0 mintagyár)</vt:lpstr>
      <vt:lpstr>Program részletek</vt:lpstr>
      <vt:lpstr>Adatgyűjtés a teljes anyagáramban</vt:lpstr>
      <vt:lpstr>PowerPoint-bemutató</vt:lpstr>
      <vt:lpstr>Optimalizáció az egész termelési láncban</vt:lpstr>
      <vt:lpstr>Automatizáltan vezérelt termelési cella</vt:lpstr>
      <vt:lpstr>Első lépés (&lt; 1 perc)</vt:lpstr>
      <vt:lpstr>PowerPoint-bemutató</vt:lpstr>
    </vt:vector>
  </TitlesOfParts>
  <Company>Ness Hungary Kft.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Vityi Péter</dc:creator>
  <cp:lastModifiedBy>vityi peter</cp:lastModifiedBy>
  <cp:revision>314</cp:revision>
  <cp:lastPrinted>2018-04-24T23:21:59Z</cp:lastPrinted>
  <dcterms:created xsi:type="dcterms:W3CDTF">2017-04-17T21:32:52Z</dcterms:created>
  <dcterms:modified xsi:type="dcterms:W3CDTF">2018-11-20T09:11:21Z</dcterms:modified>
</cp:coreProperties>
</file>