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5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>
      <p:cViewPr varScale="1">
        <p:scale>
          <a:sx n="163" d="100"/>
          <a:sy n="163" d="100"/>
        </p:scale>
        <p:origin x="4296" y="150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90D0F-9B09-4853-8A7E-BC2A58DA9384}" type="datetimeFigureOut">
              <a:rPr lang="hu-HU" smtClean="0"/>
              <a:t>2018. 11. 19.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1F048-DD6C-4A62-BB3D-20694838303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u-HU" altLang="en-US"/>
              <a:t>Mi szükség a biztonságra, ha úgyse tudjuk szavatolni?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56308" y="161215"/>
            <a:ext cx="817485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hu-HU"/>
              <a:t>Mintacím szerkesztése</a:t>
            </a:r>
            <a:endParaRPr lang="de-DE" dirty="0"/>
          </a:p>
        </p:txBody>
      </p:sp>
      <p:sp>
        <p:nvSpPr>
          <p:cNvPr id="21" name="Dia számának helye 20"/>
          <p:cNvSpPr>
            <a:spLocks noGrp="1"/>
          </p:cNvSpPr>
          <p:nvPr>
            <p:ph type="sldNum" sz="quarter" idx="10"/>
          </p:nvPr>
        </p:nvSpPr>
        <p:spPr>
          <a:xfrm>
            <a:off x="8733204" y="6492875"/>
            <a:ext cx="410796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56308" y="161215"/>
            <a:ext cx="817485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hu-HU"/>
              <a:t>Mintacím szerkesztése</a:t>
            </a:r>
            <a:endParaRPr lang="de-DE" dirty="0"/>
          </a:p>
        </p:txBody>
      </p:sp>
      <p:sp>
        <p:nvSpPr>
          <p:cNvPr id="21" name="Dia számának helye 20"/>
          <p:cNvSpPr>
            <a:spLocks noGrp="1"/>
          </p:cNvSpPr>
          <p:nvPr>
            <p:ph type="sldNum" sz="quarter" idx="10"/>
          </p:nvPr>
        </p:nvSpPr>
        <p:spPr>
          <a:xfrm>
            <a:off x="8733204" y="6492875"/>
            <a:ext cx="410796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um 12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think-cell Slide" r:id="rId9" imgW="12700" imgH="12700" progId="TCLayout.ActiveDocument.1">
                  <p:embed/>
                </p:oleObj>
              </mc:Choice>
              <mc:Fallback>
                <p:oleObj name="think-cell Slide" r:id="rId9" imgW="12700" imgH="12700" progId="TCLayout.ActiveDocument.1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9" y="1554954"/>
            <a:ext cx="8497093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hu-HU" dirty="0"/>
              <a:t>Beíráshoz kattintson</a:t>
            </a:r>
            <a:endParaRPr lang="de-DE" dirty="0"/>
          </a:p>
          <a:p>
            <a:pPr lvl="1"/>
            <a:r>
              <a:rPr lang="hu-HU" dirty="0"/>
              <a:t>Második szint</a:t>
            </a:r>
            <a:endParaRPr lang="de-DE" dirty="0"/>
          </a:p>
          <a:p>
            <a:pPr lvl="2"/>
            <a:r>
              <a:rPr lang="hu-HU" dirty="0"/>
              <a:t>Harmadik szint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6308" y="161215"/>
            <a:ext cx="8174850" cy="24622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hu-HU" dirty="0"/>
              <a:t>Cím beírásához kattintson</a:t>
            </a:r>
            <a:endParaRPr lang="de-DE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4"/>
          </p:nvPr>
        </p:nvSpPr>
        <p:spPr>
          <a:xfrm>
            <a:off x="8615544" y="6390054"/>
            <a:ext cx="41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78EA37-6101-4105-A172-CA23275DDD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6530" indent="-17653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680" indent="-18415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1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6575" indent="-17653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7255" indent="-17653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56381" y="1628800"/>
            <a:ext cx="3699995" cy="1107996"/>
          </a:xfrm>
        </p:spPr>
        <p:txBody>
          <a:bodyPr/>
          <a:lstStyle/>
          <a:p>
            <a:pPr algn="ctr"/>
            <a:r>
              <a:rPr lang="hu-HU" sz="3600" dirty="0"/>
              <a:t>Semmi szükség a biztonságra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t>1</a:t>
            </a:fld>
            <a:endParaRPr lang="hu-HU">
              <a:solidFill>
                <a:prstClr val="black"/>
              </a:solidFill>
            </a:endParaRPr>
          </a:p>
        </p:txBody>
      </p:sp>
      <p:pic>
        <p:nvPicPr>
          <p:cNvPr id="4098" name="Picture 2" descr="KapcsolÃ³dÃ³ kÃ©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4641" r="33463" b="7160"/>
          <a:stretch>
            <a:fillRect/>
          </a:stretch>
        </p:blipFill>
        <p:spPr bwMode="auto">
          <a:xfrm>
            <a:off x="539552" y="936596"/>
            <a:ext cx="236597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Ã©ptalÃ¡lat a kÃ¶vetkezÅre: âmodern warshipâ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29000" r="11412" b="6688"/>
          <a:stretch>
            <a:fillRect/>
          </a:stretch>
        </p:blipFill>
        <p:spPr bwMode="auto">
          <a:xfrm>
            <a:off x="3936589" y="4077072"/>
            <a:ext cx="479661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210" y="161290"/>
            <a:ext cx="8016190" cy="492125"/>
          </a:xfrm>
        </p:spPr>
        <p:txBody>
          <a:bodyPr wrap="square"/>
          <a:lstStyle/>
          <a:p>
            <a:r>
              <a:rPr lang="hu-HU" sz="2400" dirty="0"/>
              <a:t>Egy változó valóság folyamatos security mappingje: continuous authentication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80830" cy="5659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210" y="161290"/>
            <a:ext cx="5378450" cy="426720"/>
          </a:xfrm>
        </p:spPr>
        <p:txBody>
          <a:bodyPr wrap="square"/>
          <a:lstStyle/>
          <a:p>
            <a:r>
              <a:rPr lang="hu-HU" sz="2400" dirty="0"/>
              <a:t>Az AI előszobájában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061710" y="588010"/>
            <a:ext cx="2540000" cy="1107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"You want to see the folks that have a lot more skills. ... The big thing that we look for are things like curiosity and the mindset that you are never satisfied with the answer."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—Guerra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18285"/>
          <a:stretch>
            <a:fillRect/>
          </a:stretch>
        </p:blipFill>
        <p:spPr>
          <a:xfrm>
            <a:off x="375285" y="2480945"/>
            <a:ext cx="4947285" cy="3700145"/>
          </a:xfrm>
          <a:prstGeom prst="rect">
            <a:avLst/>
          </a:prstGeom>
        </p:spPr>
      </p:pic>
      <p:sp>
        <p:nvSpPr>
          <p:cNvPr id="5" name="Szövegdoboz 3"/>
          <p:cNvSpPr txBox="1"/>
          <p:nvPr/>
        </p:nvSpPr>
        <p:spPr>
          <a:xfrm>
            <a:off x="5534025" y="2665730"/>
            <a:ext cx="3475990" cy="21539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Párhuzamosan futtatott döntési modellek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Proaktív, indeterminisztikus valóság alakítás vs. kiszámíthatóság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Nagy Piros Gomb Álma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770" y="4961890"/>
            <a:ext cx="152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210" y="161290"/>
            <a:ext cx="5378450" cy="603414"/>
          </a:xfrm>
        </p:spPr>
        <p:txBody>
          <a:bodyPr wrap="square"/>
          <a:lstStyle/>
          <a:p>
            <a:r>
              <a:rPr lang="hu-HU" sz="2400" dirty="0"/>
              <a:t>Mi lesz velünk?</a:t>
            </a:r>
          </a:p>
        </p:txBody>
      </p:sp>
      <p:sp>
        <p:nvSpPr>
          <p:cNvPr id="5" name="Szövegdoboz 3"/>
          <p:cNvSpPr txBox="1"/>
          <p:nvPr/>
        </p:nvSpPr>
        <p:spPr>
          <a:xfrm>
            <a:off x="415290" y="1745615"/>
            <a:ext cx="3977005" cy="3939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határozza meg a győztest?</a:t>
            </a:r>
          </a:p>
          <a:p>
            <a:pPr indent="0">
              <a:buFont typeface="Wingdings" panose="05000000000000000000" pitchFamily="2" charset="2"/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Rutin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Korlátlanul skálázható számítási kapacitás (Felhő?)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Tetszőleges Elaszticitás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Nagy fokú elosztottság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Adatmennyiség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alapú tanulás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Irreguláris modellek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Korrumpációs index: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milyen és mennyi incidens érte a vállalatot egységnyi idő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alatt/mennyit tudott sikerrel megoldani/mekkora százalékra becsüljük a nem ismert részt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430" y="3287395"/>
            <a:ext cx="4195445" cy="3352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6210" y="161290"/>
            <a:ext cx="5378450" cy="369332"/>
          </a:xfrm>
        </p:spPr>
        <p:txBody>
          <a:bodyPr wrap="square"/>
          <a:lstStyle/>
          <a:p>
            <a:r>
              <a:rPr lang="hu-HU" sz="2400" dirty="0" smtClean="0"/>
              <a:t>A Nagy Dilemma</a:t>
            </a:r>
            <a:endParaRPr lang="hu-HU" sz="2400" dirty="0"/>
          </a:p>
        </p:txBody>
      </p:sp>
      <p:sp>
        <p:nvSpPr>
          <p:cNvPr id="5" name="Szövegdoboz 3"/>
          <p:cNvSpPr txBox="1"/>
          <p:nvPr/>
        </p:nvSpPr>
        <p:spPr>
          <a:xfrm>
            <a:off x="3635897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Melyiket választod?</a:t>
            </a:r>
            <a:endParaRPr lang="hu-H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Képtalálat a következőre: „gdpr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3" y="2043157"/>
            <a:ext cx="3005064" cy="209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éptalálat a következőre: „AI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82" y="2043157"/>
            <a:ext cx="3148236" cy="20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éptalálat a következőre: „lightning”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 b="12890"/>
          <a:stretch/>
        </p:blipFill>
        <p:spPr bwMode="auto">
          <a:xfrm>
            <a:off x="3721803" y="2708920"/>
            <a:ext cx="1698173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156210" y="161290"/>
            <a:ext cx="5378450" cy="369332"/>
          </a:xfrm>
        </p:spPr>
        <p:txBody>
          <a:bodyPr wrap="square"/>
          <a:lstStyle/>
          <a:p>
            <a:r>
              <a:rPr lang="hu-HU" sz="2400" dirty="0" smtClean="0"/>
              <a:t>A </a:t>
            </a:r>
            <a:r>
              <a:rPr lang="hu-HU" sz="2400" dirty="0" smtClean="0"/>
              <a:t>Gondolat Szabadsága</a:t>
            </a:r>
            <a:endParaRPr lang="hu-HU" sz="2400" dirty="0"/>
          </a:p>
        </p:txBody>
      </p:sp>
      <p:pic>
        <p:nvPicPr>
          <p:cNvPr id="3" name="Picture 2" descr="https://images-na.ssl-images-amazon.com/images/I/41V8xtSTL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3"/>
          <p:cNvSpPr txBox="1"/>
          <p:nvPr/>
        </p:nvSpPr>
        <p:spPr>
          <a:xfrm>
            <a:off x="5292080" y="1484784"/>
            <a:ext cx="3475990" cy="153888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Agyhullámok közvetlen detektálása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Új generációs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biometria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agyhullámok, a gondolat, hány faktornak számít?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6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" y="494665"/>
            <a:ext cx="8992235" cy="586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308" y="161215"/>
            <a:ext cx="8174850" cy="369332"/>
          </a:xfrm>
        </p:spPr>
        <p:txBody>
          <a:bodyPr/>
          <a:lstStyle/>
          <a:p>
            <a:r>
              <a:rPr lang="hu-HU" sz="2400" dirty="0"/>
              <a:t>Utólag patkoljuk a lovat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t>2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64267" y="3747331"/>
            <a:ext cx="5474335" cy="2585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a gond a biztonsággal manapság?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Miért háborodunk fel, ha feltörik a Facebook fiókunkat, aztán bemegyünk a munkahelyünkre a szokott módon fát vágni?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Hogy néznek ki a folyamatok vállalatoknál?</a:t>
            </a:r>
          </a:p>
        </p:txBody>
      </p:sp>
      <p:pic>
        <p:nvPicPr>
          <p:cNvPr id="5122" name="Picture 2" descr="KÃ©ptalÃ¡lat a kÃ¶vetkezÅre: âwood cutter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836712"/>
            <a:ext cx="3690156" cy="24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308" y="161215"/>
            <a:ext cx="8174850" cy="738664"/>
          </a:xfrm>
        </p:spPr>
        <p:txBody>
          <a:bodyPr/>
          <a:lstStyle/>
          <a:p>
            <a:r>
              <a:rPr lang="hu-HU" sz="2400" dirty="0"/>
              <a:t>Mit kezdjünk egy statikus képpel egy relativisztikus univerzumban?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t>3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43532" y="3351450"/>
            <a:ext cx="4995070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Szeretjük a login képernyőt?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Havonta változtatjuk a jelszót?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44RTECuz231#&amp;@251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Ki vigyáz a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jelszavamra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Mit ér egy jelszó a „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fake-news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” világában?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Hogy határozod meg magad egy mozgásban lévő 4 dimenziós térben?</a:t>
            </a:r>
          </a:p>
        </p:txBody>
      </p:sp>
      <p:pic>
        <p:nvPicPr>
          <p:cNvPr id="6146" name="Picture 2" descr="KÃ©ptalÃ¡lat a kÃ¶vetkezÅre: âspacetimeâ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17452" r="12505" b="13250"/>
          <a:stretch>
            <a:fillRect/>
          </a:stretch>
        </p:blipFill>
        <p:spPr bwMode="auto">
          <a:xfrm>
            <a:off x="395536" y="1196752"/>
            <a:ext cx="32076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308" y="161215"/>
            <a:ext cx="8174850" cy="369332"/>
          </a:xfrm>
        </p:spPr>
        <p:txBody>
          <a:bodyPr/>
          <a:lstStyle/>
          <a:p>
            <a:r>
              <a:rPr lang="hu-HU" sz="2400" dirty="0"/>
              <a:t>Rendszerek – Emberek - Kételyek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t>4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799918" y="3655219"/>
            <a:ext cx="5116117" cy="27699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– még mindig fontos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Rendszerek titkosítás nélkül – nem tudja a beszállító rendszere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Tokenek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– a statikus világ utolsó hírmondói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security systems fail, and so every company should assume that the attacker is already inside.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KÃ©ptalÃ¡lat a kÃ¶vetkezÅre: âencrypting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0" y="836712"/>
            <a:ext cx="4023633" cy="25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308" y="161215"/>
            <a:ext cx="8174850" cy="369332"/>
          </a:xfrm>
        </p:spPr>
        <p:txBody>
          <a:bodyPr/>
          <a:lstStyle/>
          <a:p>
            <a:r>
              <a:rPr lang="hu-HU" sz="2400" dirty="0"/>
              <a:t>Kockázatkezelés – milyen jövő vár ránk?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t>5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027883" y="3907552"/>
            <a:ext cx="5116117" cy="3323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Emberi lassúság és linearitás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hiba csillapítása és/vagy/majd kiküszöbölése - ha lehetséges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Minden kockázatot érdemes technológiai szinten kezelni?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...egy régi technológiával?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hu-H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vigyázzunk adatainkra.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ndolatbuborék: felhő 4"/>
          <p:cNvSpPr/>
          <p:nvPr/>
        </p:nvSpPr>
        <p:spPr bwMode="gray">
          <a:xfrm>
            <a:off x="6732240" y="1484784"/>
            <a:ext cx="2088232" cy="1944216"/>
          </a:xfrm>
          <a:prstGeom prst="cloudCallout">
            <a:avLst/>
          </a:prstGeom>
          <a:effectLst>
            <a:outerShdw dist="20000" dir="27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108000" bIns="72000" rtlCol="0" anchor="t" anchorCtr="0"/>
          <a:lstStyle/>
          <a:p>
            <a:pPr algn="ctr" defTabSz="801370" eaLnBrk="0" hangingPunct="0"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"But there may be 100 bad guys to every security professional, and that means that it is a constant battle."</a:t>
            </a:r>
            <a:endParaRPr lang="hu-HU" sz="1200" dirty="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" y="738505"/>
            <a:ext cx="3552825" cy="3250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308" y="161215"/>
            <a:ext cx="8174850" cy="369332"/>
          </a:xfrm>
        </p:spPr>
        <p:txBody>
          <a:bodyPr/>
          <a:lstStyle/>
          <a:p>
            <a:r>
              <a:rPr lang="hu-HU" sz="2400" dirty="0"/>
              <a:t>Kockázatkezelés – csúszkáló valóságok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8EA37-6101-4105-A172-CA23275DDD68}" type="slidenum">
              <a:rPr lang="hu-HU" smtClean="0">
                <a:solidFill>
                  <a:prstClr val="black"/>
                </a:solidFill>
              </a:rPr>
              <a:t>6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02305" y="3676650"/>
            <a:ext cx="5716270" cy="29546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Automatizálás:: nem bírjuk az iramot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Sebesség:: ilyen gyors emberi reflex nincs 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Komplexitás:: ennyi mindent egyszerre, hiszen az ember nem tud multitaszkolni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Párhuzamos valóságok:: kinek a valósága számít? Szabályzó hatóság? Vállalat? Magánszemély? Hacker?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701040"/>
            <a:ext cx="3996690" cy="2713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38500" y="4077335"/>
            <a:ext cx="5716270" cy="2585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Valóban kell még ide az ember?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Vadászpilóta vagy drón?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Centralizáció egy decentralizált világban?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Számítási kapacitás vagy algoritmus?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Milyen biztonságpolitika írja le a 10-szer gyorsabban változó valóságot?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308" y="161215"/>
            <a:ext cx="8174850" cy="459473"/>
          </a:xfrm>
        </p:spPr>
        <p:txBody>
          <a:bodyPr/>
          <a:lstStyle/>
          <a:p>
            <a:r>
              <a:rPr lang="hu-HU" sz="2400" dirty="0"/>
              <a:t>Apró megoldandó témák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993"/>
          <a:stretch/>
        </p:blipFill>
        <p:spPr>
          <a:xfrm>
            <a:off x="251520" y="908720"/>
            <a:ext cx="4831715" cy="2783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02305" y="3676650"/>
            <a:ext cx="5716270" cy="2585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Strucc politika: minden rendben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Segít, ha úgy teszünk, hogy az ellenőrzésünk alatt tartjuk a dolgokat?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Milyen viszonyítási ponthoz igazodik a kontroll?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Hány mintavétel szükséges, hogy biztonságban érezzük magunkat?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308" y="161215"/>
            <a:ext cx="8174850" cy="531481"/>
          </a:xfrm>
        </p:spPr>
        <p:txBody>
          <a:bodyPr/>
          <a:lstStyle/>
          <a:p>
            <a:r>
              <a:rPr lang="hu-HU" sz="2400" dirty="0"/>
              <a:t>Kontroll egy kontrollt vesztett világban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883285"/>
            <a:ext cx="3606800" cy="2789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308" y="161215"/>
            <a:ext cx="8174850" cy="539190"/>
          </a:xfrm>
        </p:spPr>
        <p:txBody>
          <a:bodyPr/>
          <a:lstStyle/>
          <a:p>
            <a:r>
              <a:rPr lang="hu-HU" sz="2400" dirty="0"/>
              <a:t>Egy új biztonság-valóság lehetséges elemei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" y="1149350"/>
            <a:ext cx="3057525" cy="1391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55" y="3265805"/>
            <a:ext cx="3001645" cy="1877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360" y="700405"/>
            <a:ext cx="2589530" cy="3801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405" y="5143500"/>
            <a:ext cx="4050665" cy="1499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TP_Template_2_Tájékoztató">
  <a:themeElements>
    <a:clrScheme name="Egyéni 1. sém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53A31D"/>
      </a:accent1>
      <a:accent2>
        <a:srgbClr val="B2B2B2"/>
      </a:accent2>
      <a:accent3>
        <a:srgbClr val="0070C0"/>
      </a:accent3>
      <a:accent4>
        <a:srgbClr val="C30C3E"/>
      </a:accent4>
      <a:accent5>
        <a:srgbClr val="FFC000"/>
      </a:accent5>
      <a:accent6>
        <a:srgbClr val="7030A0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effectLst>
          <a:outerShdw dist="20000" dir="2700000" rotWithShape="0">
            <a:srgbClr val="000000">
              <a:alpha val="38000"/>
            </a:srgbClr>
          </a:outerShdw>
        </a:effectLst>
      </a:spPr>
      <a:bodyPr lIns="72000" tIns="72000" rIns="108000" bIns="72000" anchor="t" anchorCtr="0"/>
      <a:lstStyle>
        <a:defPPr marL="171450" indent="-171450" defTabSz="801370" eaLnBrk="0" hangingPunct="0">
          <a:spcAft>
            <a:spcPts val="800"/>
          </a:spcAft>
          <a:buFont typeface="Wingdings" panose="05000000000000000000" pitchFamily="2" charset="2"/>
          <a:buChar char="§"/>
          <a:defRPr sz="1200" dirty="0" err="1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txDef>
      <a:spPr>
        <a:noFill/>
        <a:ln w="9525">
          <a:noFill/>
          <a:miter lim="800000"/>
        </a:ln>
      </a:spPr>
      <a:bodyPr wrap="square" lIns="0" tIns="0" rIns="0" bIns="0">
        <a:spAutoFit/>
      </a:bodyPr>
      <a:lstStyle>
        <a:defPPr marL="285750" indent="-285750">
          <a:buFont typeface="Wingdings" panose="05000000000000000000" pitchFamily="2" charset="2"/>
          <a:buChar char="§"/>
          <a:defRPr sz="1200" dirty="0" err="1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478</Words>
  <Application>Microsoft Office PowerPoint</Application>
  <PresentationFormat>Diavetítés a képernyőre (4:3 oldalarány)</PresentationFormat>
  <Paragraphs>71</Paragraphs>
  <Slides>15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OTP_Template_2_Tájékoztató</vt:lpstr>
      <vt:lpstr>think-cell Slide</vt:lpstr>
      <vt:lpstr>Semmi szükség a biztonságra</vt:lpstr>
      <vt:lpstr>Utólag patkoljuk a lovat</vt:lpstr>
      <vt:lpstr>Mit kezdjünk egy statikus képpel egy relativisztikus univerzumban?</vt:lpstr>
      <vt:lpstr>Rendszerek – Emberek - Kételyek</vt:lpstr>
      <vt:lpstr>Kockázatkezelés – milyen jövő vár ránk?</vt:lpstr>
      <vt:lpstr>Kockázatkezelés – csúszkáló valóságok</vt:lpstr>
      <vt:lpstr>Apró megoldandó témák</vt:lpstr>
      <vt:lpstr>Kontroll egy kontrollt vesztett világban</vt:lpstr>
      <vt:lpstr>Egy új biztonság-valóság lehetséges elemei</vt:lpstr>
      <vt:lpstr>Egy változó valóság folyamatos security mappingje: continuous authentication</vt:lpstr>
      <vt:lpstr>Az AI előszobájában</vt:lpstr>
      <vt:lpstr>Mi lesz velünk?</vt:lpstr>
      <vt:lpstr>A Nagy Dilemma</vt:lpstr>
      <vt:lpstr>A Gondolat Szabadsága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created xsi:type="dcterms:W3CDTF">2018-10-02T07:39:00Z</dcterms:created>
  <dcterms:modified xsi:type="dcterms:W3CDTF">2018-11-19T09:51:05Z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1033-10.2.0.6069</vt:lpwstr>
  </property>
</Properties>
</file>