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2" r:id="rId2"/>
    <p:sldId id="280" r:id="rId3"/>
    <p:sldId id="281" r:id="rId4"/>
    <p:sldId id="264" r:id="rId5"/>
    <p:sldId id="265" r:id="rId6"/>
    <p:sldId id="287" r:id="rId7"/>
    <p:sldId id="266" r:id="rId8"/>
    <p:sldId id="294" r:id="rId9"/>
    <p:sldId id="290" r:id="rId10"/>
    <p:sldId id="289" r:id="rId11"/>
    <p:sldId id="288" r:id="rId12"/>
    <p:sldId id="263" r:id="rId13"/>
    <p:sldId id="270" r:id="rId14"/>
    <p:sldId id="283" r:id="rId15"/>
    <p:sldId id="271" r:id="rId16"/>
    <p:sldId id="275" r:id="rId17"/>
    <p:sldId id="279" r:id="rId18"/>
    <p:sldId id="278" r:id="rId19"/>
    <p:sldId id="277" r:id="rId20"/>
    <p:sldId id="284" r:id="rId21"/>
    <p:sldId id="295" r:id="rId22"/>
    <p:sldId id="272" r:id="rId23"/>
    <p:sldId id="273" r:id="rId24"/>
    <p:sldId id="274" r:id="rId25"/>
    <p:sldId id="285" r:id="rId26"/>
    <p:sldId id="292" r:id="rId27"/>
    <p:sldId id="293" r:id="rId28"/>
    <p:sldId id="286" r:id="rId29"/>
    <p:sldId id="296" r:id="rId30"/>
    <p:sldId id="297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712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AB468-A873-407D-8F20-C9F4212C61E9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E40A1-E497-4106-B612-E352D51E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E40A1-E497-4106-B612-E352D51EDB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1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3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4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8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9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master</a:t>
            </a:r>
            <a:r>
              <a:rPr lang="hu-HU" dirty="0"/>
              <a:t>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DF97-58B3-3946-810C-56DDDA78793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CD47-176A-D147-A008-9B0164F2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EE4626"/>
          </a:solidFill>
          <a:latin typeface="Dosis" charset="0"/>
          <a:ea typeface="Dosis" charset="0"/>
          <a:cs typeface="Dosi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isc0110.net/web/files/timer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upport.google.com/faqs/answer/762588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technet.microsoft.com/srd/2018/03/23/kva-shadow-mitigating-meltdown-on-window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frizk.net/2018/03/total-meltdow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3802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filtratecon.com/schedule/" TargetMode="External"/><Relationship Id="rId4" Type="http://schemas.openxmlformats.org/officeDocument/2006/relationships/hyperlink" Target="http://www.cs.ucr.edu/~nael/pubs/asplos18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wtf/2017/07/28/negative-result-reading-kernel-memory-from-user-mo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harvard.edu/files/mickens/files/theslowwinte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637454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SPEKULATÍV ELŐADÁS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84218" y="5902037"/>
            <a:ext cx="9961418" cy="554326"/>
          </a:xfrm>
        </p:spPr>
        <p:txBody>
          <a:bodyPr>
            <a:normAutofit/>
          </a:bodyPr>
          <a:lstStyle/>
          <a:p>
            <a:pPr algn="r"/>
            <a:r>
              <a:rPr lang="hu-HU" sz="2000" dirty="0">
                <a:solidFill>
                  <a:schemeClr val="bg1"/>
                </a:solidFill>
              </a:rPr>
              <a:t>VARGA-PERKE BÁLINT </a:t>
            </a:r>
            <a:r>
              <a:rPr lang="hu-HU" sz="2000" dirty="0">
                <a:solidFill>
                  <a:srgbClr val="EE4626"/>
                </a:solidFill>
              </a:rPr>
              <a:t>2018.04.25.</a:t>
            </a:r>
            <a:endParaRPr lang="en-US" sz="2000" dirty="0">
              <a:solidFill>
                <a:srgbClr val="EE462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1891" y="1759528"/>
            <a:ext cx="9144000" cy="595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EE4626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 algn="l"/>
            <a:r>
              <a:rPr lang="hu-HU" sz="3200" dirty="0">
                <a:solidFill>
                  <a:schemeClr val="bg1"/>
                </a:solidFill>
                <a:latin typeface="Dosis" pitchFamily="50" charset="0"/>
              </a:rPr>
              <a:t>A </a:t>
            </a:r>
            <a:r>
              <a:rPr lang="hu-HU" sz="3200" dirty="0" err="1">
                <a:solidFill>
                  <a:schemeClr val="bg1"/>
                </a:solidFill>
                <a:latin typeface="Dosis" pitchFamily="50" charset="0"/>
              </a:rPr>
              <a:t>MELTDOWN</a:t>
            </a:r>
            <a:r>
              <a:rPr lang="hu-HU" sz="3200" dirty="0">
                <a:solidFill>
                  <a:schemeClr val="bg1"/>
                </a:solidFill>
                <a:latin typeface="Dosis" pitchFamily="50" charset="0"/>
              </a:rPr>
              <a:t> ÉS </a:t>
            </a:r>
            <a:r>
              <a:rPr lang="hu-HU" sz="3200" dirty="0" err="1">
                <a:solidFill>
                  <a:schemeClr val="bg1"/>
                </a:solidFill>
                <a:latin typeface="Dosis" pitchFamily="50" charset="0"/>
              </a:rPr>
              <a:t>SPECTRE</a:t>
            </a:r>
            <a:r>
              <a:rPr lang="hu-HU" sz="3200" dirty="0">
                <a:solidFill>
                  <a:schemeClr val="bg1"/>
                </a:solidFill>
                <a:latin typeface="Dosis" pitchFamily="50" charset="0"/>
              </a:rPr>
              <a:t> SÉRÜLÉKENYSÉGEK HÁTTERE</a:t>
            </a:r>
            <a:endParaRPr lang="en-US" sz="3200" dirty="0">
              <a:solidFill>
                <a:schemeClr val="bg1"/>
              </a:solidFill>
              <a:latin typeface="Dosis" pitchFamily="50" charset="0"/>
            </a:endParaRPr>
          </a:p>
        </p:txBody>
      </p:sp>
      <p:pic>
        <p:nvPicPr>
          <p:cNvPr id="2052" name="Picture 4" descr="C:\Users\Cansu Sizgen\Downloads\silent signal logo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4" y="4777479"/>
            <a:ext cx="2250240" cy="22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3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V1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1AA280D4-6112-446E-BC0A-3781FBFEE116}"/>
              </a:ext>
            </a:extLst>
          </p:cNvPr>
          <p:cNvSpPr/>
          <p:nvPr/>
        </p:nvSpPr>
        <p:spPr>
          <a:xfrm>
            <a:off x="4864962" y="1811045"/>
            <a:ext cx="1855433" cy="1122073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még?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C2EB0-F53D-4617-8AA9-D93958268B72}"/>
              </a:ext>
            </a:extLst>
          </p:cNvPr>
          <p:cNvSpPr/>
          <p:nvPr/>
        </p:nvSpPr>
        <p:spPr>
          <a:xfrm>
            <a:off x="2894119" y="3429000"/>
            <a:ext cx="1970843" cy="763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Lépj ki!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0AB08-9D1A-41D4-9924-176F19CBC9CF}"/>
              </a:ext>
            </a:extLst>
          </p:cNvPr>
          <p:cNvSpPr/>
          <p:nvPr/>
        </p:nvSpPr>
        <p:spPr>
          <a:xfrm>
            <a:off x="6720395" y="3429953"/>
            <a:ext cx="1970843" cy="763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Olvass még!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682E73-8FBD-47F4-AB80-4B1F6EDA7F0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3879541" y="2933118"/>
            <a:ext cx="1913138" cy="4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D11223-957A-481D-B3D4-BF39373D1BE8}"/>
              </a:ext>
            </a:extLst>
          </p:cNvPr>
          <p:cNvCxnSpPr>
            <a:stCxn id="3" idx="2"/>
            <a:endCxn id="12" idx="0"/>
          </p:cNvCxnSpPr>
          <p:nvPr/>
        </p:nvCxnSpPr>
        <p:spPr>
          <a:xfrm>
            <a:off x="5792679" y="2933118"/>
            <a:ext cx="1913138" cy="4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0866E95-D099-4A92-A01B-6D9F2229A1D7}"/>
              </a:ext>
            </a:extLst>
          </p:cNvPr>
          <p:cNvSpPr/>
          <p:nvPr/>
        </p:nvSpPr>
        <p:spPr>
          <a:xfrm>
            <a:off x="581892" y="5955964"/>
            <a:ext cx="10026924" cy="49683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D81A95B-BDFE-4FB0-BF9C-FF8AC36C4A33}"/>
              </a:ext>
            </a:extLst>
          </p:cNvPr>
          <p:cNvSpPr/>
          <p:nvPr/>
        </p:nvSpPr>
        <p:spPr>
          <a:xfrm>
            <a:off x="5268895" y="5019054"/>
            <a:ext cx="497149" cy="87889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12CA18C0-BE7F-4722-A76C-B9DE6FA7A00B}"/>
              </a:ext>
            </a:extLst>
          </p:cNvPr>
          <p:cNvSpPr/>
          <p:nvPr/>
        </p:nvSpPr>
        <p:spPr>
          <a:xfrm>
            <a:off x="8691238" y="3568424"/>
            <a:ext cx="177553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végrehajtás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EA8270BD-72EE-4F9F-82FB-1B3734B6804F}"/>
              </a:ext>
            </a:extLst>
          </p:cNvPr>
          <p:cNvSpPr/>
          <p:nvPr/>
        </p:nvSpPr>
        <p:spPr>
          <a:xfrm>
            <a:off x="4248727" y="5956917"/>
            <a:ext cx="2134317" cy="49588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84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V1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1AA280D4-6112-446E-BC0A-3781FBFEE116}"/>
              </a:ext>
            </a:extLst>
          </p:cNvPr>
          <p:cNvSpPr/>
          <p:nvPr/>
        </p:nvSpPr>
        <p:spPr>
          <a:xfrm>
            <a:off x="4864962" y="1811045"/>
            <a:ext cx="1855433" cy="1122073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még?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C2EB0-F53D-4617-8AA9-D93958268B72}"/>
              </a:ext>
            </a:extLst>
          </p:cNvPr>
          <p:cNvSpPr/>
          <p:nvPr/>
        </p:nvSpPr>
        <p:spPr>
          <a:xfrm>
            <a:off x="2894119" y="3429000"/>
            <a:ext cx="1970843" cy="763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Lépj ki!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0AB08-9D1A-41D4-9924-176F19CBC9CF}"/>
              </a:ext>
            </a:extLst>
          </p:cNvPr>
          <p:cNvSpPr/>
          <p:nvPr/>
        </p:nvSpPr>
        <p:spPr>
          <a:xfrm>
            <a:off x="6720395" y="3429953"/>
            <a:ext cx="1970843" cy="763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Olvass még!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682E73-8FBD-47F4-AB80-4B1F6EDA7F0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3879541" y="2933118"/>
            <a:ext cx="1913138" cy="4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D11223-957A-481D-B3D4-BF39373D1BE8}"/>
              </a:ext>
            </a:extLst>
          </p:cNvPr>
          <p:cNvCxnSpPr>
            <a:stCxn id="3" idx="2"/>
            <a:endCxn id="12" idx="0"/>
          </p:cNvCxnSpPr>
          <p:nvPr/>
        </p:nvCxnSpPr>
        <p:spPr>
          <a:xfrm>
            <a:off x="5792679" y="2933118"/>
            <a:ext cx="1913138" cy="4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0866E95-D099-4A92-A01B-6D9F2229A1D7}"/>
              </a:ext>
            </a:extLst>
          </p:cNvPr>
          <p:cNvSpPr/>
          <p:nvPr/>
        </p:nvSpPr>
        <p:spPr>
          <a:xfrm>
            <a:off x="581892" y="5955964"/>
            <a:ext cx="10026924" cy="49683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D81A95B-BDFE-4FB0-BF9C-FF8AC36C4A33}"/>
              </a:ext>
            </a:extLst>
          </p:cNvPr>
          <p:cNvSpPr/>
          <p:nvPr/>
        </p:nvSpPr>
        <p:spPr>
          <a:xfrm>
            <a:off x="6383044" y="5034229"/>
            <a:ext cx="497149" cy="87889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EA4E853-3403-4C3D-ADEB-66CA0F4D422F}"/>
              </a:ext>
            </a:extLst>
          </p:cNvPr>
          <p:cNvSpPr/>
          <p:nvPr/>
        </p:nvSpPr>
        <p:spPr>
          <a:xfrm>
            <a:off x="1074197" y="3568424"/>
            <a:ext cx="1819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végrehajtás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EA8270BD-72EE-4F9F-82FB-1B3734B6804F}"/>
              </a:ext>
            </a:extLst>
          </p:cNvPr>
          <p:cNvSpPr/>
          <p:nvPr/>
        </p:nvSpPr>
        <p:spPr>
          <a:xfrm>
            <a:off x="4248727" y="5956917"/>
            <a:ext cx="2134317" cy="49588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7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V1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1AA280D4-6112-446E-BC0A-3781FBFEE116}"/>
              </a:ext>
            </a:extLst>
          </p:cNvPr>
          <p:cNvSpPr/>
          <p:nvPr/>
        </p:nvSpPr>
        <p:spPr>
          <a:xfrm>
            <a:off x="4864962" y="1811045"/>
            <a:ext cx="1855433" cy="1122073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Van még?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C2EB0-F53D-4617-8AA9-D93958268B72}"/>
              </a:ext>
            </a:extLst>
          </p:cNvPr>
          <p:cNvSpPr/>
          <p:nvPr/>
        </p:nvSpPr>
        <p:spPr>
          <a:xfrm>
            <a:off x="2894119" y="3429000"/>
            <a:ext cx="1970843" cy="763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Lépj ki!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0AB08-9D1A-41D4-9924-176F19CBC9CF}"/>
              </a:ext>
            </a:extLst>
          </p:cNvPr>
          <p:cNvSpPr/>
          <p:nvPr/>
        </p:nvSpPr>
        <p:spPr>
          <a:xfrm>
            <a:off x="6720395" y="3429953"/>
            <a:ext cx="1970843" cy="763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Olvass még!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682E73-8FBD-47F4-AB80-4B1F6EDA7F0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3879541" y="2933118"/>
            <a:ext cx="1913138" cy="4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D11223-957A-481D-B3D4-BF39373D1BE8}"/>
              </a:ext>
            </a:extLst>
          </p:cNvPr>
          <p:cNvCxnSpPr>
            <a:stCxn id="3" idx="2"/>
            <a:endCxn id="12" idx="0"/>
          </p:cNvCxnSpPr>
          <p:nvPr/>
        </p:nvCxnSpPr>
        <p:spPr>
          <a:xfrm>
            <a:off x="5792679" y="2933118"/>
            <a:ext cx="1913138" cy="4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0866E95-D099-4A92-A01B-6D9F2229A1D7}"/>
              </a:ext>
            </a:extLst>
          </p:cNvPr>
          <p:cNvSpPr/>
          <p:nvPr/>
        </p:nvSpPr>
        <p:spPr>
          <a:xfrm>
            <a:off x="581892" y="5955964"/>
            <a:ext cx="10026924" cy="49683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D81A95B-BDFE-4FB0-BF9C-FF8AC36C4A33}"/>
              </a:ext>
            </a:extLst>
          </p:cNvPr>
          <p:cNvSpPr/>
          <p:nvPr/>
        </p:nvSpPr>
        <p:spPr>
          <a:xfrm>
            <a:off x="6225465" y="4973713"/>
            <a:ext cx="497149" cy="87889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EA4E853-3403-4C3D-ADEB-66CA0F4D422F}"/>
              </a:ext>
            </a:extLst>
          </p:cNvPr>
          <p:cNvSpPr/>
          <p:nvPr/>
        </p:nvSpPr>
        <p:spPr>
          <a:xfrm>
            <a:off x="1074197" y="3568424"/>
            <a:ext cx="1819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végrehajtás</a:t>
            </a:r>
            <a:endParaRPr lang="en-US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12CA18C0-BE7F-4722-A76C-B9DE6FA7A00B}"/>
              </a:ext>
            </a:extLst>
          </p:cNvPr>
          <p:cNvSpPr/>
          <p:nvPr/>
        </p:nvSpPr>
        <p:spPr>
          <a:xfrm>
            <a:off x="8691238" y="3568424"/>
            <a:ext cx="177553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végrehajtás</a:t>
            </a:r>
            <a:endParaRPr lang="en-US" dirty="0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EA8270BD-72EE-4F9F-82FB-1B3734B6804F}"/>
              </a:ext>
            </a:extLst>
          </p:cNvPr>
          <p:cNvSpPr/>
          <p:nvPr/>
        </p:nvSpPr>
        <p:spPr>
          <a:xfrm>
            <a:off x="4248727" y="5956917"/>
            <a:ext cx="2134317" cy="49588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V1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1AA280D4-6112-446E-BC0A-3781FBFEE116}"/>
              </a:ext>
            </a:extLst>
          </p:cNvPr>
          <p:cNvSpPr/>
          <p:nvPr/>
        </p:nvSpPr>
        <p:spPr>
          <a:xfrm>
            <a:off x="4864962" y="1811045"/>
            <a:ext cx="1855433" cy="1122073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Van még?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C2EB0-F53D-4617-8AA9-D93958268B72}"/>
              </a:ext>
            </a:extLst>
          </p:cNvPr>
          <p:cNvSpPr/>
          <p:nvPr/>
        </p:nvSpPr>
        <p:spPr>
          <a:xfrm>
            <a:off x="2894119" y="3429000"/>
            <a:ext cx="1970843" cy="763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Lépj ki!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0AB08-9D1A-41D4-9924-176F19CBC9CF}"/>
              </a:ext>
            </a:extLst>
          </p:cNvPr>
          <p:cNvSpPr/>
          <p:nvPr/>
        </p:nvSpPr>
        <p:spPr>
          <a:xfrm>
            <a:off x="6720395" y="3429953"/>
            <a:ext cx="1970843" cy="763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Olvass még!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682E73-8FBD-47F4-AB80-4B1F6EDA7F0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3879541" y="2933118"/>
            <a:ext cx="1913138" cy="4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D11223-957A-481D-B3D4-BF39373D1BE8}"/>
              </a:ext>
            </a:extLst>
          </p:cNvPr>
          <p:cNvCxnSpPr>
            <a:stCxn id="3" idx="2"/>
            <a:endCxn id="12" idx="0"/>
          </p:cNvCxnSpPr>
          <p:nvPr/>
        </p:nvCxnSpPr>
        <p:spPr>
          <a:xfrm>
            <a:off x="5792679" y="2933118"/>
            <a:ext cx="1913138" cy="4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0866E95-D099-4A92-A01B-6D9F2229A1D7}"/>
              </a:ext>
            </a:extLst>
          </p:cNvPr>
          <p:cNvSpPr/>
          <p:nvPr/>
        </p:nvSpPr>
        <p:spPr>
          <a:xfrm>
            <a:off x="6383044" y="5955964"/>
            <a:ext cx="4225771" cy="49683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D81A95B-BDFE-4FB0-BF9C-FF8AC36C4A33}"/>
              </a:ext>
            </a:extLst>
          </p:cNvPr>
          <p:cNvSpPr/>
          <p:nvPr/>
        </p:nvSpPr>
        <p:spPr>
          <a:xfrm>
            <a:off x="6471820" y="5019684"/>
            <a:ext cx="497149" cy="87889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37028-EA51-4DA2-BB14-AD1B839E5D5F}"/>
              </a:ext>
            </a:extLst>
          </p:cNvPr>
          <p:cNvSpPr txBox="1"/>
          <p:nvPr/>
        </p:nvSpPr>
        <p:spPr>
          <a:xfrm>
            <a:off x="7035753" y="4943837"/>
            <a:ext cx="2920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Böngésző jelszavak</a:t>
            </a:r>
          </a:p>
          <a:p>
            <a:r>
              <a:rPr lang="hu-HU" sz="2800" dirty="0"/>
              <a:t>Kernel memória</a:t>
            </a:r>
            <a:endParaRPr lang="en-US" sz="2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2A651B-3801-4A94-9E20-91621A8CA009}"/>
              </a:ext>
            </a:extLst>
          </p:cNvPr>
          <p:cNvGrpSpPr/>
          <p:nvPr/>
        </p:nvGrpSpPr>
        <p:grpSpPr>
          <a:xfrm>
            <a:off x="4087107" y="4656536"/>
            <a:ext cx="1498006" cy="1242038"/>
            <a:chOff x="5155503" y="2042542"/>
            <a:chExt cx="1731145" cy="17221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0EC844-AFA4-415B-9C59-AE23E69C95AC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84575672-B46B-4E47-93F9-B86527130ECD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CPU1</a:t>
              </a:r>
              <a:endParaRPr lang="en-US" dirty="0"/>
            </a:p>
          </p:txBody>
        </p:sp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3857CD09-1457-4A16-BB22-7407CE981F08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CPU2</a:t>
              </a:r>
              <a:endParaRPr lang="en-US" dirty="0"/>
            </a:p>
          </p:txBody>
        </p:sp>
        <p:sp>
          <p:nvSpPr>
            <p:cNvPr id="23" name="Flowchart: Process 22">
              <a:extLst>
                <a:ext uri="{FF2B5EF4-FFF2-40B4-BE49-F238E27FC236}">
                  <a16:creationId xmlns:a16="http://schemas.microsoft.com/office/drawing/2014/main" id="{83922193-8761-47C4-8012-42819A483C7A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CPU3</a:t>
              </a:r>
              <a:endParaRPr lang="en-US" dirty="0"/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5038501C-2E4B-4CFF-8BE2-68C0C50CD567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CPU4</a:t>
              </a:r>
              <a:endParaRPr lang="en-US" dirty="0"/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B661ABC7-B339-4580-9E29-312D50022EA8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rrow: Left 25">
            <a:extLst>
              <a:ext uri="{FF2B5EF4-FFF2-40B4-BE49-F238E27FC236}">
                <a16:creationId xmlns:a16="http://schemas.microsoft.com/office/drawing/2014/main" id="{89E22452-E6A6-44E6-BAD5-6E5368BA4D1A}"/>
              </a:ext>
            </a:extLst>
          </p:cNvPr>
          <p:cNvSpPr/>
          <p:nvPr/>
        </p:nvSpPr>
        <p:spPr>
          <a:xfrm>
            <a:off x="5682237" y="5206703"/>
            <a:ext cx="692458" cy="442803"/>
          </a:xfrm>
          <a:prstGeom prst="leftArrow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99F24FD2-D797-47B4-B22E-E8DBDE595683}"/>
              </a:ext>
            </a:extLst>
          </p:cNvPr>
          <p:cNvSpPr/>
          <p:nvPr/>
        </p:nvSpPr>
        <p:spPr>
          <a:xfrm>
            <a:off x="581892" y="5955964"/>
            <a:ext cx="10026924" cy="49683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B79FE70A-B877-4389-92F3-526A074FA7D7}"/>
              </a:ext>
            </a:extLst>
          </p:cNvPr>
          <p:cNvSpPr/>
          <p:nvPr/>
        </p:nvSpPr>
        <p:spPr>
          <a:xfrm>
            <a:off x="4248727" y="5956917"/>
            <a:ext cx="2134317" cy="49588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57680-24A5-4711-A1D5-A8421D367381}"/>
              </a:ext>
            </a:extLst>
          </p:cNvPr>
          <p:cNvSpPr txBox="1"/>
          <p:nvPr/>
        </p:nvSpPr>
        <p:spPr>
          <a:xfrm>
            <a:off x="7035753" y="2061857"/>
            <a:ext cx="503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if (x &lt; array1_size)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y = array2[array1[x] * 256];</a:t>
            </a:r>
          </a:p>
        </p:txBody>
      </p:sp>
    </p:spTree>
    <p:extLst>
      <p:ext uri="{BB962C8B-B14F-4D97-AF65-F5344CB8AC3E}">
        <p14:creationId xmlns:p14="http://schemas.microsoft.com/office/powerpoint/2010/main" val="254332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4397685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/>
              <a:t>HATÓKÖR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Folyamaton belül</a:t>
            </a:r>
          </a:p>
          <a:p>
            <a:pPr algn="l"/>
            <a:r>
              <a:rPr lang="hu-HU" dirty="0"/>
              <a:t>KIHASZNÁLÁS FELTÉTELE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Megbízhatatlan kód végrehajtása a célpont folyamatban</a:t>
            </a:r>
          </a:p>
          <a:p>
            <a:pPr algn="l">
              <a:buClr>
                <a:schemeClr val="accent2"/>
              </a:buClr>
            </a:pPr>
            <a:r>
              <a:rPr lang="hu-HU" dirty="0"/>
              <a:t>TIPIKUS CÉLPONTOK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b="0" dirty="0" err="1"/>
              <a:t>Böngészök</a:t>
            </a:r>
            <a:r>
              <a:rPr lang="hu-HU" b="0" dirty="0"/>
              <a:t> (JavaScript)</a:t>
            </a:r>
          </a:p>
          <a:p>
            <a:pPr marL="800100" lvl="1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/>
              <a:t>Tárolt jelszavak</a:t>
            </a:r>
          </a:p>
          <a:p>
            <a:pPr marL="800100" lvl="1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b="0" dirty="0"/>
              <a:t>Érvényes session azonosítók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b="0" dirty="0"/>
              <a:t>Kernel (pl. Linux </a:t>
            </a:r>
            <a:r>
              <a:rPr lang="hu-HU" b="0" dirty="0" err="1"/>
              <a:t>eBPF</a:t>
            </a:r>
            <a:r>
              <a:rPr lang="hu-HU" b="0" dirty="0"/>
              <a:t> filterek)</a:t>
            </a:r>
          </a:p>
          <a:p>
            <a:pPr marL="800100" lvl="1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dirty="0"/>
              <a:t>Más folyamatok memóriája</a:t>
            </a:r>
          </a:p>
          <a:p>
            <a:pPr marL="800100" lvl="1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hu-HU" b="0" dirty="0"/>
              <a:t>Kernel titkok (pl. kulcsok)</a:t>
            </a:r>
          </a:p>
          <a:p>
            <a:pPr marL="1257300" lvl="2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982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9EA8A8C9-1182-42D9-B6C4-04D9F9488623}"/>
              </a:ext>
            </a:extLst>
          </p:cNvPr>
          <p:cNvSpPr/>
          <p:nvPr/>
        </p:nvSpPr>
        <p:spPr>
          <a:xfrm>
            <a:off x="803664" y="2449212"/>
            <a:ext cx="878890" cy="40732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V2</a:t>
            </a:r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C7BC4BFF-683B-4C79-8FA4-E1634AB3386C}"/>
              </a:ext>
            </a:extLst>
          </p:cNvPr>
          <p:cNvSpPr/>
          <p:nvPr/>
        </p:nvSpPr>
        <p:spPr>
          <a:xfrm>
            <a:off x="905757" y="2456852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507166-A83B-43E7-8AAF-302A1204A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59250"/>
              </p:ext>
            </p:extLst>
          </p:nvPr>
        </p:nvGraphicFramePr>
        <p:xfrm>
          <a:off x="4465066" y="2576289"/>
          <a:ext cx="1731146" cy="19635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65573">
                  <a:extLst>
                    <a:ext uri="{9D8B030D-6E8A-4147-A177-3AD203B41FA5}">
                      <a16:colId xmlns:a16="http://schemas.microsoft.com/office/drawing/2014/main" val="3691791818"/>
                    </a:ext>
                  </a:extLst>
                </a:gridCol>
                <a:gridCol w="865573">
                  <a:extLst>
                    <a:ext uri="{9D8B030D-6E8A-4147-A177-3AD203B41FA5}">
                      <a16:colId xmlns:a16="http://schemas.microsoft.com/office/drawing/2014/main" val="3437815619"/>
                    </a:ext>
                  </a:extLst>
                </a:gridCol>
              </a:tblGrid>
              <a:tr h="490898">
                <a:tc>
                  <a:txBody>
                    <a:bodyPr/>
                    <a:lstStyle/>
                    <a:p>
                      <a:r>
                        <a:rPr lang="hu-HU" dirty="0"/>
                        <a:t>Cím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Cél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98225"/>
                  </a:ext>
                </a:extLst>
              </a:tr>
              <a:tr h="490898">
                <a:tc>
                  <a:txBody>
                    <a:bodyPr/>
                    <a:lstStyle/>
                    <a:p>
                      <a:r>
                        <a:rPr lang="hu-HU" sz="2400" dirty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8386"/>
                  </a:ext>
                </a:extLst>
              </a:tr>
              <a:tr h="490898">
                <a:tc>
                  <a:txBody>
                    <a:bodyPr/>
                    <a:lstStyle/>
                    <a:p>
                      <a:r>
                        <a:rPr lang="hu-HU" sz="2400" dirty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23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97466"/>
                  </a:ext>
                </a:extLst>
              </a:tr>
              <a:tr h="490898">
                <a:tc>
                  <a:txBody>
                    <a:bodyPr/>
                    <a:lstStyle/>
                    <a:p>
                      <a:r>
                        <a:rPr lang="hu-HU" sz="2400" dirty="0"/>
                        <a:t>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7838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A6FECFD4-9776-483F-B8AD-84BD49E80182}"/>
              </a:ext>
            </a:extLst>
          </p:cNvPr>
          <p:cNvSpPr/>
          <p:nvPr/>
        </p:nvSpPr>
        <p:spPr>
          <a:xfrm>
            <a:off x="213064" y="1766655"/>
            <a:ext cx="1882066" cy="5193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Critical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FDF1BF-BC54-4957-B26C-CDFC432FEBC4}"/>
              </a:ext>
            </a:extLst>
          </p:cNvPr>
          <p:cNvSpPr txBox="1"/>
          <p:nvPr/>
        </p:nvSpPr>
        <p:spPr>
          <a:xfrm>
            <a:off x="150921" y="25762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1111</a:t>
            </a:r>
            <a:endParaRPr lang="en-US" dirty="0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B2A6EB52-2854-49E1-A169-001491456C04}"/>
              </a:ext>
            </a:extLst>
          </p:cNvPr>
          <p:cNvSpPr/>
          <p:nvPr/>
        </p:nvSpPr>
        <p:spPr>
          <a:xfrm>
            <a:off x="905757" y="4157009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081922-8B41-4FE6-9E0D-328374ADA418}"/>
              </a:ext>
            </a:extLst>
          </p:cNvPr>
          <p:cNvSpPr txBox="1"/>
          <p:nvPr/>
        </p:nvSpPr>
        <p:spPr>
          <a:xfrm>
            <a:off x="193830" y="60028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3333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F744B2-7CED-4CC4-96BC-3BBCBDB824AA}"/>
              </a:ext>
            </a:extLst>
          </p:cNvPr>
          <p:cNvSpPr txBox="1"/>
          <p:nvPr/>
        </p:nvSpPr>
        <p:spPr>
          <a:xfrm>
            <a:off x="99874" y="43011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2222</a:t>
            </a:r>
            <a:endParaRPr lang="en-US" dirty="0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46593FFF-9326-40AB-BF91-23CDEE9AE62A}"/>
              </a:ext>
            </a:extLst>
          </p:cNvPr>
          <p:cNvSpPr/>
          <p:nvPr/>
        </p:nvSpPr>
        <p:spPr>
          <a:xfrm>
            <a:off x="897620" y="5857166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7" name="Arrow: Curved Left 46">
            <a:extLst>
              <a:ext uri="{FF2B5EF4-FFF2-40B4-BE49-F238E27FC236}">
                <a16:creationId xmlns:a16="http://schemas.microsoft.com/office/drawing/2014/main" id="{E38B6E75-CCEB-4B8F-975B-D7CD8E027738}"/>
              </a:ext>
            </a:extLst>
          </p:cNvPr>
          <p:cNvSpPr/>
          <p:nvPr/>
        </p:nvSpPr>
        <p:spPr>
          <a:xfrm>
            <a:off x="1615971" y="2760955"/>
            <a:ext cx="301606" cy="51674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Left 47">
            <a:extLst>
              <a:ext uri="{FF2B5EF4-FFF2-40B4-BE49-F238E27FC236}">
                <a16:creationId xmlns:a16="http://schemas.microsoft.com/office/drawing/2014/main" id="{DC0FEA74-3684-4050-9155-DF4308D72549}"/>
              </a:ext>
            </a:extLst>
          </p:cNvPr>
          <p:cNvSpPr/>
          <p:nvPr/>
        </p:nvSpPr>
        <p:spPr>
          <a:xfrm>
            <a:off x="1649263" y="2785665"/>
            <a:ext cx="301606" cy="966987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urved Left 48">
            <a:extLst>
              <a:ext uri="{FF2B5EF4-FFF2-40B4-BE49-F238E27FC236}">
                <a16:creationId xmlns:a16="http://schemas.microsoft.com/office/drawing/2014/main" id="{936DCDE9-A13B-445D-8C55-BB31CC7DECDD}"/>
              </a:ext>
            </a:extLst>
          </p:cNvPr>
          <p:cNvSpPr/>
          <p:nvPr/>
        </p:nvSpPr>
        <p:spPr>
          <a:xfrm>
            <a:off x="1665909" y="4423806"/>
            <a:ext cx="301606" cy="73412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urved Left 49">
            <a:extLst>
              <a:ext uri="{FF2B5EF4-FFF2-40B4-BE49-F238E27FC236}">
                <a16:creationId xmlns:a16="http://schemas.microsoft.com/office/drawing/2014/main" id="{FCBB8744-7FB7-4A46-83A0-1A72B86BB3FA}"/>
              </a:ext>
            </a:extLst>
          </p:cNvPr>
          <p:cNvSpPr/>
          <p:nvPr/>
        </p:nvSpPr>
        <p:spPr>
          <a:xfrm>
            <a:off x="1682554" y="4441346"/>
            <a:ext cx="301606" cy="516740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A6A20427-18DA-4A90-9B1C-BEBE6A2229E0}"/>
              </a:ext>
            </a:extLst>
          </p:cNvPr>
          <p:cNvSpPr/>
          <p:nvPr/>
        </p:nvSpPr>
        <p:spPr>
          <a:xfrm flipV="1">
            <a:off x="1701790" y="5727771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595E820F-34DD-44ED-B541-3A2C37662421}"/>
              </a:ext>
            </a:extLst>
          </p:cNvPr>
          <p:cNvSpPr/>
          <p:nvPr/>
        </p:nvSpPr>
        <p:spPr>
          <a:xfrm flipV="1">
            <a:off x="1682554" y="5464040"/>
            <a:ext cx="301606" cy="770476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ED3D0ED7-A37E-4C6C-99EA-5B59CBEDBC07}"/>
              </a:ext>
            </a:extLst>
          </p:cNvPr>
          <p:cNvSpPr/>
          <p:nvPr/>
        </p:nvSpPr>
        <p:spPr>
          <a:xfrm flipV="1">
            <a:off x="1665909" y="3955693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92DB2A-F224-4256-9E6F-E82FF969B98C}"/>
              </a:ext>
            </a:extLst>
          </p:cNvPr>
          <p:cNvGrpSpPr/>
          <p:nvPr/>
        </p:nvGrpSpPr>
        <p:grpSpPr>
          <a:xfrm>
            <a:off x="4465872" y="4814637"/>
            <a:ext cx="1731145" cy="1722110"/>
            <a:chOff x="5155503" y="2042542"/>
            <a:chExt cx="1731145" cy="172211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7C65C60-6C39-4725-A202-29768321242E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id="{AEEC8953-A887-41DD-97D4-40D34ABE75D8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CPU1</a:t>
              </a:r>
              <a:endParaRPr lang="en-US" dirty="0"/>
            </a:p>
          </p:txBody>
        </p:sp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id="{272D60A8-01DE-43F8-9C14-43A6F868ABBF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CPU2</a:t>
              </a:r>
              <a:endParaRPr lang="en-US" dirty="0"/>
            </a:p>
          </p:txBody>
        </p:sp>
        <p:sp>
          <p:nvSpPr>
            <p:cNvPr id="61" name="Flowchart: Process 60">
              <a:extLst>
                <a:ext uri="{FF2B5EF4-FFF2-40B4-BE49-F238E27FC236}">
                  <a16:creationId xmlns:a16="http://schemas.microsoft.com/office/drawing/2014/main" id="{4B19940D-8A45-40DE-B882-654D54389D6C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CPU3</a:t>
              </a:r>
              <a:endParaRPr lang="en-US" dirty="0"/>
            </a:p>
          </p:txBody>
        </p:sp>
        <p:sp>
          <p:nvSpPr>
            <p:cNvPr id="62" name="Flowchart: Process 61">
              <a:extLst>
                <a:ext uri="{FF2B5EF4-FFF2-40B4-BE49-F238E27FC236}">
                  <a16:creationId xmlns:a16="http://schemas.microsoft.com/office/drawing/2014/main" id="{49839EA9-AF7F-4932-BD88-7504F4E59F35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CPU4</a:t>
              </a:r>
              <a:endParaRPr lang="en-US" dirty="0"/>
            </a:p>
          </p:txBody>
        </p:sp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D3AE62CC-9B27-437E-A743-3CAA1AA438AC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32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9EA8A8C9-1182-42D9-B6C4-04D9F9488623}"/>
              </a:ext>
            </a:extLst>
          </p:cNvPr>
          <p:cNvSpPr/>
          <p:nvPr/>
        </p:nvSpPr>
        <p:spPr>
          <a:xfrm>
            <a:off x="803664" y="2449212"/>
            <a:ext cx="878890" cy="40732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V2</a:t>
            </a:r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C7BC4BFF-683B-4C79-8FA4-E1634AB3386C}"/>
              </a:ext>
            </a:extLst>
          </p:cNvPr>
          <p:cNvSpPr/>
          <p:nvPr/>
        </p:nvSpPr>
        <p:spPr>
          <a:xfrm>
            <a:off x="905757" y="2456852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507166-A83B-43E7-8AAF-302A1204A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10330"/>
              </p:ext>
            </p:extLst>
          </p:nvPr>
        </p:nvGraphicFramePr>
        <p:xfrm>
          <a:off x="4474009" y="2505907"/>
          <a:ext cx="1731146" cy="19999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65573">
                  <a:extLst>
                    <a:ext uri="{9D8B030D-6E8A-4147-A177-3AD203B41FA5}">
                      <a16:colId xmlns:a16="http://schemas.microsoft.com/office/drawing/2014/main" val="3691791818"/>
                    </a:ext>
                  </a:extLst>
                </a:gridCol>
                <a:gridCol w="865573">
                  <a:extLst>
                    <a:ext uri="{9D8B030D-6E8A-4147-A177-3AD203B41FA5}">
                      <a16:colId xmlns:a16="http://schemas.microsoft.com/office/drawing/2014/main" val="3437815619"/>
                    </a:ext>
                  </a:extLst>
                </a:gridCol>
              </a:tblGrid>
              <a:tr h="499985">
                <a:tc>
                  <a:txBody>
                    <a:bodyPr/>
                    <a:lstStyle/>
                    <a:p>
                      <a:r>
                        <a:rPr lang="hu-HU" dirty="0"/>
                        <a:t>Cím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Cél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98225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8386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97466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7838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A6FECFD4-9776-483F-B8AD-84BD49E80182}"/>
              </a:ext>
            </a:extLst>
          </p:cNvPr>
          <p:cNvSpPr/>
          <p:nvPr/>
        </p:nvSpPr>
        <p:spPr>
          <a:xfrm>
            <a:off x="213064" y="1766655"/>
            <a:ext cx="1882066" cy="5193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Critical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FDF1BF-BC54-4957-B26C-CDFC432FEBC4}"/>
              </a:ext>
            </a:extLst>
          </p:cNvPr>
          <p:cNvSpPr txBox="1"/>
          <p:nvPr/>
        </p:nvSpPr>
        <p:spPr>
          <a:xfrm>
            <a:off x="150921" y="25762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1111</a:t>
            </a:r>
            <a:endParaRPr lang="en-US" dirty="0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B2A6EB52-2854-49E1-A169-001491456C04}"/>
              </a:ext>
            </a:extLst>
          </p:cNvPr>
          <p:cNvSpPr/>
          <p:nvPr/>
        </p:nvSpPr>
        <p:spPr>
          <a:xfrm>
            <a:off x="905757" y="4157009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081922-8B41-4FE6-9E0D-328374ADA418}"/>
              </a:ext>
            </a:extLst>
          </p:cNvPr>
          <p:cNvSpPr txBox="1"/>
          <p:nvPr/>
        </p:nvSpPr>
        <p:spPr>
          <a:xfrm>
            <a:off x="193830" y="60028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3333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F744B2-7CED-4CC4-96BC-3BBCBDB824AA}"/>
              </a:ext>
            </a:extLst>
          </p:cNvPr>
          <p:cNvSpPr txBox="1"/>
          <p:nvPr/>
        </p:nvSpPr>
        <p:spPr>
          <a:xfrm>
            <a:off x="99874" y="43011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2222</a:t>
            </a:r>
            <a:endParaRPr lang="en-US" dirty="0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46593FFF-9326-40AB-BF91-23CDEE9AE62A}"/>
              </a:ext>
            </a:extLst>
          </p:cNvPr>
          <p:cNvSpPr/>
          <p:nvPr/>
        </p:nvSpPr>
        <p:spPr>
          <a:xfrm>
            <a:off x="897620" y="5857166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7" name="Arrow: Curved Left 46">
            <a:extLst>
              <a:ext uri="{FF2B5EF4-FFF2-40B4-BE49-F238E27FC236}">
                <a16:creationId xmlns:a16="http://schemas.microsoft.com/office/drawing/2014/main" id="{E38B6E75-CCEB-4B8F-975B-D7CD8E027738}"/>
              </a:ext>
            </a:extLst>
          </p:cNvPr>
          <p:cNvSpPr/>
          <p:nvPr/>
        </p:nvSpPr>
        <p:spPr>
          <a:xfrm>
            <a:off x="1615971" y="2760955"/>
            <a:ext cx="301606" cy="51674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Left 47">
            <a:extLst>
              <a:ext uri="{FF2B5EF4-FFF2-40B4-BE49-F238E27FC236}">
                <a16:creationId xmlns:a16="http://schemas.microsoft.com/office/drawing/2014/main" id="{DC0FEA74-3684-4050-9155-DF4308D72549}"/>
              </a:ext>
            </a:extLst>
          </p:cNvPr>
          <p:cNvSpPr/>
          <p:nvPr/>
        </p:nvSpPr>
        <p:spPr>
          <a:xfrm>
            <a:off x="1649263" y="2785665"/>
            <a:ext cx="301606" cy="966987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urved Left 48">
            <a:extLst>
              <a:ext uri="{FF2B5EF4-FFF2-40B4-BE49-F238E27FC236}">
                <a16:creationId xmlns:a16="http://schemas.microsoft.com/office/drawing/2014/main" id="{936DCDE9-A13B-445D-8C55-BB31CC7DECDD}"/>
              </a:ext>
            </a:extLst>
          </p:cNvPr>
          <p:cNvSpPr/>
          <p:nvPr/>
        </p:nvSpPr>
        <p:spPr>
          <a:xfrm>
            <a:off x="1665909" y="4423806"/>
            <a:ext cx="301606" cy="73412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urved Left 49">
            <a:extLst>
              <a:ext uri="{FF2B5EF4-FFF2-40B4-BE49-F238E27FC236}">
                <a16:creationId xmlns:a16="http://schemas.microsoft.com/office/drawing/2014/main" id="{FCBB8744-7FB7-4A46-83A0-1A72B86BB3FA}"/>
              </a:ext>
            </a:extLst>
          </p:cNvPr>
          <p:cNvSpPr/>
          <p:nvPr/>
        </p:nvSpPr>
        <p:spPr>
          <a:xfrm>
            <a:off x="1682554" y="4441346"/>
            <a:ext cx="301606" cy="516740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A6A20427-18DA-4A90-9B1C-BEBE6A2229E0}"/>
              </a:ext>
            </a:extLst>
          </p:cNvPr>
          <p:cNvSpPr/>
          <p:nvPr/>
        </p:nvSpPr>
        <p:spPr>
          <a:xfrm flipV="1">
            <a:off x="1701790" y="5727771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595E820F-34DD-44ED-B541-3A2C37662421}"/>
              </a:ext>
            </a:extLst>
          </p:cNvPr>
          <p:cNvSpPr/>
          <p:nvPr/>
        </p:nvSpPr>
        <p:spPr>
          <a:xfrm flipV="1">
            <a:off x="1682554" y="5464040"/>
            <a:ext cx="301606" cy="770476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ED3D0ED7-A37E-4C6C-99EA-5B59CBEDBC07}"/>
              </a:ext>
            </a:extLst>
          </p:cNvPr>
          <p:cNvSpPr/>
          <p:nvPr/>
        </p:nvSpPr>
        <p:spPr>
          <a:xfrm flipV="1">
            <a:off x="1665909" y="3955693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723B90-11EE-4FB8-943E-11E2E82E80D6}"/>
              </a:ext>
            </a:extLst>
          </p:cNvPr>
          <p:cNvSpPr/>
          <p:nvPr/>
        </p:nvSpPr>
        <p:spPr>
          <a:xfrm>
            <a:off x="7281169" y="3492981"/>
            <a:ext cx="1882066" cy="51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Attacker</a:t>
            </a:r>
            <a:endParaRPr lang="en-US" dirty="0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FAD15EAF-D0FC-4BF0-9701-194373A23B31}"/>
              </a:ext>
            </a:extLst>
          </p:cNvPr>
          <p:cNvSpPr/>
          <p:nvPr/>
        </p:nvSpPr>
        <p:spPr>
          <a:xfrm>
            <a:off x="6096000" y="3559820"/>
            <a:ext cx="1086035" cy="37848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25F13F-189F-4351-9838-0222442D4CAA}"/>
              </a:ext>
            </a:extLst>
          </p:cNvPr>
          <p:cNvGrpSpPr/>
          <p:nvPr/>
        </p:nvGrpSpPr>
        <p:grpSpPr>
          <a:xfrm>
            <a:off x="4465872" y="4814637"/>
            <a:ext cx="1731145" cy="1722110"/>
            <a:chOff x="5155503" y="2042542"/>
            <a:chExt cx="1731145" cy="17221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71D9C7-352F-499F-8C84-072978ACC1AE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BA460C6E-6ADA-4529-95C4-2FB753D70F91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CPU1</a:t>
              </a:r>
              <a:endParaRPr lang="en-US" dirty="0"/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DAB9BEDA-039A-49F4-A2A2-D5F84157232C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CPU2</a:t>
              </a:r>
              <a:endParaRPr lang="en-US" dirty="0"/>
            </a:p>
          </p:txBody>
        </p: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3F42AA22-E068-4163-80E1-6218013DC567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CPU3</a:t>
              </a:r>
              <a:endParaRPr lang="en-US" dirty="0"/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BC1ACD1F-0EE3-4F08-B6AE-B1BCC8C9576E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CPU4</a:t>
              </a:r>
              <a:endParaRPr lang="en-US" dirty="0"/>
            </a:p>
          </p:txBody>
        </p:sp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161A7171-CD6A-48D8-967C-FCADB4F03C53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22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9EA8A8C9-1182-42D9-B6C4-04D9F9488623}"/>
              </a:ext>
            </a:extLst>
          </p:cNvPr>
          <p:cNvSpPr/>
          <p:nvPr/>
        </p:nvSpPr>
        <p:spPr>
          <a:xfrm>
            <a:off x="803664" y="2449212"/>
            <a:ext cx="878890" cy="40732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V2</a:t>
            </a:r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C7BC4BFF-683B-4C79-8FA4-E1634AB3386C}"/>
              </a:ext>
            </a:extLst>
          </p:cNvPr>
          <p:cNvSpPr/>
          <p:nvPr/>
        </p:nvSpPr>
        <p:spPr>
          <a:xfrm>
            <a:off x="905757" y="2456852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507166-A83B-43E7-8AAF-302A1204AC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74009" y="2505907"/>
          <a:ext cx="1731146" cy="19999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65573">
                  <a:extLst>
                    <a:ext uri="{9D8B030D-6E8A-4147-A177-3AD203B41FA5}">
                      <a16:colId xmlns:a16="http://schemas.microsoft.com/office/drawing/2014/main" val="3691791818"/>
                    </a:ext>
                  </a:extLst>
                </a:gridCol>
                <a:gridCol w="865573">
                  <a:extLst>
                    <a:ext uri="{9D8B030D-6E8A-4147-A177-3AD203B41FA5}">
                      <a16:colId xmlns:a16="http://schemas.microsoft.com/office/drawing/2014/main" val="3437815619"/>
                    </a:ext>
                  </a:extLst>
                </a:gridCol>
              </a:tblGrid>
              <a:tr h="499985">
                <a:tc>
                  <a:txBody>
                    <a:bodyPr/>
                    <a:lstStyle/>
                    <a:p>
                      <a:r>
                        <a:rPr lang="hu-HU" dirty="0"/>
                        <a:t>Cím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Cél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98225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8386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97466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7838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A6FECFD4-9776-483F-B8AD-84BD49E80182}"/>
              </a:ext>
            </a:extLst>
          </p:cNvPr>
          <p:cNvSpPr/>
          <p:nvPr/>
        </p:nvSpPr>
        <p:spPr>
          <a:xfrm>
            <a:off x="213064" y="1766655"/>
            <a:ext cx="1882066" cy="5193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Critical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FDF1BF-BC54-4957-B26C-CDFC432FEBC4}"/>
              </a:ext>
            </a:extLst>
          </p:cNvPr>
          <p:cNvSpPr txBox="1"/>
          <p:nvPr/>
        </p:nvSpPr>
        <p:spPr>
          <a:xfrm>
            <a:off x="150921" y="25762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1111</a:t>
            </a:r>
            <a:endParaRPr lang="en-US" dirty="0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B2A6EB52-2854-49E1-A169-001491456C04}"/>
              </a:ext>
            </a:extLst>
          </p:cNvPr>
          <p:cNvSpPr/>
          <p:nvPr/>
        </p:nvSpPr>
        <p:spPr>
          <a:xfrm>
            <a:off x="905757" y="4157009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081922-8B41-4FE6-9E0D-328374ADA418}"/>
              </a:ext>
            </a:extLst>
          </p:cNvPr>
          <p:cNvSpPr txBox="1"/>
          <p:nvPr/>
        </p:nvSpPr>
        <p:spPr>
          <a:xfrm>
            <a:off x="193830" y="60028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3333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F744B2-7CED-4CC4-96BC-3BBCBDB824AA}"/>
              </a:ext>
            </a:extLst>
          </p:cNvPr>
          <p:cNvSpPr txBox="1"/>
          <p:nvPr/>
        </p:nvSpPr>
        <p:spPr>
          <a:xfrm>
            <a:off x="99874" y="43011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2222</a:t>
            </a:r>
            <a:endParaRPr lang="en-US" dirty="0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46593FFF-9326-40AB-BF91-23CDEE9AE62A}"/>
              </a:ext>
            </a:extLst>
          </p:cNvPr>
          <p:cNvSpPr/>
          <p:nvPr/>
        </p:nvSpPr>
        <p:spPr>
          <a:xfrm>
            <a:off x="897620" y="5857166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7" name="Arrow: Curved Left 46">
            <a:extLst>
              <a:ext uri="{FF2B5EF4-FFF2-40B4-BE49-F238E27FC236}">
                <a16:creationId xmlns:a16="http://schemas.microsoft.com/office/drawing/2014/main" id="{E38B6E75-CCEB-4B8F-975B-D7CD8E027738}"/>
              </a:ext>
            </a:extLst>
          </p:cNvPr>
          <p:cNvSpPr/>
          <p:nvPr/>
        </p:nvSpPr>
        <p:spPr>
          <a:xfrm>
            <a:off x="1615971" y="2760955"/>
            <a:ext cx="301606" cy="51674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Left 47">
            <a:extLst>
              <a:ext uri="{FF2B5EF4-FFF2-40B4-BE49-F238E27FC236}">
                <a16:creationId xmlns:a16="http://schemas.microsoft.com/office/drawing/2014/main" id="{DC0FEA74-3684-4050-9155-DF4308D72549}"/>
              </a:ext>
            </a:extLst>
          </p:cNvPr>
          <p:cNvSpPr/>
          <p:nvPr/>
        </p:nvSpPr>
        <p:spPr>
          <a:xfrm>
            <a:off x="1649263" y="2785665"/>
            <a:ext cx="301606" cy="966987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urved Left 48">
            <a:extLst>
              <a:ext uri="{FF2B5EF4-FFF2-40B4-BE49-F238E27FC236}">
                <a16:creationId xmlns:a16="http://schemas.microsoft.com/office/drawing/2014/main" id="{936DCDE9-A13B-445D-8C55-BB31CC7DECDD}"/>
              </a:ext>
            </a:extLst>
          </p:cNvPr>
          <p:cNvSpPr/>
          <p:nvPr/>
        </p:nvSpPr>
        <p:spPr>
          <a:xfrm>
            <a:off x="1665909" y="4423806"/>
            <a:ext cx="301606" cy="73412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urved Left 49">
            <a:extLst>
              <a:ext uri="{FF2B5EF4-FFF2-40B4-BE49-F238E27FC236}">
                <a16:creationId xmlns:a16="http://schemas.microsoft.com/office/drawing/2014/main" id="{FCBB8744-7FB7-4A46-83A0-1A72B86BB3FA}"/>
              </a:ext>
            </a:extLst>
          </p:cNvPr>
          <p:cNvSpPr/>
          <p:nvPr/>
        </p:nvSpPr>
        <p:spPr>
          <a:xfrm>
            <a:off x="1682554" y="4441346"/>
            <a:ext cx="301606" cy="516740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A6A20427-18DA-4A90-9B1C-BEBE6A2229E0}"/>
              </a:ext>
            </a:extLst>
          </p:cNvPr>
          <p:cNvSpPr/>
          <p:nvPr/>
        </p:nvSpPr>
        <p:spPr>
          <a:xfrm flipV="1">
            <a:off x="1701790" y="5727771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595E820F-34DD-44ED-B541-3A2C37662421}"/>
              </a:ext>
            </a:extLst>
          </p:cNvPr>
          <p:cNvSpPr/>
          <p:nvPr/>
        </p:nvSpPr>
        <p:spPr>
          <a:xfrm flipV="1">
            <a:off x="1682554" y="5464040"/>
            <a:ext cx="301606" cy="770476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ED3D0ED7-A37E-4C6C-99EA-5B59CBEDBC07}"/>
              </a:ext>
            </a:extLst>
          </p:cNvPr>
          <p:cNvSpPr/>
          <p:nvPr/>
        </p:nvSpPr>
        <p:spPr>
          <a:xfrm flipV="1">
            <a:off x="1665909" y="3955693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723B90-11EE-4FB8-943E-11E2E82E80D6}"/>
              </a:ext>
            </a:extLst>
          </p:cNvPr>
          <p:cNvSpPr/>
          <p:nvPr/>
        </p:nvSpPr>
        <p:spPr>
          <a:xfrm>
            <a:off x="7281169" y="3492981"/>
            <a:ext cx="1882066" cy="51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Attacker</a:t>
            </a:r>
            <a:endParaRPr lang="en-US" dirty="0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FAD15EAF-D0FC-4BF0-9701-194373A23B31}"/>
              </a:ext>
            </a:extLst>
          </p:cNvPr>
          <p:cNvSpPr/>
          <p:nvPr/>
        </p:nvSpPr>
        <p:spPr>
          <a:xfrm>
            <a:off x="6096000" y="3559820"/>
            <a:ext cx="1086035" cy="37848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25F13F-189F-4351-9838-0222442D4CAA}"/>
              </a:ext>
            </a:extLst>
          </p:cNvPr>
          <p:cNvGrpSpPr/>
          <p:nvPr/>
        </p:nvGrpSpPr>
        <p:grpSpPr>
          <a:xfrm>
            <a:off x="4465872" y="4814637"/>
            <a:ext cx="1731145" cy="1722110"/>
            <a:chOff x="5155503" y="2042542"/>
            <a:chExt cx="1731145" cy="17221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71D9C7-352F-499F-8C84-072978ACC1AE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BA460C6E-6ADA-4529-95C4-2FB753D70F91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CPU1</a:t>
              </a:r>
              <a:endParaRPr lang="en-US" dirty="0"/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DAB9BEDA-039A-49F4-A2A2-D5F84157232C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CPU2</a:t>
              </a:r>
              <a:endParaRPr lang="en-US" dirty="0"/>
            </a:p>
          </p:txBody>
        </p: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3F42AA22-E068-4163-80E1-6218013DC567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CPU3</a:t>
              </a:r>
              <a:endParaRPr lang="en-US" dirty="0"/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BC1ACD1F-0EE3-4F08-B6AE-B1BCC8C9576E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CPU4</a:t>
              </a:r>
              <a:endParaRPr lang="en-US" dirty="0"/>
            </a:p>
          </p:txBody>
        </p:sp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161A7171-CD6A-48D8-967C-FCADB4F03C53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302592A-40A7-49D1-8F72-19165A34867D}"/>
              </a:ext>
            </a:extLst>
          </p:cNvPr>
          <p:cNvCxnSpPr>
            <a:cxnSpLocks/>
            <a:stCxn id="54" idx="0"/>
            <a:endCxn id="55" idx="0"/>
          </p:cNvCxnSpPr>
          <p:nvPr/>
        </p:nvCxnSpPr>
        <p:spPr>
          <a:xfrm rot="10800000" flipH="1">
            <a:off x="1665908" y="3492982"/>
            <a:ext cx="6556293" cy="975165"/>
          </a:xfrm>
          <a:prstGeom prst="bentConnector4">
            <a:avLst>
              <a:gd name="adj1" fmla="val 11587"/>
              <a:gd name="adj2" fmla="val 214369"/>
            </a:avLst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01AB4F-E4D3-4B48-AC59-44BE66DB2181}"/>
              </a:ext>
            </a:extLst>
          </p:cNvPr>
          <p:cNvSpPr txBox="1"/>
          <p:nvPr/>
        </p:nvSpPr>
        <p:spPr>
          <a:xfrm>
            <a:off x="4842369" y="1967583"/>
            <a:ext cx="9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2 („IPC”)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37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9EA8A8C9-1182-42D9-B6C4-04D9F9488623}"/>
              </a:ext>
            </a:extLst>
          </p:cNvPr>
          <p:cNvSpPr/>
          <p:nvPr/>
        </p:nvSpPr>
        <p:spPr>
          <a:xfrm>
            <a:off x="803664" y="2449212"/>
            <a:ext cx="878890" cy="40732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V2</a:t>
            </a:r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C7BC4BFF-683B-4C79-8FA4-E1634AB3386C}"/>
              </a:ext>
            </a:extLst>
          </p:cNvPr>
          <p:cNvSpPr/>
          <p:nvPr/>
        </p:nvSpPr>
        <p:spPr>
          <a:xfrm>
            <a:off x="905757" y="2456852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507166-A83B-43E7-8AAF-302A1204AC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74009" y="2505907"/>
          <a:ext cx="1731146" cy="19999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65573">
                  <a:extLst>
                    <a:ext uri="{9D8B030D-6E8A-4147-A177-3AD203B41FA5}">
                      <a16:colId xmlns:a16="http://schemas.microsoft.com/office/drawing/2014/main" val="3691791818"/>
                    </a:ext>
                  </a:extLst>
                </a:gridCol>
                <a:gridCol w="865573">
                  <a:extLst>
                    <a:ext uri="{9D8B030D-6E8A-4147-A177-3AD203B41FA5}">
                      <a16:colId xmlns:a16="http://schemas.microsoft.com/office/drawing/2014/main" val="3437815619"/>
                    </a:ext>
                  </a:extLst>
                </a:gridCol>
              </a:tblGrid>
              <a:tr h="499985">
                <a:tc>
                  <a:txBody>
                    <a:bodyPr/>
                    <a:lstStyle/>
                    <a:p>
                      <a:r>
                        <a:rPr lang="hu-HU" dirty="0"/>
                        <a:t>Cím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Cél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98225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8386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97466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7838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A6FECFD4-9776-483F-B8AD-84BD49E80182}"/>
              </a:ext>
            </a:extLst>
          </p:cNvPr>
          <p:cNvSpPr/>
          <p:nvPr/>
        </p:nvSpPr>
        <p:spPr>
          <a:xfrm>
            <a:off x="213064" y="1766655"/>
            <a:ext cx="1882066" cy="5193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Critical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FDF1BF-BC54-4957-B26C-CDFC432FEBC4}"/>
              </a:ext>
            </a:extLst>
          </p:cNvPr>
          <p:cNvSpPr txBox="1"/>
          <p:nvPr/>
        </p:nvSpPr>
        <p:spPr>
          <a:xfrm>
            <a:off x="150921" y="25762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1111</a:t>
            </a:r>
            <a:endParaRPr lang="en-US" dirty="0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B2A6EB52-2854-49E1-A169-001491456C04}"/>
              </a:ext>
            </a:extLst>
          </p:cNvPr>
          <p:cNvSpPr/>
          <p:nvPr/>
        </p:nvSpPr>
        <p:spPr>
          <a:xfrm>
            <a:off x="905757" y="4157009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081922-8B41-4FE6-9E0D-328374ADA418}"/>
              </a:ext>
            </a:extLst>
          </p:cNvPr>
          <p:cNvSpPr txBox="1"/>
          <p:nvPr/>
        </p:nvSpPr>
        <p:spPr>
          <a:xfrm>
            <a:off x="193830" y="60028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3333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F744B2-7CED-4CC4-96BC-3BBCBDB824AA}"/>
              </a:ext>
            </a:extLst>
          </p:cNvPr>
          <p:cNvSpPr txBox="1"/>
          <p:nvPr/>
        </p:nvSpPr>
        <p:spPr>
          <a:xfrm>
            <a:off x="99874" y="43011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2222</a:t>
            </a:r>
            <a:endParaRPr lang="en-US" dirty="0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46593FFF-9326-40AB-BF91-23CDEE9AE62A}"/>
              </a:ext>
            </a:extLst>
          </p:cNvPr>
          <p:cNvSpPr/>
          <p:nvPr/>
        </p:nvSpPr>
        <p:spPr>
          <a:xfrm>
            <a:off x="897620" y="5857166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7" name="Arrow: Curved Left 46">
            <a:extLst>
              <a:ext uri="{FF2B5EF4-FFF2-40B4-BE49-F238E27FC236}">
                <a16:creationId xmlns:a16="http://schemas.microsoft.com/office/drawing/2014/main" id="{E38B6E75-CCEB-4B8F-975B-D7CD8E027738}"/>
              </a:ext>
            </a:extLst>
          </p:cNvPr>
          <p:cNvSpPr/>
          <p:nvPr/>
        </p:nvSpPr>
        <p:spPr>
          <a:xfrm>
            <a:off x="1615971" y="2760955"/>
            <a:ext cx="301606" cy="51674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Left 47">
            <a:extLst>
              <a:ext uri="{FF2B5EF4-FFF2-40B4-BE49-F238E27FC236}">
                <a16:creationId xmlns:a16="http://schemas.microsoft.com/office/drawing/2014/main" id="{DC0FEA74-3684-4050-9155-DF4308D72549}"/>
              </a:ext>
            </a:extLst>
          </p:cNvPr>
          <p:cNvSpPr/>
          <p:nvPr/>
        </p:nvSpPr>
        <p:spPr>
          <a:xfrm>
            <a:off x="1649263" y="2785665"/>
            <a:ext cx="301606" cy="966987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urved Left 48">
            <a:extLst>
              <a:ext uri="{FF2B5EF4-FFF2-40B4-BE49-F238E27FC236}">
                <a16:creationId xmlns:a16="http://schemas.microsoft.com/office/drawing/2014/main" id="{936DCDE9-A13B-445D-8C55-BB31CC7DECDD}"/>
              </a:ext>
            </a:extLst>
          </p:cNvPr>
          <p:cNvSpPr/>
          <p:nvPr/>
        </p:nvSpPr>
        <p:spPr>
          <a:xfrm>
            <a:off x="1665909" y="4423806"/>
            <a:ext cx="301606" cy="73412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urved Left 49">
            <a:extLst>
              <a:ext uri="{FF2B5EF4-FFF2-40B4-BE49-F238E27FC236}">
                <a16:creationId xmlns:a16="http://schemas.microsoft.com/office/drawing/2014/main" id="{FCBB8744-7FB7-4A46-83A0-1A72B86BB3FA}"/>
              </a:ext>
            </a:extLst>
          </p:cNvPr>
          <p:cNvSpPr/>
          <p:nvPr/>
        </p:nvSpPr>
        <p:spPr>
          <a:xfrm>
            <a:off x="1682554" y="4441346"/>
            <a:ext cx="301606" cy="516740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A6A20427-18DA-4A90-9B1C-BEBE6A2229E0}"/>
              </a:ext>
            </a:extLst>
          </p:cNvPr>
          <p:cNvSpPr/>
          <p:nvPr/>
        </p:nvSpPr>
        <p:spPr>
          <a:xfrm flipV="1">
            <a:off x="1701790" y="5727771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595E820F-34DD-44ED-B541-3A2C37662421}"/>
              </a:ext>
            </a:extLst>
          </p:cNvPr>
          <p:cNvSpPr/>
          <p:nvPr/>
        </p:nvSpPr>
        <p:spPr>
          <a:xfrm flipV="1">
            <a:off x="1682554" y="5464040"/>
            <a:ext cx="301606" cy="770476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ED3D0ED7-A37E-4C6C-99EA-5B59CBEDBC07}"/>
              </a:ext>
            </a:extLst>
          </p:cNvPr>
          <p:cNvSpPr/>
          <p:nvPr/>
        </p:nvSpPr>
        <p:spPr>
          <a:xfrm flipV="1">
            <a:off x="1665909" y="3955693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723B90-11EE-4FB8-943E-11E2E82E80D6}"/>
              </a:ext>
            </a:extLst>
          </p:cNvPr>
          <p:cNvSpPr/>
          <p:nvPr/>
        </p:nvSpPr>
        <p:spPr>
          <a:xfrm>
            <a:off x="7281169" y="3492981"/>
            <a:ext cx="1882066" cy="51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Attacker</a:t>
            </a:r>
            <a:endParaRPr lang="en-US" dirty="0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FAD15EAF-D0FC-4BF0-9701-194373A23B31}"/>
              </a:ext>
            </a:extLst>
          </p:cNvPr>
          <p:cNvSpPr/>
          <p:nvPr/>
        </p:nvSpPr>
        <p:spPr>
          <a:xfrm>
            <a:off x="6096000" y="3559820"/>
            <a:ext cx="1086035" cy="37848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  <a:endParaRPr lang="en-US" dirty="0"/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18566AF7-3CAD-42F4-883F-9C5B95B2FBB2}"/>
              </a:ext>
            </a:extLst>
          </p:cNvPr>
          <p:cNvSpPr/>
          <p:nvPr/>
        </p:nvSpPr>
        <p:spPr>
          <a:xfrm>
            <a:off x="581891" y="4505847"/>
            <a:ext cx="264682" cy="95819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25F13F-189F-4351-9838-0222442D4CAA}"/>
              </a:ext>
            </a:extLst>
          </p:cNvPr>
          <p:cNvGrpSpPr/>
          <p:nvPr/>
        </p:nvGrpSpPr>
        <p:grpSpPr>
          <a:xfrm>
            <a:off x="4465872" y="4814637"/>
            <a:ext cx="1731145" cy="1722110"/>
            <a:chOff x="5155503" y="2042542"/>
            <a:chExt cx="1731145" cy="17221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71D9C7-352F-499F-8C84-072978ACC1AE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BA460C6E-6ADA-4529-95C4-2FB753D70F91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CPU1</a:t>
              </a:r>
              <a:endParaRPr lang="en-US" dirty="0"/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DAB9BEDA-039A-49F4-A2A2-D5F84157232C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CPU2</a:t>
              </a:r>
              <a:endParaRPr lang="en-US" dirty="0"/>
            </a:p>
          </p:txBody>
        </p: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3F42AA22-E068-4163-80E1-6218013DC567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CPU3</a:t>
              </a:r>
              <a:endParaRPr lang="en-US" dirty="0"/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BC1ACD1F-0EE3-4F08-B6AE-B1BCC8C9576E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CPU4</a:t>
              </a:r>
              <a:endParaRPr lang="en-US" dirty="0"/>
            </a:p>
          </p:txBody>
        </p:sp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161A7171-CD6A-48D8-967C-FCADB4F03C53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FC3B55-5283-4631-8E6B-E456BB0E9172}"/>
              </a:ext>
            </a:extLst>
          </p:cNvPr>
          <p:cNvSpPr/>
          <p:nvPr/>
        </p:nvSpPr>
        <p:spPr>
          <a:xfrm>
            <a:off x="1837678" y="5157926"/>
            <a:ext cx="2544264" cy="468113"/>
          </a:xfrm>
          <a:prstGeom prst="rightArrow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302592A-40A7-49D1-8F72-19165A34867D}"/>
              </a:ext>
            </a:extLst>
          </p:cNvPr>
          <p:cNvCxnSpPr>
            <a:cxnSpLocks/>
            <a:stCxn id="54" idx="0"/>
            <a:endCxn id="55" idx="0"/>
          </p:cNvCxnSpPr>
          <p:nvPr/>
        </p:nvCxnSpPr>
        <p:spPr>
          <a:xfrm rot="10800000" flipH="1">
            <a:off x="1665908" y="3492982"/>
            <a:ext cx="6556293" cy="975165"/>
          </a:xfrm>
          <a:prstGeom prst="bentConnector4">
            <a:avLst>
              <a:gd name="adj1" fmla="val 11587"/>
              <a:gd name="adj2" fmla="val 214369"/>
            </a:avLst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01AB4F-E4D3-4B48-AC59-44BE66DB2181}"/>
              </a:ext>
            </a:extLst>
          </p:cNvPr>
          <p:cNvSpPr txBox="1"/>
          <p:nvPr/>
        </p:nvSpPr>
        <p:spPr>
          <a:xfrm>
            <a:off x="4842369" y="1967583"/>
            <a:ext cx="9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2 („IPC”)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2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9EA8A8C9-1182-42D9-B6C4-04D9F9488623}"/>
              </a:ext>
            </a:extLst>
          </p:cNvPr>
          <p:cNvSpPr/>
          <p:nvPr/>
        </p:nvSpPr>
        <p:spPr>
          <a:xfrm>
            <a:off x="803664" y="2449212"/>
            <a:ext cx="878890" cy="40732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V2</a:t>
            </a:r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C7BC4BFF-683B-4C79-8FA4-E1634AB3386C}"/>
              </a:ext>
            </a:extLst>
          </p:cNvPr>
          <p:cNvSpPr/>
          <p:nvPr/>
        </p:nvSpPr>
        <p:spPr>
          <a:xfrm>
            <a:off x="905757" y="2456852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507166-A83B-43E7-8AAF-302A1204AC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74009" y="2505907"/>
          <a:ext cx="1731146" cy="19999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65573">
                  <a:extLst>
                    <a:ext uri="{9D8B030D-6E8A-4147-A177-3AD203B41FA5}">
                      <a16:colId xmlns:a16="http://schemas.microsoft.com/office/drawing/2014/main" val="3691791818"/>
                    </a:ext>
                  </a:extLst>
                </a:gridCol>
                <a:gridCol w="865573">
                  <a:extLst>
                    <a:ext uri="{9D8B030D-6E8A-4147-A177-3AD203B41FA5}">
                      <a16:colId xmlns:a16="http://schemas.microsoft.com/office/drawing/2014/main" val="3437815619"/>
                    </a:ext>
                  </a:extLst>
                </a:gridCol>
              </a:tblGrid>
              <a:tr h="499985">
                <a:tc>
                  <a:txBody>
                    <a:bodyPr/>
                    <a:lstStyle/>
                    <a:p>
                      <a:r>
                        <a:rPr lang="hu-HU" dirty="0"/>
                        <a:t>Cím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Cél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98225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8386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FF0000"/>
                          </a:solidFill>
                        </a:rPr>
                        <a:t>66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97466"/>
                  </a:ext>
                </a:extLst>
              </a:tr>
              <a:tr h="499985">
                <a:tc>
                  <a:txBody>
                    <a:bodyPr/>
                    <a:lstStyle/>
                    <a:p>
                      <a:r>
                        <a:rPr lang="hu-HU" sz="2400" dirty="0"/>
                        <a:t>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7838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A6FECFD4-9776-483F-B8AD-84BD49E80182}"/>
              </a:ext>
            </a:extLst>
          </p:cNvPr>
          <p:cNvSpPr/>
          <p:nvPr/>
        </p:nvSpPr>
        <p:spPr>
          <a:xfrm>
            <a:off x="213064" y="1766655"/>
            <a:ext cx="1882066" cy="5193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Critical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FDF1BF-BC54-4957-B26C-CDFC432FEBC4}"/>
              </a:ext>
            </a:extLst>
          </p:cNvPr>
          <p:cNvSpPr txBox="1"/>
          <p:nvPr/>
        </p:nvSpPr>
        <p:spPr>
          <a:xfrm>
            <a:off x="150921" y="25762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1111</a:t>
            </a:r>
            <a:endParaRPr lang="en-US" dirty="0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B2A6EB52-2854-49E1-A169-001491456C04}"/>
              </a:ext>
            </a:extLst>
          </p:cNvPr>
          <p:cNvSpPr/>
          <p:nvPr/>
        </p:nvSpPr>
        <p:spPr>
          <a:xfrm>
            <a:off x="905757" y="4157009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081922-8B41-4FE6-9E0D-328374ADA418}"/>
              </a:ext>
            </a:extLst>
          </p:cNvPr>
          <p:cNvSpPr txBox="1"/>
          <p:nvPr/>
        </p:nvSpPr>
        <p:spPr>
          <a:xfrm>
            <a:off x="193830" y="60028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3333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F744B2-7CED-4CC4-96BC-3BBCBDB824AA}"/>
              </a:ext>
            </a:extLst>
          </p:cNvPr>
          <p:cNvSpPr txBox="1"/>
          <p:nvPr/>
        </p:nvSpPr>
        <p:spPr>
          <a:xfrm>
            <a:off x="99874" y="43011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2222</a:t>
            </a:r>
            <a:endParaRPr lang="en-US" dirty="0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46593FFF-9326-40AB-BF91-23CDEE9AE62A}"/>
              </a:ext>
            </a:extLst>
          </p:cNvPr>
          <p:cNvSpPr/>
          <p:nvPr/>
        </p:nvSpPr>
        <p:spPr>
          <a:xfrm>
            <a:off x="897620" y="5857166"/>
            <a:ext cx="710214" cy="657628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7" name="Arrow: Curved Left 46">
            <a:extLst>
              <a:ext uri="{FF2B5EF4-FFF2-40B4-BE49-F238E27FC236}">
                <a16:creationId xmlns:a16="http://schemas.microsoft.com/office/drawing/2014/main" id="{E38B6E75-CCEB-4B8F-975B-D7CD8E027738}"/>
              </a:ext>
            </a:extLst>
          </p:cNvPr>
          <p:cNvSpPr/>
          <p:nvPr/>
        </p:nvSpPr>
        <p:spPr>
          <a:xfrm>
            <a:off x="1615971" y="2760955"/>
            <a:ext cx="301606" cy="51674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Left 47">
            <a:extLst>
              <a:ext uri="{FF2B5EF4-FFF2-40B4-BE49-F238E27FC236}">
                <a16:creationId xmlns:a16="http://schemas.microsoft.com/office/drawing/2014/main" id="{DC0FEA74-3684-4050-9155-DF4308D72549}"/>
              </a:ext>
            </a:extLst>
          </p:cNvPr>
          <p:cNvSpPr/>
          <p:nvPr/>
        </p:nvSpPr>
        <p:spPr>
          <a:xfrm>
            <a:off x="1649263" y="2785665"/>
            <a:ext cx="301606" cy="966987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urved Left 48">
            <a:extLst>
              <a:ext uri="{FF2B5EF4-FFF2-40B4-BE49-F238E27FC236}">
                <a16:creationId xmlns:a16="http://schemas.microsoft.com/office/drawing/2014/main" id="{936DCDE9-A13B-445D-8C55-BB31CC7DECDD}"/>
              </a:ext>
            </a:extLst>
          </p:cNvPr>
          <p:cNvSpPr/>
          <p:nvPr/>
        </p:nvSpPr>
        <p:spPr>
          <a:xfrm>
            <a:off x="1665909" y="4423806"/>
            <a:ext cx="301606" cy="734120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urved Left 49">
            <a:extLst>
              <a:ext uri="{FF2B5EF4-FFF2-40B4-BE49-F238E27FC236}">
                <a16:creationId xmlns:a16="http://schemas.microsoft.com/office/drawing/2014/main" id="{FCBB8744-7FB7-4A46-83A0-1A72B86BB3FA}"/>
              </a:ext>
            </a:extLst>
          </p:cNvPr>
          <p:cNvSpPr/>
          <p:nvPr/>
        </p:nvSpPr>
        <p:spPr>
          <a:xfrm>
            <a:off x="1682554" y="4441346"/>
            <a:ext cx="301606" cy="516740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Curved Left 50">
            <a:extLst>
              <a:ext uri="{FF2B5EF4-FFF2-40B4-BE49-F238E27FC236}">
                <a16:creationId xmlns:a16="http://schemas.microsoft.com/office/drawing/2014/main" id="{A6A20427-18DA-4A90-9B1C-BEBE6A2229E0}"/>
              </a:ext>
            </a:extLst>
          </p:cNvPr>
          <p:cNvSpPr/>
          <p:nvPr/>
        </p:nvSpPr>
        <p:spPr>
          <a:xfrm flipV="1">
            <a:off x="1701790" y="5727771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595E820F-34DD-44ED-B541-3A2C37662421}"/>
              </a:ext>
            </a:extLst>
          </p:cNvPr>
          <p:cNvSpPr/>
          <p:nvPr/>
        </p:nvSpPr>
        <p:spPr>
          <a:xfrm flipV="1">
            <a:off x="1682554" y="5464040"/>
            <a:ext cx="301606" cy="770476"/>
          </a:xfrm>
          <a:prstGeom prst="curvedLeftArrow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ED3D0ED7-A37E-4C6C-99EA-5B59CBEDBC07}"/>
              </a:ext>
            </a:extLst>
          </p:cNvPr>
          <p:cNvSpPr/>
          <p:nvPr/>
        </p:nvSpPr>
        <p:spPr>
          <a:xfrm flipV="1">
            <a:off x="1665909" y="3955693"/>
            <a:ext cx="301606" cy="550154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723B90-11EE-4FB8-943E-11E2E82E80D6}"/>
              </a:ext>
            </a:extLst>
          </p:cNvPr>
          <p:cNvSpPr/>
          <p:nvPr/>
        </p:nvSpPr>
        <p:spPr>
          <a:xfrm>
            <a:off x="7281169" y="3492981"/>
            <a:ext cx="1882066" cy="5193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Proc</a:t>
            </a:r>
            <a:r>
              <a:rPr lang="hu-HU" dirty="0"/>
              <a:t> </a:t>
            </a:r>
            <a:r>
              <a:rPr lang="hu-HU" dirty="0" err="1"/>
              <a:t>Attacker</a:t>
            </a:r>
            <a:endParaRPr lang="en-US" dirty="0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FAD15EAF-D0FC-4BF0-9701-194373A23B31}"/>
              </a:ext>
            </a:extLst>
          </p:cNvPr>
          <p:cNvSpPr/>
          <p:nvPr/>
        </p:nvSpPr>
        <p:spPr>
          <a:xfrm>
            <a:off x="6096000" y="3559820"/>
            <a:ext cx="1086035" cy="37848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  <a:endParaRPr lang="en-US" dirty="0"/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18566AF7-3CAD-42F4-883F-9C5B95B2FBB2}"/>
              </a:ext>
            </a:extLst>
          </p:cNvPr>
          <p:cNvSpPr/>
          <p:nvPr/>
        </p:nvSpPr>
        <p:spPr>
          <a:xfrm>
            <a:off x="581891" y="4505847"/>
            <a:ext cx="264682" cy="95819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25F13F-189F-4351-9838-0222442D4CAA}"/>
              </a:ext>
            </a:extLst>
          </p:cNvPr>
          <p:cNvGrpSpPr/>
          <p:nvPr/>
        </p:nvGrpSpPr>
        <p:grpSpPr>
          <a:xfrm>
            <a:off x="4465872" y="4814637"/>
            <a:ext cx="1731145" cy="1722110"/>
            <a:chOff x="5155503" y="2042542"/>
            <a:chExt cx="1731145" cy="17221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71D9C7-352F-499F-8C84-072978ACC1AE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BA460C6E-6ADA-4529-95C4-2FB753D70F91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CPU1</a:t>
              </a:r>
              <a:endParaRPr lang="en-US" dirty="0"/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DAB9BEDA-039A-49F4-A2A2-D5F84157232C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CPU2</a:t>
              </a:r>
              <a:endParaRPr lang="en-US" dirty="0"/>
            </a:p>
          </p:txBody>
        </p: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3F42AA22-E068-4163-80E1-6218013DC567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CPU3</a:t>
              </a:r>
              <a:endParaRPr lang="en-US" dirty="0"/>
            </a:p>
          </p:txBody>
        </p:sp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BC1ACD1F-0EE3-4F08-B6AE-B1BCC8C9576E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CPU4</a:t>
              </a:r>
              <a:endParaRPr lang="en-US" dirty="0"/>
            </a:p>
          </p:txBody>
        </p:sp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161A7171-CD6A-48D8-967C-FCADB4F03C53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FC3B55-5283-4631-8E6B-E456BB0E9172}"/>
              </a:ext>
            </a:extLst>
          </p:cNvPr>
          <p:cNvSpPr/>
          <p:nvPr/>
        </p:nvSpPr>
        <p:spPr>
          <a:xfrm>
            <a:off x="1837678" y="5157926"/>
            <a:ext cx="2544264" cy="468113"/>
          </a:xfrm>
          <a:prstGeom prst="rightArrow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302592A-40A7-49D1-8F72-19165A34867D}"/>
              </a:ext>
            </a:extLst>
          </p:cNvPr>
          <p:cNvCxnSpPr>
            <a:cxnSpLocks/>
            <a:stCxn id="54" idx="0"/>
            <a:endCxn id="55" idx="0"/>
          </p:cNvCxnSpPr>
          <p:nvPr/>
        </p:nvCxnSpPr>
        <p:spPr>
          <a:xfrm rot="10800000" flipH="1">
            <a:off x="1665908" y="3492982"/>
            <a:ext cx="6556293" cy="975165"/>
          </a:xfrm>
          <a:prstGeom prst="bentConnector4">
            <a:avLst>
              <a:gd name="adj1" fmla="val 11587"/>
              <a:gd name="adj2" fmla="val 214369"/>
            </a:avLst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01AB4F-E4D3-4B48-AC59-44BE66DB2181}"/>
              </a:ext>
            </a:extLst>
          </p:cNvPr>
          <p:cNvSpPr txBox="1"/>
          <p:nvPr/>
        </p:nvSpPr>
        <p:spPr>
          <a:xfrm>
            <a:off x="4842369" y="1967583"/>
            <a:ext cx="9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2 („IPC”)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DA0095-284C-4010-BB58-2A2E2A330E0A}"/>
              </a:ext>
            </a:extLst>
          </p:cNvPr>
          <p:cNvSpPr txBox="1"/>
          <p:nvPr/>
        </p:nvSpPr>
        <p:spPr>
          <a:xfrm>
            <a:off x="6412504" y="4767152"/>
            <a:ext cx="233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Proc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FF0000"/>
                </a:solidFill>
              </a:rPr>
              <a:t>-&gt;</a:t>
            </a:r>
            <a:r>
              <a:rPr lang="hu-HU" sz="2800" dirty="0"/>
              <a:t> </a:t>
            </a:r>
            <a:r>
              <a:rPr lang="hu-HU" sz="2800" dirty="0" err="1"/>
              <a:t>Proc</a:t>
            </a:r>
            <a:endParaRPr lang="hu-HU" sz="2800" dirty="0"/>
          </a:p>
          <a:p>
            <a:r>
              <a:rPr lang="hu-HU" sz="2800" dirty="0"/>
              <a:t>Kernel </a:t>
            </a:r>
            <a:r>
              <a:rPr lang="hu-HU" sz="2800" dirty="0">
                <a:solidFill>
                  <a:srgbClr val="FF0000"/>
                </a:solidFill>
              </a:rPr>
              <a:t>-&gt;</a:t>
            </a:r>
            <a:r>
              <a:rPr lang="hu-HU" sz="2800" dirty="0"/>
              <a:t> </a:t>
            </a:r>
            <a:r>
              <a:rPr lang="hu-HU" sz="2800" dirty="0" err="1"/>
              <a:t>User</a:t>
            </a:r>
            <a:endParaRPr lang="hu-HU" sz="2800" dirty="0"/>
          </a:p>
          <a:p>
            <a:r>
              <a:rPr lang="hu-HU" sz="2800" dirty="0" err="1"/>
              <a:t>Guest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FF0000"/>
                </a:solidFill>
              </a:rPr>
              <a:t>-&gt;</a:t>
            </a:r>
            <a:r>
              <a:rPr lang="hu-HU" sz="2800" dirty="0"/>
              <a:t> </a:t>
            </a:r>
            <a:r>
              <a:rPr lang="hu-HU" sz="2800" dirty="0" err="1"/>
              <a:t>Guest</a:t>
            </a:r>
            <a:endParaRPr lang="hu-HU" sz="2800" dirty="0"/>
          </a:p>
          <a:p>
            <a:r>
              <a:rPr lang="hu-HU" sz="2800" dirty="0" err="1"/>
              <a:t>Host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FF0000"/>
                </a:solidFill>
              </a:rPr>
              <a:t>-&gt;</a:t>
            </a:r>
            <a:r>
              <a:rPr lang="hu-HU" sz="2800" dirty="0"/>
              <a:t> </a:t>
            </a:r>
            <a:r>
              <a:rPr lang="hu-HU" sz="2800" dirty="0" err="1"/>
              <a:t>Guest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241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8988237" cy="1122073"/>
          </a:xfrm>
        </p:spPr>
        <p:txBody>
          <a:bodyPr>
            <a:normAutofit/>
          </a:bodyPr>
          <a:lstStyle/>
          <a:p>
            <a:pPr algn="l"/>
            <a:r>
              <a:rPr lang="hu-HU" sz="4400" dirty="0"/>
              <a:t>SPECTRE &amp; MELTDOWN</a:t>
            </a:r>
            <a:endParaRPr lang="en-US" sz="4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6CB162-4511-44F6-8FE5-EB84C9C85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13575"/>
              </p:ext>
            </p:extLst>
          </p:nvPr>
        </p:nvGraphicFramePr>
        <p:xfrm>
          <a:off x="581891" y="1931640"/>
          <a:ext cx="10950204" cy="3721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7551">
                  <a:extLst>
                    <a:ext uri="{9D8B030D-6E8A-4147-A177-3AD203B41FA5}">
                      <a16:colId xmlns:a16="http://schemas.microsoft.com/office/drawing/2014/main" val="1975743779"/>
                    </a:ext>
                  </a:extLst>
                </a:gridCol>
                <a:gridCol w="2737551">
                  <a:extLst>
                    <a:ext uri="{9D8B030D-6E8A-4147-A177-3AD203B41FA5}">
                      <a16:colId xmlns:a16="http://schemas.microsoft.com/office/drawing/2014/main" val="1143601577"/>
                    </a:ext>
                  </a:extLst>
                </a:gridCol>
                <a:gridCol w="2737551">
                  <a:extLst>
                    <a:ext uri="{9D8B030D-6E8A-4147-A177-3AD203B41FA5}">
                      <a16:colId xmlns:a16="http://schemas.microsoft.com/office/drawing/2014/main" val="1160401882"/>
                    </a:ext>
                  </a:extLst>
                </a:gridCol>
                <a:gridCol w="2737551">
                  <a:extLst>
                    <a:ext uri="{9D8B030D-6E8A-4147-A177-3AD203B41FA5}">
                      <a16:colId xmlns:a16="http://schemas.microsoft.com/office/drawing/2014/main" val="881041984"/>
                    </a:ext>
                  </a:extLst>
                </a:gridCol>
              </a:tblGrid>
              <a:tr h="170820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295115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r>
                        <a:rPr lang="hu-HU" sz="2400" dirty="0"/>
                        <a:t>TU-</a:t>
                      </a:r>
                      <a:r>
                        <a:rPr lang="hu-HU" sz="2400" dirty="0" err="1"/>
                        <a:t>Gratz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/>
                        <a:t>Spectre</a:t>
                      </a:r>
                      <a:br>
                        <a:rPr lang="hu-HU" sz="2400" dirty="0"/>
                      </a:br>
                      <a:r>
                        <a:rPr lang="hu-HU" sz="2000" dirty="0"/>
                        <a:t>(</a:t>
                      </a:r>
                      <a:r>
                        <a:rPr lang="hu-HU" sz="2000" dirty="0" err="1"/>
                        <a:t>Branch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misprediction</a:t>
                      </a:r>
                      <a:r>
                        <a:rPr lang="hu-HU" sz="2000" dirty="0"/>
                        <a:t>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/>
                        <a:t>Spectre</a:t>
                      </a:r>
                      <a:br>
                        <a:rPr lang="hu-HU" sz="2400" dirty="0"/>
                      </a:br>
                      <a:r>
                        <a:rPr lang="hu-HU" sz="2000" dirty="0"/>
                        <a:t>(</a:t>
                      </a:r>
                      <a:r>
                        <a:rPr lang="hu-HU" sz="2000" dirty="0" err="1"/>
                        <a:t>Branch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Traget</a:t>
                      </a:r>
                      <a:r>
                        <a:rPr lang="hu-HU" sz="2000" dirty="0"/>
                        <a:t> Injection)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/>
                        <a:t>Meltdown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808615"/>
                  </a:ext>
                </a:extLst>
              </a:tr>
              <a:tr h="625876">
                <a:tc>
                  <a:txBody>
                    <a:bodyPr/>
                    <a:lstStyle/>
                    <a:p>
                      <a:r>
                        <a:rPr lang="hu-HU" sz="2400" dirty="0"/>
                        <a:t>Google Project </a:t>
                      </a:r>
                      <a:r>
                        <a:rPr lang="hu-HU" sz="2400" dirty="0" err="1"/>
                        <a:t>Zero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/>
                        <a:t>Variant</a:t>
                      </a:r>
                      <a:r>
                        <a:rPr lang="hu-HU" sz="2400" dirty="0"/>
                        <a:t>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/>
                        <a:t>Variant</a:t>
                      </a:r>
                      <a:r>
                        <a:rPr lang="hu-HU" sz="2400" dirty="0"/>
                        <a:t> 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/>
                        <a:t>Variant</a:t>
                      </a:r>
                      <a:r>
                        <a:rPr lang="hu-HU" sz="2400" dirty="0"/>
                        <a:t>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272277"/>
                  </a:ext>
                </a:extLst>
              </a:tr>
              <a:tr h="625876">
                <a:tc>
                  <a:txBody>
                    <a:bodyPr/>
                    <a:lstStyle/>
                    <a:p>
                      <a:r>
                        <a:rPr lang="hu-HU" sz="2400" dirty="0"/>
                        <a:t>MITRE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CVE-2017-5753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CVE-2017-5715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CVE-2017-5754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660489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3669837-A589-4243-94D4-FB41558F7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574" y="1940518"/>
            <a:ext cx="986365" cy="1610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D9EE48-DE05-47DB-9A51-48C6CEEA5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911" y="1940519"/>
            <a:ext cx="2034796" cy="1610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9028EC-D6E3-4179-A135-79E4DF258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603" y="1940518"/>
            <a:ext cx="2034796" cy="16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3907125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/>
              <a:t>HATÓKÖR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Folyamatok között</a:t>
            </a:r>
          </a:p>
          <a:p>
            <a:pPr algn="l"/>
            <a:r>
              <a:rPr lang="hu-HU" dirty="0"/>
              <a:t>KIHASZNÁLÁS FELTÉTELE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Kontrollált indirekt ugrás a célpontban (IPC)</a:t>
            </a:r>
          </a:p>
          <a:p>
            <a:pPr algn="l">
              <a:buClr>
                <a:schemeClr val="accent2"/>
              </a:buClr>
            </a:pPr>
            <a:r>
              <a:rPr lang="hu-HU" dirty="0"/>
              <a:t>TIPIKUS CÉLPONTOK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Böngésző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Kernel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 err="1"/>
              <a:t>Hypervisor</a:t>
            </a:r>
            <a:endParaRPr lang="hu-HU" b="0" dirty="0"/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Idegen VM-ek memóriája</a:t>
            </a:r>
            <a:endParaRPr lang="hu-HU" b="0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013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MELTDOWN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4397685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„ROGUE DATA-CACHE LOAD”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CPU optimalizáció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Intel + egyes </a:t>
            </a:r>
            <a:r>
              <a:rPr lang="hu-HU" dirty="0" err="1"/>
              <a:t>ARM</a:t>
            </a:r>
            <a:r>
              <a:rPr lang="hu-HU" dirty="0"/>
              <a:t> CPU-k</a:t>
            </a:r>
            <a:endParaRPr lang="hu-HU" b="0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Független utasítások előrehozott végrehajtása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i="1" dirty="0"/>
              <a:t>i</a:t>
            </a:r>
            <a:r>
              <a:rPr lang="hu-HU" b="0" i="1" dirty="0"/>
              <a:t>1</a:t>
            </a:r>
            <a:r>
              <a:rPr lang="hu-HU" b="0" dirty="0"/>
              <a:t> vár a memóriára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i="1" dirty="0"/>
              <a:t>i2</a:t>
            </a:r>
            <a:r>
              <a:rPr lang="hu-HU" b="0" dirty="0"/>
              <a:t>, </a:t>
            </a:r>
            <a:r>
              <a:rPr lang="hu-HU" b="0" i="1" dirty="0"/>
              <a:t>i3</a:t>
            </a:r>
            <a:r>
              <a:rPr lang="hu-HU" b="0" dirty="0"/>
              <a:t>, stb. </a:t>
            </a:r>
            <a:r>
              <a:rPr lang="hu-HU" dirty="0"/>
              <a:t>közben </a:t>
            </a:r>
            <a:r>
              <a:rPr lang="hu-HU" b="0" dirty="0"/>
              <a:t>végrehajtható, ha nem függ </a:t>
            </a:r>
            <a:r>
              <a:rPr lang="hu-HU" b="0" i="1" dirty="0"/>
              <a:t>i1</a:t>
            </a:r>
            <a:r>
              <a:rPr lang="hu-HU" b="0" dirty="0"/>
              <a:t>-től.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Szükség lehet visszagörgetésre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 err="1"/>
              <a:t>Pl</a:t>
            </a:r>
            <a:r>
              <a:rPr lang="hu-HU" dirty="0"/>
              <a:t>: Illetéktelen memóriahozzáférés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Ismét vannak </a:t>
            </a:r>
            <a:r>
              <a:rPr lang="hu-HU" b="1" dirty="0"/>
              <a:t>mellékhatások</a:t>
            </a:r>
            <a:r>
              <a:rPr lang="hu-HU" b="0" dirty="0"/>
              <a:t>…</a:t>
            </a:r>
          </a:p>
          <a:p>
            <a:pPr marL="1257300" lvl="2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623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MELTDOWN (V3)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173C5-8171-4035-9C51-5FDA8E302E4E}"/>
              </a:ext>
            </a:extLst>
          </p:cNvPr>
          <p:cNvSpPr/>
          <p:nvPr/>
        </p:nvSpPr>
        <p:spPr>
          <a:xfrm>
            <a:off x="3897297" y="4511455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E48E7-63FB-4B1D-8D9D-B8B486C7C0EB}"/>
              </a:ext>
            </a:extLst>
          </p:cNvPr>
          <p:cNvSpPr/>
          <p:nvPr/>
        </p:nvSpPr>
        <p:spPr>
          <a:xfrm>
            <a:off x="3897297" y="4902073"/>
            <a:ext cx="2760956" cy="3906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ADFF44-0D5F-47F2-B944-6CE8E3D499FB}"/>
              </a:ext>
            </a:extLst>
          </p:cNvPr>
          <p:cNvSpPr/>
          <p:nvPr/>
        </p:nvSpPr>
        <p:spPr>
          <a:xfrm>
            <a:off x="3897297" y="5283813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251F8-9879-4535-875B-662726745B22}"/>
              </a:ext>
            </a:extLst>
          </p:cNvPr>
          <p:cNvSpPr/>
          <p:nvPr/>
        </p:nvSpPr>
        <p:spPr>
          <a:xfrm>
            <a:off x="3897297" y="5683309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AA899EF-1A43-438A-AF24-CB6C5F5124F1}"/>
              </a:ext>
            </a:extLst>
          </p:cNvPr>
          <p:cNvSpPr/>
          <p:nvPr/>
        </p:nvSpPr>
        <p:spPr>
          <a:xfrm>
            <a:off x="2077375" y="4464448"/>
            <a:ext cx="1819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végrehajtás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01B002-070C-4E34-B272-55010EB3DFCB}"/>
              </a:ext>
            </a:extLst>
          </p:cNvPr>
          <p:cNvGrpSpPr/>
          <p:nvPr/>
        </p:nvGrpSpPr>
        <p:grpSpPr>
          <a:xfrm>
            <a:off x="7328516" y="2178725"/>
            <a:ext cx="1731145" cy="1722110"/>
            <a:chOff x="5155503" y="2042542"/>
            <a:chExt cx="1731145" cy="17221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186BC6-6D11-43B4-815E-4CCFAD65E7F9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4B7B929F-2077-4E33-B1FF-38DC85CE7269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4C9E4F15-C981-48A2-B6D8-E8DD493196A3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75C182CE-BD6E-4E90-9FD6-4EDB0F328D78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F7D20B17-8D3B-45C5-920F-38340C0B05C2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3A3AA012-37CF-48C7-ABC7-60FBA547C9DD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Cache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B19B2D3-AF91-4004-AF39-B92055A9ED8E}"/>
              </a:ext>
            </a:extLst>
          </p:cNvPr>
          <p:cNvSpPr/>
          <p:nvPr/>
        </p:nvSpPr>
        <p:spPr>
          <a:xfrm>
            <a:off x="7328516" y="5621166"/>
            <a:ext cx="4385569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VirtMem</a:t>
            </a:r>
            <a:r>
              <a:rPr lang="hu-HU" dirty="0"/>
              <a:t> proc1</a:t>
            </a:r>
            <a:endParaRPr lang="en-US" dirty="0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966FD34D-A752-4F5E-8787-C416CA8C903B}"/>
              </a:ext>
            </a:extLst>
          </p:cNvPr>
          <p:cNvSpPr/>
          <p:nvPr/>
        </p:nvSpPr>
        <p:spPr>
          <a:xfrm>
            <a:off x="10409068" y="5621166"/>
            <a:ext cx="1305016" cy="45276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344FE47-137C-4FD0-A3ED-0D9CDB88C6AA}"/>
              </a:ext>
            </a:extLst>
          </p:cNvPr>
          <p:cNvCxnSpPr>
            <a:stCxn id="6" idx="3"/>
            <a:endCxn id="22" idx="0"/>
          </p:cNvCxnSpPr>
          <p:nvPr/>
        </p:nvCxnSpPr>
        <p:spPr>
          <a:xfrm>
            <a:off x="6658253" y="4706764"/>
            <a:ext cx="2863048" cy="914402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10D6002-4ED1-479C-9632-ED5F2623D3B1}"/>
              </a:ext>
            </a:extLst>
          </p:cNvPr>
          <p:cNvCxnSpPr>
            <a:stCxn id="7" idx="3"/>
            <a:endCxn id="23" idx="0"/>
          </p:cNvCxnSpPr>
          <p:nvPr/>
        </p:nvCxnSpPr>
        <p:spPr>
          <a:xfrm>
            <a:off x="6658253" y="5097382"/>
            <a:ext cx="4403323" cy="52378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6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MELTDOWN (V3)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173C5-8171-4035-9C51-5FDA8E302E4E}"/>
              </a:ext>
            </a:extLst>
          </p:cNvPr>
          <p:cNvSpPr/>
          <p:nvPr/>
        </p:nvSpPr>
        <p:spPr>
          <a:xfrm>
            <a:off x="3897297" y="4511455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E48E7-63FB-4B1D-8D9D-B8B486C7C0EB}"/>
              </a:ext>
            </a:extLst>
          </p:cNvPr>
          <p:cNvSpPr/>
          <p:nvPr/>
        </p:nvSpPr>
        <p:spPr>
          <a:xfrm>
            <a:off x="3897297" y="4902073"/>
            <a:ext cx="2760956" cy="3906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ADFF44-0D5F-47F2-B944-6CE8E3D499FB}"/>
              </a:ext>
            </a:extLst>
          </p:cNvPr>
          <p:cNvSpPr/>
          <p:nvPr/>
        </p:nvSpPr>
        <p:spPr>
          <a:xfrm>
            <a:off x="3897297" y="5283813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251F8-9879-4535-875B-662726745B22}"/>
              </a:ext>
            </a:extLst>
          </p:cNvPr>
          <p:cNvSpPr/>
          <p:nvPr/>
        </p:nvSpPr>
        <p:spPr>
          <a:xfrm>
            <a:off x="3897297" y="5683309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AA899EF-1A43-438A-AF24-CB6C5F5124F1}"/>
              </a:ext>
            </a:extLst>
          </p:cNvPr>
          <p:cNvSpPr/>
          <p:nvPr/>
        </p:nvSpPr>
        <p:spPr>
          <a:xfrm>
            <a:off x="2077375" y="4464448"/>
            <a:ext cx="1819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végrehajtás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511190A-5B76-45FF-B886-3EB65520D5C0}"/>
              </a:ext>
            </a:extLst>
          </p:cNvPr>
          <p:cNvSpPr/>
          <p:nvPr/>
        </p:nvSpPr>
        <p:spPr>
          <a:xfrm>
            <a:off x="2077375" y="4902073"/>
            <a:ext cx="1819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végrehajtás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4578619-FFB0-4F67-99C6-3561AEB90541}"/>
              </a:ext>
            </a:extLst>
          </p:cNvPr>
          <p:cNvSpPr/>
          <p:nvPr/>
        </p:nvSpPr>
        <p:spPr>
          <a:xfrm>
            <a:off x="2077375" y="5280172"/>
            <a:ext cx="1819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végrehajtás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01B002-070C-4E34-B272-55010EB3DFCB}"/>
              </a:ext>
            </a:extLst>
          </p:cNvPr>
          <p:cNvGrpSpPr/>
          <p:nvPr/>
        </p:nvGrpSpPr>
        <p:grpSpPr>
          <a:xfrm>
            <a:off x="7328516" y="2178725"/>
            <a:ext cx="1731145" cy="1722110"/>
            <a:chOff x="5155503" y="2042542"/>
            <a:chExt cx="1731145" cy="17221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186BC6-6D11-43B4-815E-4CCFAD65E7F9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4B7B929F-2077-4E33-B1FF-38DC85CE7269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4C9E4F15-C981-48A2-B6D8-E8DD493196A3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75C182CE-BD6E-4E90-9FD6-4EDB0F328D78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F7D20B17-8D3B-45C5-920F-38340C0B05C2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3A3AA012-37CF-48C7-ABC7-60FBA547C9DD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Cache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4F30C9BE-0D6C-46A5-B126-433FFD55169E}"/>
              </a:ext>
            </a:extLst>
          </p:cNvPr>
          <p:cNvSpPr/>
          <p:nvPr/>
        </p:nvSpPr>
        <p:spPr>
          <a:xfrm>
            <a:off x="6985640" y="3871803"/>
            <a:ext cx="1652738" cy="1632352"/>
          </a:xfrm>
          <a:prstGeom prst="bentUpArrow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9D7E874-4F76-4476-905B-425A9D43CFB1}"/>
              </a:ext>
            </a:extLst>
          </p:cNvPr>
          <p:cNvSpPr/>
          <p:nvPr/>
        </p:nvSpPr>
        <p:spPr>
          <a:xfrm>
            <a:off x="2077375" y="5683309"/>
            <a:ext cx="1819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végrehajtás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6978000-C79E-451B-9EC9-8C0AA489D8CE}"/>
              </a:ext>
            </a:extLst>
          </p:cNvPr>
          <p:cNvSpPr/>
          <p:nvPr/>
        </p:nvSpPr>
        <p:spPr>
          <a:xfrm>
            <a:off x="6658253" y="4902073"/>
            <a:ext cx="248574" cy="78123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MELTDOWN (V3)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173C5-8171-4035-9C51-5FDA8E302E4E}"/>
              </a:ext>
            </a:extLst>
          </p:cNvPr>
          <p:cNvSpPr/>
          <p:nvPr/>
        </p:nvSpPr>
        <p:spPr>
          <a:xfrm>
            <a:off x="3897297" y="4511455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E48E7-63FB-4B1D-8D9D-B8B486C7C0EB}"/>
              </a:ext>
            </a:extLst>
          </p:cNvPr>
          <p:cNvSpPr/>
          <p:nvPr/>
        </p:nvSpPr>
        <p:spPr>
          <a:xfrm>
            <a:off x="3897297" y="4902073"/>
            <a:ext cx="2760956" cy="3906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ADFF44-0D5F-47F2-B944-6CE8E3D499FB}"/>
              </a:ext>
            </a:extLst>
          </p:cNvPr>
          <p:cNvSpPr/>
          <p:nvPr/>
        </p:nvSpPr>
        <p:spPr>
          <a:xfrm>
            <a:off x="3897297" y="5283813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251F8-9879-4535-875B-662726745B22}"/>
              </a:ext>
            </a:extLst>
          </p:cNvPr>
          <p:cNvSpPr/>
          <p:nvPr/>
        </p:nvSpPr>
        <p:spPr>
          <a:xfrm>
            <a:off x="3897297" y="5683309"/>
            <a:ext cx="2760956" cy="39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Utasítás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01B002-070C-4E34-B272-55010EB3DFCB}"/>
              </a:ext>
            </a:extLst>
          </p:cNvPr>
          <p:cNvGrpSpPr/>
          <p:nvPr/>
        </p:nvGrpSpPr>
        <p:grpSpPr>
          <a:xfrm>
            <a:off x="7328516" y="2178725"/>
            <a:ext cx="1731145" cy="1722110"/>
            <a:chOff x="5155503" y="2042542"/>
            <a:chExt cx="1731145" cy="17221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186BC6-6D11-43B4-815E-4CCFAD65E7F9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4B7B929F-2077-4E33-B1FF-38DC85CE7269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4C9E4F15-C981-48A2-B6D8-E8DD493196A3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75C182CE-BD6E-4E90-9FD6-4EDB0F328D78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F7D20B17-8D3B-45C5-920F-38340C0B05C2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3A3AA012-37CF-48C7-ABC7-60FBA547C9DD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Cache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Arrow: Left 21">
            <a:extLst>
              <a:ext uri="{FF2B5EF4-FFF2-40B4-BE49-F238E27FC236}">
                <a16:creationId xmlns:a16="http://schemas.microsoft.com/office/drawing/2014/main" id="{46F7275A-1F5B-4575-8D37-C4AFA6C8C869}"/>
              </a:ext>
            </a:extLst>
          </p:cNvPr>
          <p:cNvSpPr/>
          <p:nvPr/>
        </p:nvSpPr>
        <p:spPr>
          <a:xfrm>
            <a:off x="6685292" y="5386705"/>
            <a:ext cx="1953086" cy="37809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white"/>
                </a:solidFill>
                <a:latin typeface="Calibri"/>
              </a:rPr>
              <a:t>visszavonás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9462A03F-A0CA-40C2-A34E-ECB2C4695674}"/>
              </a:ext>
            </a:extLst>
          </p:cNvPr>
          <p:cNvSpPr/>
          <p:nvPr/>
        </p:nvSpPr>
        <p:spPr>
          <a:xfrm>
            <a:off x="6533965" y="4902073"/>
            <a:ext cx="426128" cy="372862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BE7BCEB1-B735-46FA-AFF7-CA06646F450A}"/>
              </a:ext>
            </a:extLst>
          </p:cNvPr>
          <p:cNvSpPr/>
          <p:nvPr/>
        </p:nvSpPr>
        <p:spPr>
          <a:xfrm>
            <a:off x="6462944" y="3544870"/>
            <a:ext cx="692458" cy="442803"/>
          </a:xfrm>
          <a:prstGeom prst="leftArrow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72DB4-BAB0-4835-BA1A-6DBF1B40F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43" y="2178725"/>
            <a:ext cx="6179490" cy="2029504"/>
          </a:xfrm>
          <a:prstGeom prst="rect">
            <a:avLst/>
          </a:prstGeo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31AB3FD8-709C-407D-9173-E125C101AED0}"/>
              </a:ext>
            </a:extLst>
          </p:cNvPr>
          <p:cNvSpPr/>
          <p:nvPr/>
        </p:nvSpPr>
        <p:spPr>
          <a:xfrm>
            <a:off x="6685292" y="5764804"/>
            <a:ext cx="1953086" cy="37809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prstClr val="white"/>
                </a:solidFill>
                <a:latin typeface="Calibri"/>
              </a:rPr>
              <a:t>visszavonás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20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MELTDOWN (V3)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3907125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HATÓKÖR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CPU privilégium szintek között (Intel)</a:t>
            </a:r>
          </a:p>
          <a:p>
            <a:pPr algn="l"/>
            <a:r>
              <a:rPr lang="hu-HU" dirty="0"/>
              <a:t>KIHASZNÁLÁS FELTÉTELE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Korlátozott jogú natív(?) kódfuttatás</a:t>
            </a:r>
          </a:p>
          <a:p>
            <a:pPr algn="l">
              <a:buClr>
                <a:schemeClr val="accent2"/>
              </a:buClr>
            </a:pPr>
            <a:r>
              <a:rPr lang="hu-HU" dirty="0"/>
              <a:t>TIPIKUS CÉLPONTOK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Kernel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Más folyamatok memóriája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093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39071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/>
              <a:t>MEGOLDÁS?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Browser</a:t>
            </a:r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JS időzítők felbontásának mesterséges lerontása</a:t>
            </a:r>
          </a:p>
          <a:p>
            <a:pPr marL="1257300" lvl="2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>
                <a:hlinkClick r:id="rId3"/>
              </a:rPr>
              <a:t>Nem tűnik robusztus megoldásnak</a:t>
            </a:r>
            <a:endParaRPr lang="hu-HU" b="0" dirty="0"/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 err="1"/>
              <a:t>JIT</a:t>
            </a:r>
            <a:r>
              <a:rPr lang="hu-HU" b="0" dirty="0"/>
              <a:t> generált kód </a:t>
            </a:r>
            <a:r>
              <a:rPr lang="hu-HU" b="0" dirty="0" err="1"/>
              <a:t>hardening</a:t>
            </a:r>
            <a:r>
              <a:rPr lang="hu-HU" b="0" dirty="0"/>
              <a:t> (</a:t>
            </a:r>
            <a:r>
              <a:rPr lang="hu-HU" b="0" dirty="0" err="1"/>
              <a:t>V1</a:t>
            </a:r>
            <a:r>
              <a:rPr lang="hu-HU" b="0" dirty="0"/>
              <a:t>)</a:t>
            </a:r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Google Chrome – </a:t>
            </a:r>
            <a:r>
              <a:rPr lang="hu-HU" b="0" dirty="0" err="1"/>
              <a:t>Strict</a:t>
            </a:r>
            <a:r>
              <a:rPr lang="hu-HU" b="0" dirty="0"/>
              <a:t> Site </a:t>
            </a:r>
            <a:r>
              <a:rPr lang="hu-HU" b="0" dirty="0" err="1"/>
              <a:t>Isolation</a:t>
            </a:r>
            <a:endParaRPr lang="hu-HU" b="0" dirty="0"/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Kernel</a:t>
            </a:r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CPU „</a:t>
            </a:r>
            <a:r>
              <a:rPr lang="hu-HU" dirty="0" err="1"/>
              <a:t>speculation</a:t>
            </a:r>
            <a:r>
              <a:rPr lang="hu-HU" dirty="0"/>
              <a:t> </a:t>
            </a:r>
            <a:r>
              <a:rPr lang="hu-HU" dirty="0" err="1"/>
              <a:t>barrier</a:t>
            </a:r>
            <a:r>
              <a:rPr lang="hu-HU" dirty="0"/>
              <a:t>” bevezetése: </a:t>
            </a:r>
            <a:r>
              <a:rPr lang="hu-HU" dirty="0" err="1">
                <a:hlinkClick r:id="rId4"/>
              </a:rPr>
              <a:t>Retpoline</a:t>
            </a:r>
            <a:endParaRPr lang="hu-HU" dirty="0"/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 err="1"/>
              <a:t>JIT</a:t>
            </a:r>
            <a:r>
              <a:rPr lang="hu-HU" dirty="0"/>
              <a:t> generált kód </a:t>
            </a:r>
            <a:r>
              <a:rPr lang="hu-HU" dirty="0" err="1"/>
              <a:t>hardening</a:t>
            </a:r>
            <a:r>
              <a:rPr lang="hu-HU" dirty="0"/>
              <a:t> (</a:t>
            </a:r>
            <a:r>
              <a:rPr lang="hu-HU" dirty="0" err="1"/>
              <a:t>V1</a:t>
            </a:r>
            <a:r>
              <a:rPr lang="hu-HU" dirty="0"/>
              <a:t>)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 err="1"/>
              <a:t>Hypervisor</a:t>
            </a:r>
            <a:endParaRPr lang="hu-HU" b="0" dirty="0"/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CPU „</a:t>
            </a:r>
            <a:r>
              <a:rPr lang="hu-HU" dirty="0" err="1"/>
              <a:t>speculation</a:t>
            </a:r>
            <a:r>
              <a:rPr lang="hu-HU" dirty="0"/>
              <a:t> </a:t>
            </a:r>
            <a:r>
              <a:rPr lang="hu-HU" dirty="0" err="1"/>
              <a:t>barrier</a:t>
            </a:r>
            <a:r>
              <a:rPr lang="hu-HU" dirty="0"/>
              <a:t>” bevezetése: </a:t>
            </a:r>
            <a:r>
              <a:rPr lang="hu-HU" dirty="0" err="1">
                <a:hlinkClick r:id="rId4"/>
              </a:rPr>
              <a:t>Retpoline</a:t>
            </a:r>
            <a:endParaRPr lang="hu-HU" dirty="0"/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endParaRPr lang="hu-HU" b="0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131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MELTDOWN (V3)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3907125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MEGOLDÁS?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Kernel</a:t>
            </a:r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>
                <a:hlinkClick r:id="rId3"/>
              </a:rPr>
              <a:t>KVA </a:t>
            </a:r>
            <a:r>
              <a:rPr lang="hu-HU" dirty="0" err="1">
                <a:hlinkClick r:id="rId3"/>
              </a:rPr>
              <a:t>Shadow</a:t>
            </a:r>
            <a:r>
              <a:rPr lang="hu-HU" dirty="0">
                <a:hlinkClick r:id="rId3"/>
              </a:rPr>
              <a:t> </a:t>
            </a:r>
            <a:r>
              <a:rPr lang="hu-HU" dirty="0"/>
              <a:t>(Windows)</a:t>
            </a:r>
            <a:endParaRPr lang="hu-HU" b="0" dirty="0"/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KPTI (Linux)</a:t>
            </a:r>
          </a:p>
          <a:p>
            <a:pPr marL="1257300" lvl="2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 err="1"/>
              <a:t>Meltdown</a:t>
            </a:r>
            <a:r>
              <a:rPr lang="hu-HU" dirty="0"/>
              <a:t> előtt: KAISER, KASLR </a:t>
            </a:r>
            <a:r>
              <a:rPr lang="hu-HU" dirty="0" err="1"/>
              <a:t>infoleak</a:t>
            </a:r>
            <a:r>
              <a:rPr lang="hu-HU" dirty="0"/>
              <a:t>-ek kiküszöbölésére</a:t>
            </a:r>
          </a:p>
        </p:txBody>
      </p:sp>
    </p:spTree>
    <p:extLst>
      <p:ext uri="{BB962C8B-B14F-4D97-AF65-F5344CB8AC3E}">
        <p14:creationId xmlns:p14="http://schemas.microsoft.com/office/powerpoint/2010/main" val="397182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>
            <a:normAutofit/>
          </a:bodyPr>
          <a:lstStyle/>
          <a:p>
            <a:pPr algn="l"/>
            <a:r>
              <a:rPr lang="hu-HU" sz="4800" dirty="0"/>
              <a:t>TOTAL MELTDOWN – CVE-2018-1038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3907125"/>
          </a:xfrm>
        </p:spPr>
        <p:txBody>
          <a:bodyPr>
            <a:normAutofit/>
          </a:bodyPr>
          <a:lstStyle/>
          <a:p>
            <a:pPr algn="l">
              <a:buClr>
                <a:schemeClr val="accent2"/>
              </a:buClr>
            </a:pPr>
            <a:r>
              <a:rPr lang="hu-HU" dirty="0"/>
              <a:t>„</a:t>
            </a:r>
            <a:r>
              <a:rPr lang="en-US" dirty="0"/>
              <a:t>the User/Supervisor permission bit was set to User in the PML4 self-referencing entry</a:t>
            </a:r>
            <a:r>
              <a:rPr lang="hu-HU" dirty="0"/>
              <a:t>” – </a:t>
            </a:r>
            <a:r>
              <a:rPr lang="hu-HU" dirty="0" err="1">
                <a:hlinkClick r:id="rId3"/>
              </a:rPr>
              <a:t>Ulf</a:t>
            </a:r>
            <a:r>
              <a:rPr lang="hu-HU" dirty="0">
                <a:hlinkClick r:id="rId3"/>
              </a:rPr>
              <a:t> </a:t>
            </a:r>
            <a:r>
              <a:rPr lang="hu-HU" dirty="0" err="1">
                <a:hlinkClick r:id="rId3"/>
              </a:rPr>
              <a:t>Frisk</a:t>
            </a:r>
            <a:r>
              <a:rPr lang="hu-HU" dirty="0">
                <a:hlinkClick r:id="rId3"/>
              </a:rPr>
              <a:t>, 2018. 03. 27.</a:t>
            </a:r>
            <a:endParaRPr lang="hu-HU" dirty="0"/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Page Map </a:t>
            </a:r>
            <a:r>
              <a:rPr lang="hu-HU" b="0" dirty="0" err="1"/>
              <a:t>Level</a:t>
            </a:r>
            <a:r>
              <a:rPr lang="hu-HU" b="0" dirty="0"/>
              <a:t> 4</a:t>
            </a:r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A virtuális-fizikai címfordításhoz használt memóriastruktúra 4. szintje</a:t>
            </a:r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 err="1"/>
              <a:t>Mappelve</a:t>
            </a:r>
            <a:r>
              <a:rPr lang="hu-HU" dirty="0"/>
              <a:t> minden virtuális címtérbe</a:t>
            </a:r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Tartalmazza a jogosultság </a:t>
            </a:r>
            <a:r>
              <a:rPr lang="hu-HU" dirty="0" err="1"/>
              <a:t>flag-eket</a:t>
            </a:r>
            <a:endParaRPr lang="hu-HU" dirty="0"/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Tetszőleges fizikai memória hozzáférés </a:t>
            </a:r>
            <a:r>
              <a:rPr lang="hu-HU" dirty="0" err="1"/>
              <a:t>user</a:t>
            </a:r>
            <a:r>
              <a:rPr lang="hu-HU" dirty="0"/>
              <a:t> módból!</a:t>
            </a:r>
          </a:p>
          <a:p>
            <a:pPr marL="800100" lvl="1" indent="-342900" algn="l">
              <a:lnSpc>
                <a:spcPct val="10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Windows 7 x64 , 2008R2 sérülékeny, a 2018. januári patchek után</a:t>
            </a:r>
          </a:p>
        </p:txBody>
      </p:sp>
    </p:spTree>
    <p:extLst>
      <p:ext uri="{BB962C8B-B14F-4D97-AF65-F5344CB8AC3E}">
        <p14:creationId xmlns:p14="http://schemas.microsoft.com/office/powerpoint/2010/main" val="1738970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091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JÖVŐ?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6" y="2091892"/>
            <a:ext cx="10136953" cy="3907125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EZ  A JÉGHEGY CSÚCSA</a:t>
            </a: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  <a:hlinkClick r:id="rId3"/>
              </a:rPr>
              <a:t>Automatizáltan szintetizálható </a:t>
            </a:r>
            <a:r>
              <a:rPr lang="hu-HU" b="0" dirty="0" err="1">
                <a:solidFill>
                  <a:prstClr val="black"/>
                </a:solidFill>
                <a:hlinkClick r:id="rId3"/>
              </a:rPr>
              <a:t>side</a:t>
            </a:r>
            <a:r>
              <a:rPr lang="hu-HU" b="0" dirty="0">
                <a:solidFill>
                  <a:prstClr val="black"/>
                </a:solidFill>
                <a:hlinkClick r:id="rId3"/>
              </a:rPr>
              <a:t>-</a:t>
            </a:r>
            <a:r>
              <a:rPr lang="hu-HU" b="0" dirty="0" err="1">
                <a:solidFill>
                  <a:prstClr val="black"/>
                </a:solidFill>
                <a:hlinkClick r:id="rId3"/>
              </a:rPr>
              <a:t>channel</a:t>
            </a:r>
            <a:r>
              <a:rPr lang="hu-HU" b="0" dirty="0">
                <a:solidFill>
                  <a:prstClr val="black"/>
                </a:solidFill>
                <a:hlinkClick r:id="rId3"/>
              </a:rPr>
              <a:t>-ek</a:t>
            </a:r>
            <a:endParaRPr lang="hu-HU" b="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 err="1">
                <a:solidFill>
                  <a:prstClr val="black"/>
                </a:solidFill>
                <a:hlinkClick r:id="rId4"/>
              </a:rPr>
              <a:t>BranchScope</a:t>
            </a:r>
            <a:endParaRPr lang="hu-HU" b="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  <a:hlinkClick r:id="rId5"/>
              </a:rPr>
              <a:t>Irányított bitflip-ek a szomszéd VM </a:t>
            </a:r>
            <a:r>
              <a:rPr lang="hu-HU" b="0" dirty="0" err="1">
                <a:solidFill>
                  <a:prstClr val="black"/>
                </a:solidFill>
                <a:hlinkClick r:id="rId5"/>
              </a:rPr>
              <a:t>libpam-jában</a:t>
            </a:r>
            <a:endParaRPr lang="hu-HU" b="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</a:rPr>
              <a:t>Javítás =&gt; Teljesítmény csökkenés</a:t>
            </a:r>
          </a:p>
          <a:p>
            <a:pPr algn="l"/>
            <a:endParaRPr lang="hu-HU" dirty="0"/>
          </a:p>
          <a:p>
            <a:pPr algn="l"/>
            <a:endParaRPr lang="hu-HU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b="0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b="0" dirty="0"/>
          </a:p>
          <a:p>
            <a:pPr marL="1257300" lvl="2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  <a:p>
            <a:pPr marL="1257300" lvl="2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572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8988237" cy="1122073"/>
          </a:xfrm>
        </p:spPr>
        <p:txBody>
          <a:bodyPr>
            <a:normAutofit/>
          </a:bodyPr>
          <a:lstStyle/>
          <a:p>
            <a:pPr algn="l"/>
            <a:r>
              <a:rPr lang="hu-HU" sz="4400" dirty="0"/>
              <a:t>.HISTORY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8121B-67C4-42B3-9FC9-EC4764108C0A}"/>
              </a:ext>
            </a:extLst>
          </p:cNvPr>
          <p:cNvSpPr txBox="1"/>
          <p:nvPr/>
        </p:nvSpPr>
        <p:spPr>
          <a:xfrm>
            <a:off x="692458" y="2050741"/>
            <a:ext cx="89882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Rowhammer</a:t>
            </a:r>
            <a:r>
              <a:rPr lang="hu-HU" sz="2800" dirty="0"/>
              <a:t> (2014-2015)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/>
              <a:t>Töltés szivárgás a DRAM cellák között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/>
              <a:t>Jogosulatlan írás (bit-flip)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CPU cache-alapú információszivárgás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/>
              <a:t>Kriptográfiai kulcsok szivárogtatása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/>
              <a:t>ASLR-</a:t>
            </a:r>
            <a:r>
              <a:rPr lang="hu-HU" sz="2800" dirty="0" err="1"/>
              <a:t>bypass</a:t>
            </a:r>
            <a:r>
              <a:rPr lang="hu-HU" sz="2800" dirty="0"/>
              <a:t>, </a:t>
            </a:r>
            <a:r>
              <a:rPr lang="hu-HU" sz="2800" dirty="0" err="1"/>
              <a:t>keylogging</a:t>
            </a:r>
            <a:r>
              <a:rPr lang="hu-HU" sz="2800" dirty="0"/>
              <a:t> (2015-)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hlinkClick r:id="rId3"/>
              </a:rPr>
              <a:t>Egy negatív eredmény</a:t>
            </a:r>
            <a:r>
              <a:rPr lang="hu-HU" sz="2800" dirty="0"/>
              <a:t> - Andreas </a:t>
            </a:r>
            <a:r>
              <a:rPr lang="hu-HU" sz="2800" dirty="0" err="1"/>
              <a:t>Fogh</a:t>
            </a:r>
            <a:r>
              <a:rPr lang="hu-HU" sz="2800" dirty="0"/>
              <a:t>, 2017.07.28.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777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091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PÁNIK?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6" y="2091892"/>
            <a:ext cx="10136953" cy="390712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dirty="0"/>
              <a:t>IGEN</a:t>
            </a: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</a:rPr>
              <a:t>Az OS biztonság alapjai érintettek</a:t>
            </a: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/>
              <a:t>Komolyan újra kell gondolni a HW egyes részeit</a:t>
            </a:r>
          </a:p>
          <a:p>
            <a:pPr marL="800100" lvl="1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/>
              <a:t>Teljesítmény romlás</a:t>
            </a:r>
            <a:endParaRPr lang="hu-HU" b="0" dirty="0"/>
          </a:p>
          <a:p>
            <a:pPr marL="800100" lvl="1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dirty="0" err="1">
                <a:solidFill>
                  <a:prstClr val="black"/>
                </a:solidFill>
              </a:rPr>
              <a:t>V1</a:t>
            </a:r>
            <a:r>
              <a:rPr lang="hu-HU" dirty="0">
                <a:solidFill>
                  <a:prstClr val="black"/>
                </a:solidFill>
              </a:rPr>
              <a:t> kezelése hosszú távon is fejlesztői odafigyelést igényel</a:t>
            </a:r>
            <a:endParaRPr lang="hu-HU" b="0" dirty="0"/>
          </a:p>
          <a:p>
            <a:pPr algn="l"/>
            <a:r>
              <a:rPr lang="hu-HU" dirty="0"/>
              <a:t>NEM</a:t>
            </a: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</a:rPr>
              <a:t>Végfelhasználók jól védettek</a:t>
            </a:r>
          </a:p>
          <a:p>
            <a:pPr marL="800100" lvl="1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</a:rPr>
              <a:t>E-mailen elküldeni egy Excel táblába csomagolt PS </a:t>
            </a:r>
            <a:r>
              <a:rPr lang="hu-HU" b="0" dirty="0" err="1">
                <a:solidFill>
                  <a:prstClr val="black"/>
                </a:solidFill>
              </a:rPr>
              <a:t>szkriptet</a:t>
            </a:r>
            <a:r>
              <a:rPr lang="hu-HU" b="0" dirty="0">
                <a:solidFill>
                  <a:prstClr val="black"/>
                </a:solidFill>
              </a:rPr>
              <a:t> sokkal egyszerűbb…</a:t>
            </a: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</a:rPr>
              <a:t>Kiterjedt támadás esélye alacsony</a:t>
            </a:r>
          </a:p>
          <a:p>
            <a:pPr marL="800100" lvl="1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</a:rPr>
              <a:t>Pusztán adatolvasásra lőni nem éri meg</a:t>
            </a: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r>
              <a:rPr lang="hu-HU" b="0" dirty="0">
                <a:solidFill>
                  <a:prstClr val="black"/>
                </a:solidFill>
              </a:rPr>
              <a:t>Megbízhatatlan kód befogadása szükséges</a:t>
            </a:r>
          </a:p>
          <a:p>
            <a:pPr marL="342900" lvl="0" indent="-342900" algn="l">
              <a:lnSpc>
                <a:spcPct val="100000"/>
              </a:lnSpc>
              <a:buClr>
                <a:srgbClr val="ED7D31"/>
              </a:buClr>
              <a:buFont typeface="Arial" pitchFamily="34" charset="0"/>
              <a:buChar char="•"/>
            </a:pPr>
            <a:endParaRPr lang="hu-HU" dirty="0"/>
          </a:p>
          <a:p>
            <a:pPr algn="l"/>
            <a:endParaRPr lang="hu-HU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b="0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b="0" dirty="0"/>
          </a:p>
          <a:p>
            <a:pPr marL="1257300" lvl="2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  <a:p>
            <a:pPr marL="1257300" lvl="2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349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637454"/>
            <a:ext cx="9144000" cy="1122073"/>
          </a:xfrm>
        </p:spPr>
        <p:txBody>
          <a:bodyPr/>
          <a:lstStyle/>
          <a:p>
            <a:pPr algn="l"/>
            <a:r>
              <a:rPr lang="en-US" dirty="0"/>
              <a:t>K</a:t>
            </a:r>
            <a:r>
              <a:rPr lang="hu-HU" dirty="0"/>
              <a:t>ÖSZÖNÖM!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874326" y="2064182"/>
            <a:ext cx="4991942" cy="390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dirty="0">
                <a:solidFill>
                  <a:srgbClr val="EE4626"/>
                </a:solidFill>
                <a:latin typeface="Dosis" pitchFamily="50" charset="0"/>
              </a:rPr>
              <a:t>VARGA- PERKE BÁLINT</a:t>
            </a:r>
          </a:p>
          <a:p>
            <a:pPr algn="l"/>
            <a:endParaRPr lang="hu-HU" dirty="0"/>
          </a:p>
          <a:p>
            <a:pPr algn="l"/>
            <a:r>
              <a:rPr lang="hu-HU" dirty="0"/>
              <a:t>VPBALINT@SILENTSIGNAL.HU</a:t>
            </a:r>
          </a:p>
          <a:p>
            <a:pPr algn="l"/>
            <a:endParaRPr lang="hu-HU" dirty="0"/>
          </a:p>
          <a:p>
            <a:pPr algn="l"/>
            <a:r>
              <a:rPr lang="hu-HU" dirty="0"/>
              <a:t>FACEBOOK.COM/SILENTSIGNALHU</a:t>
            </a:r>
          </a:p>
          <a:p>
            <a:pPr algn="l"/>
            <a:endParaRPr lang="hu-HU" b="0" dirty="0"/>
          </a:p>
          <a:p>
            <a:pPr algn="l"/>
            <a:r>
              <a:rPr lang="en-US" dirty="0"/>
              <a:t>@</a:t>
            </a:r>
            <a:r>
              <a:rPr lang="en-US" dirty="0" err="1"/>
              <a:t>SilentSignalHU</a:t>
            </a:r>
            <a:endParaRPr lang="hu-HU" dirty="0"/>
          </a:p>
          <a:p>
            <a:pPr algn="l"/>
            <a:endParaRPr lang="hu-HU" dirty="0"/>
          </a:p>
        </p:txBody>
      </p:sp>
      <p:pic>
        <p:nvPicPr>
          <p:cNvPr id="1026" name="Picture 2" descr="Képtalálat a következőre: „FACEBOOK CIRCLE LOGO P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9" y="3906463"/>
            <a:ext cx="632571" cy="6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FACEBOOK CIRCLE LOGO P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28" y="4815346"/>
            <a:ext cx="599512" cy="5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89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8988237" cy="1122073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dirty="0"/>
              <a:t>MICRO-ARCHITECTURAL SIDE-CHANNELS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B55DD-BA8C-4047-96A6-D81B7FCD2630}"/>
              </a:ext>
            </a:extLst>
          </p:cNvPr>
          <p:cNvSpPr/>
          <p:nvPr/>
        </p:nvSpPr>
        <p:spPr>
          <a:xfrm>
            <a:off x="5155503" y="2042542"/>
            <a:ext cx="1731145" cy="15535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CPU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D85B83-5D09-4B6F-AC89-D8C0F7F06B5B}"/>
              </a:ext>
            </a:extLst>
          </p:cNvPr>
          <p:cNvSpPr/>
          <p:nvPr/>
        </p:nvSpPr>
        <p:spPr>
          <a:xfrm>
            <a:off x="1526959" y="5859262"/>
            <a:ext cx="8988237" cy="4527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Memória </a:t>
            </a:r>
            <a:endParaRPr lang="en-US" dirty="0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DE25D890-1B93-4F66-8995-43CBA3954C28}"/>
              </a:ext>
            </a:extLst>
          </p:cNvPr>
          <p:cNvSpPr/>
          <p:nvPr/>
        </p:nvSpPr>
        <p:spPr>
          <a:xfrm>
            <a:off x="5596428" y="3714626"/>
            <a:ext cx="849297" cy="20507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6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8988237" cy="1122073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dirty="0"/>
              <a:t>MICRO-ARCHITECTURAL SIDE-CHANNELS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B55DD-BA8C-4047-96A6-D81B7FCD2630}"/>
              </a:ext>
            </a:extLst>
          </p:cNvPr>
          <p:cNvSpPr/>
          <p:nvPr/>
        </p:nvSpPr>
        <p:spPr>
          <a:xfrm>
            <a:off x="5155503" y="2042542"/>
            <a:ext cx="1731145" cy="15535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D85B83-5D09-4B6F-AC89-D8C0F7F06B5B}"/>
              </a:ext>
            </a:extLst>
          </p:cNvPr>
          <p:cNvSpPr/>
          <p:nvPr/>
        </p:nvSpPr>
        <p:spPr>
          <a:xfrm>
            <a:off x="1526959" y="5859262"/>
            <a:ext cx="8988237" cy="4527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Memória </a:t>
            </a:r>
            <a:endParaRPr lang="en-US" dirty="0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DE25D890-1B93-4F66-8995-43CBA3954C28}"/>
              </a:ext>
            </a:extLst>
          </p:cNvPr>
          <p:cNvSpPr/>
          <p:nvPr/>
        </p:nvSpPr>
        <p:spPr>
          <a:xfrm>
            <a:off x="5155503" y="3764654"/>
            <a:ext cx="849297" cy="11947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7889BFC-DCD6-4A5C-B4E0-8A3689A02E79}"/>
              </a:ext>
            </a:extLst>
          </p:cNvPr>
          <p:cNvSpPr/>
          <p:nvPr/>
        </p:nvSpPr>
        <p:spPr>
          <a:xfrm>
            <a:off x="1526959" y="5193437"/>
            <a:ext cx="4385569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VirtMem</a:t>
            </a:r>
            <a:r>
              <a:rPr lang="hu-HU" dirty="0"/>
              <a:t> proc1</a:t>
            </a:r>
            <a:endParaRPr lang="en-US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D93559F-45EA-4952-9F83-6A8B7B287B58}"/>
              </a:ext>
            </a:extLst>
          </p:cNvPr>
          <p:cNvSpPr/>
          <p:nvPr/>
        </p:nvSpPr>
        <p:spPr>
          <a:xfrm>
            <a:off x="6125592" y="5193437"/>
            <a:ext cx="4385569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VirtMem</a:t>
            </a:r>
            <a:r>
              <a:rPr lang="hu-HU" dirty="0"/>
              <a:t> proc2</a:t>
            </a:r>
            <a:endParaRPr lang="en-US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E7B192B8-F79F-4627-AE64-14DA6ECE840D}"/>
              </a:ext>
            </a:extLst>
          </p:cNvPr>
          <p:cNvSpPr/>
          <p:nvPr/>
        </p:nvSpPr>
        <p:spPr>
          <a:xfrm>
            <a:off x="5237825" y="2166151"/>
            <a:ext cx="674703" cy="5985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CPU1</a:t>
            </a:r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BE90A9FA-43BD-4699-99B0-46FF37CA37CF}"/>
              </a:ext>
            </a:extLst>
          </p:cNvPr>
          <p:cNvSpPr/>
          <p:nvPr/>
        </p:nvSpPr>
        <p:spPr>
          <a:xfrm>
            <a:off x="6128015" y="2166151"/>
            <a:ext cx="674703" cy="5985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CPU2</a:t>
            </a:r>
            <a:endParaRPr lang="en-US" dirty="0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143C9AA-5584-4BF4-8E31-62C370FA8383}"/>
              </a:ext>
            </a:extLst>
          </p:cNvPr>
          <p:cNvSpPr/>
          <p:nvPr/>
        </p:nvSpPr>
        <p:spPr>
          <a:xfrm>
            <a:off x="5237824" y="2902998"/>
            <a:ext cx="674703" cy="5985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CPU3</a:t>
            </a:r>
            <a:endParaRPr lang="en-US" dirty="0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9DB7ECE-8D8A-4D15-93D2-F32C2CBAE797}"/>
              </a:ext>
            </a:extLst>
          </p:cNvPr>
          <p:cNvSpPr/>
          <p:nvPr/>
        </p:nvSpPr>
        <p:spPr>
          <a:xfrm>
            <a:off x="6128014" y="2902998"/>
            <a:ext cx="674703" cy="5985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CPU4</a:t>
            </a:r>
            <a:endParaRPr lang="en-US" dirty="0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87888038-DFC9-4BDC-B813-6FBFEB9100A9}"/>
              </a:ext>
            </a:extLst>
          </p:cNvPr>
          <p:cNvSpPr/>
          <p:nvPr/>
        </p:nvSpPr>
        <p:spPr>
          <a:xfrm>
            <a:off x="6096000" y="3764654"/>
            <a:ext cx="849297" cy="11947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81E0F677-7F77-46E8-8F52-BFF5930BFD09}"/>
              </a:ext>
            </a:extLst>
          </p:cNvPr>
          <p:cNvSpPr/>
          <p:nvPr/>
        </p:nvSpPr>
        <p:spPr>
          <a:xfrm>
            <a:off x="2308194" y="5859262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4AD041E-FF19-4A37-91D4-1BC9D394367D}"/>
              </a:ext>
            </a:extLst>
          </p:cNvPr>
          <p:cNvSpPr/>
          <p:nvPr/>
        </p:nvSpPr>
        <p:spPr>
          <a:xfrm>
            <a:off x="3222594" y="5859261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94EB16EF-5393-4D2F-963F-739AC08D40E4}"/>
              </a:ext>
            </a:extLst>
          </p:cNvPr>
          <p:cNvSpPr/>
          <p:nvPr/>
        </p:nvSpPr>
        <p:spPr>
          <a:xfrm>
            <a:off x="4809679" y="5859262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6C7455F0-B001-4B21-8276-5D65986D9809}"/>
              </a:ext>
            </a:extLst>
          </p:cNvPr>
          <p:cNvSpPr/>
          <p:nvPr/>
        </p:nvSpPr>
        <p:spPr>
          <a:xfrm>
            <a:off x="4136994" y="5859262"/>
            <a:ext cx="266330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8312598-A806-4561-9560-594EA10CA941}"/>
              </a:ext>
            </a:extLst>
          </p:cNvPr>
          <p:cNvSpPr/>
          <p:nvPr/>
        </p:nvSpPr>
        <p:spPr>
          <a:xfrm>
            <a:off x="6620318" y="5859260"/>
            <a:ext cx="266330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2559239E-03B7-4A27-B500-F5370BB8B1CC}"/>
              </a:ext>
            </a:extLst>
          </p:cNvPr>
          <p:cNvSpPr/>
          <p:nvPr/>
        </p:nvSpPr>
        <p:spPr>
          <a:xfrm>
            <a:off x="2714549" y="5859259"/>
            <a:ext cx="266330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6B97F70-3ECA-445F-8001-5E11094ACA0A}"/>
              </a:ext>
            </a:extLst>
          </p:cNvPr>
          <p:cNvSpPr/>
          <p:nvPr/>
        </p:nvSpPr>
        <p:spPr>
          <a:xfrm>
            <a:off x="8837312" y="5859262"/>
            <a:ext cx="266330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8FF2B63-47D8-456A-951E-D2A5FEBE8281}"/>
              </a:ext>
            </a:extLst>
          </p:cNvPr>
          <p:cNvSpPr/>
          <p:nvPr/>
        </p:nvSpPr>
        <p:spPr>
          <a:xfrm>
            <a:off x="7465714" y="5859258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9FB8A2A6-99C0-485E-8622-690C918BF402}"/>
              </a:ext>
            </a:extLst>
          </p:cNvPr>
          <p:cNvSpPr/>
          <p:nvPr/>
        </p:nvSpPr>
        <p:spPr>
          <a:xfrm>
            <a:off x="7732040" y="5859254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A62BAA96-7EF6-4718-92EB-888387942651}"/>
              </a:ext>
            </a:extLst>
          </p:cNvPr>
          <p:cNvSpPr/>
          <p:nvPr/>
        </p:nvSpPr>
        <p:spPr>
          <a:xfrm>
            <a:off x="4607511" y="5193437"/>
            <a:ext cx="1305016" cy="45276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1CFD15FB-981B-4239-9140-4D195C84542D}"/>
              </a:ext>
            </a:extLst>
          </p:cNvPr>
          <p:cNvSpPr/>
          <p:nvPr/>
        </p:nvSpPr>
        <p:spPr>
          <a:xfrm>
            <a:off x="9210180" y="5193437"/>
            <a:ext cx="1305016" cy="45276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4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THE SLOW WINTER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4397685"/>
          </a:xfrm>
        </p:spPr>
        <p:txBody>
          <a:bodyPr>
            <a:normAutofit/>
          </a:bodyPr>
          <a:lstStyle/>
          <a:p>
            <a:pPr algn="l"/>
            <a:r>
              <a:rPr lang="hu-HU" b="0" i="1" dirty="0"/>
              <a:t>„</a:t>
            </a:r>
            <a:r>
              <a:rPr lang="en-US" b="0" i="1" dirty="0"/>
              <a:t>Unfortunately for John, the branches made a pact with Satan</a:t>
            </a:r>
          </a:p>
          <a:p>
            <a:pPr algn="l"/>
            <a:r>
              <a:rPr lang="en-US" b="0" i="1" dirty="0"/>
              <a:t>and quantum mechanics during a midnight screening of</a:t>
            </a:r>
          </a:p>
          <a:p>
            <a:pPr algn="l"/>
            <a:r>
              <a:rPr lang="hu-HU" b="0" i="1" dirty="0"/>
              <a:t>‚</a:t>
            </a:r>
            <a:r>
              <a:rPr lang="en-US" b="0" i="1" dirty="0"/>
              <a:t>Weekend at Bernie’s II.</a:t>
            </a:r>
            <a:r>
              <a:rPr lang="hu-HU" b="0" i="1" dirty="0"/>
              <a:t>’</a:t>
            </a:r>
            <a:r>
              <a:rPr lang="en-US" b="0" i="1" dirty="0"/>
              <a:t> In exchange for their last remaining</a:t>
            </a:r>
          </a:p>
          <a:p>
            <a:pPr algn="l"/>
            <a:r>
              <a:rPr lang="en-US" b="0" i="1" dirty="0"/>
              <a:t>bits of entropy, the branches cast evil spells on future generations</a:t>
            </a:r>
          </a:p>
          <a:p>
            <a:pPr algn="l"/>
            <a:r>
              <a:rPr lang="en-US" b="0" i="1" dirty="0"/>
              <a:t>of processors</a:t>
            </a:r>
            <a:r>
              <a:rPr lang="hu-HU" b="0" i="1" dirty="0"/>
              <a:t>” –James </a:t>
            </a:r>
            <a:r>
              <a:rPr lang="hu-HU" b="0" i="1" dirty="0" err="1"/>
              <a:t>Mickens</a:t>
            </a:r>
            <a:r>
              <a:rPr lang="hu-HU" b="0" i="1" dirty="0"/>
              <a:t>, </a:t>
            </a:r>
            <a:r>
              <a:rPr lang="hu-HU" b="0" i="1" dirty="0">
                <a:hlinkClick r:id="rId3"/>
              </a:rPr>
              <a:t>The </a:t>
            </a:r>
            <a:r>
              <a:rPr lang="hu-HU" b="0" i="1" dirty="0" err="1">
                <a:hlinkClick r:id="rId3"/>
              </a:rPr>
              <a:t>Slow</a:t>
            </a:r>
            <a:r>
              <a:rPr lang="hu-HU" b="0" i="1" dirty="0">
                <a:hlinkClick r:id="rId3"/>
              </a:rPr>
              <a:t> Winter</a:t>
            </a:r>
            <a:r>
              <a:rPr lang="hu-HU" b="0" i="1" dirty="0"/>
              <a:t> (2013.)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281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8988237" cy="1122073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dirty="0"/>
              <a:t>MICRO-ARCHITECTURAL SIDE-CHANNELS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D85B83-5D09-4B6F-AC89-D8C0F7F06B5B}"/>
              </a:ext>
            </a:extLst>
          </p:cNvPr>
          <p:cNvSpPr/>
          <p:nvPr/>
        </p:nvSpPr>
        <p:spPr>
          <a:xfrm>
            <a:off x="1526959" y="5859262"/>
            <a:ext cx="8988237" cy="4527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Memória </a:t>
            </a:r>
            <a:endParaRPr lang="en-US" dirty="0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DE25D890-1B93-4F66-8995-43CBA3954C28}"/>
              </a:ext>
            </a:extLst>
          </p:cNvPr>
          <p:cNvSpPr/>
          <p:nvPr/>
        </p:nvSpPr>
        <p:spPr>
          <a:xfrm>
            <a:off x="5170973" y="3888261"/>
            <a:ext cx="849297" cy="11947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7889BFC-DCD6-4A5C-B4E0-8A3689A02E79}"/>
              </a:ext>
            </a:extLst>
          </p:cNvPr>
          <p:cNvSpPr/>
          <p:nvPr/>
        </p:nvSpPr>
        <p:spPr>
          <a:xfrm>
            <a:off x="1526959" y="5193437"/>
            <a:ext cx="4385569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VirtMem</a:t>
            </a:r>
            <a:r>
              <a:rPr lang="hu-HU" dirty="0"/>
              <a:t> proc1</a:t>
            </a:r>
            <a:endParaRPr lang="en-US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D93559F-45EA-4952-9F83-6A8B7B287B58}"/>
              </a:ext>
            </a:extLst>
          </p:cNvPr>
          <p:cNvSpPr/>
          <p:nvPr/>
        </p:nvSpPr>
        <p:spPr>
          <a:xfrm>
            <a:off x="6125592" y="5193437"/>
            <a:ext cx="4385569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VirtMem</a:t>
            </a:r>
            <a:r>
              <a:rPr lang="hu-HU" dirty="0"/>
              <a:t> proc2</a:t>
            </a:r>
            <a:endParaRPr lang="en-US" dirty="0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87888038-DFC9-4BDC-B813-6FBFEB9100A9}"/>
              </a:ext>
            </a:extLst>
          </p:cNvPr>
          <p:cNvSpPr/>
          <p:nvPr/>
        </p:nvSpPr>
        <p:spPr>
          <a:xfrm>
            <a:off x="6096000" y="3888261"/>
            <a:ext cx="849297" cy="11947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81E0F677-7F77-46E8-8F52-BFF5930BFD09}"/>
              </a:ext>
            </a:extLst>
          </p:cNvPr>
          <p:cNvSpPr/>
          <p:nvPr/>
        </p:nvSpPr>
        <p:spPr>
          <a:xfrm>
            <a:off x="2308194" y="5859262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4AD041E-FF19-4A37-91D4-1BC9D394367D}"/>
              </a:ext>
            </a:extLst>
          </p:cNvPr>
          <p:cNvSpPr/>
          <p:nvPr/>
        </p:nvSpPr>
        <p:spPr>
          <a:xfrm>
            <a:off x="3222594" y="5859261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94EB16EF-5393-4D2F-963F-739AC08D40E4}"/>
              </a:ext>
            </a:extLst>
          </p:cNvPr>
          <p:cNvSpPr/>
          <p:nvPr/>
        </p:nvSpPr>
        <p:spPr>
          <a:xfrm>
            <a:off x="4809679" y="5859262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6C7455F0-B001-4B21-8276-5D65986D9809}"/>
              </a:ext>
            </a:extLst>
          </p:cNvPr>
          <p:cNvSpPr/>
          <p:nvPr/>
        </p:nvSpPr>
        <p:spPr>
          <a:xfrm>
            <a:off x="4136994" y="5859262"/>
            <a:ext cx="266330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8312598-A806-4561-9560-594EA10CA941}"/>
              </a:ext>
            </a:extLst>
          </p:cNvPr>
          <p:cNvSpPr/>
          <p:nvPr/>
        </p:nvSpPr>
        <p:spPr>
          <a:xfrm>
            <a:off x="6620318" y="5859260"/>
            <a:ext cx="266330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2559239E-03B7-4A27-B500-F5370BB8B1CC}"/>
              </a:ext>
            </a:extLst>
          </p:cNvPr>
          <p:cNvSpPr/>
          <p:nvPr/>
        </p:nvSpPr>
        <p:spPr>
          <a:xfrm>
            <a:off x="2714549" y="5859259"/>
            <a:ext cx="266330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6B97F70-3ECA-445F-8001-5E11094ACA0A}"/>
              </a:ext>
            </a:extLst>
          </p:cNvPr>
          <p:cNvSpPr/>
          <p:nvPr/>
        </p:nvSpPr>
        <p:spPr>
          <a:xfrm>
            <a:off x="8837312" y="5859262"/>
            <a:ext cx="266330" cy="45276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A8FF2B63-47D8-456A-951E-D2A5FEBE8281}"/>
              </a:ext>
            </a:extLst>
          </p:cNvPr>
          <p:cNvSpPr/>
          <p:nvPr/>
        </p:nvSpPr>
        <p:spPr>
          <a:xfrm>
            <a:off x="7465714" y="5859258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9FB8A2A6-99C0-485E-8622-690C918BF402}"/>
              </a:ext>
            </a:extLst>
          </p:cNvPr>
          <p:cNvSpPr/>
          <p:nvPr/>
        </p:nvSpPr>
        <p:spPr>
          <a:xfrm>
            <a:off x="7732040" y="5859254"/>
            <a:ext cx="266330" cy="45276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E368B2-AB1C-43DE-AAD1-1FAA4DF20B8A}"/>
              </a:ext>
            </a:extLst>
          </p:cNvPr>
          <p:cNvGrpSpPr/>
          <p:nvPr/>
        </p:nvGrpSpPr>
        <p:grpSpPr>
          <a:xfrm>
            <a:off x="5155503" y="2042542"/>
            <a:ext cx="1731145" cy="1722110"/>
            <a:chOff x="5155503" y="2042542"/>
            <a:chExt cx="1731145" cy="17221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CB55DD-BA8C-4047-96A6-D81B7FCD2630}"/>
                </a:ext>
              </a:extLst>
            </p:cNvPr>
            <p:cNvSpPr/>
            <p:nvPr/>
          </p:nvSpPr>
          <p:spPr>
            <a:xfrm>
              <a:off x="5155503" y="2042542"/>
              <a:ext cx="1731145" cy="1722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E7B192B8-F79F-4627-AE64-14DA6ECE840D}"/>
                </a:ext>
              </a:extLst>
            </p:cNvPr>
            <p:cNvSpPr/>
            <p:nvPr/>
          </p:nvSpPr>
          <p:spPr>
            <a:xfrm>
              <a:off x="523782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CPU1</a:t>
              </a:r>
              <a:endParaRPr lang="en-US" dirty="0"/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BE90A9FA-43BD-4699-99B0-46FF37CA37CF}"/>
                </a:ext>
              </a:extLst>
            </p:cNvPr>
            <p:cNvSpPr/>
            <p:nvPr/>
          </p:nvSpPr>
          <p:spPr>
            <a:xfrm>
              <a:off x="6128015" y="2166151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CPU2</a:t>
              </a:r>
              <a:endParaRPr lang="en-US" dirty="0"/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7143C9AA-5584-4BF4-8E31-62C370FA8383}"/>
                </a:ext>
              </a:extLst>
            </p:cNvPr>
            <p:cNvSpPr/>
            <p:nvPr/>
          </p:nvSpPr>
          <p:spPr>
            <a:xfrm>
              <a:off x="523782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CPU3</a:t>
              </a:r>
              <a:endParaRPr lang="en-US" dirty="0"/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C9DB7ECE-8D8A-4D15-93D2-F32C2CBAE797}"/>
                </a:ext>
              </a:extLst>
            </p:cNvPr>
            <p:cNvSpPr/>
            <p:nvPr/>
          </p:nvSpPr>
          <p:spPr>
            <a:xfrm>
              <a:off x="6128014" y="2902998"/>
              <a:ext cx="674703" cy="5985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CPU4</a:t>
              </a:r>
              <a:endParaRPr lang="en-US" dirty="0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A3E40C3F-E229-4F8C-AC67-B6F4F8BE365D}"/>
                </a:ext>
              </a:extLst>
            </p:cNvPr>
            <p:cNvSpPr/>
            <p:nvPr/>
          </p:nvSpPr>
          <p:spPr>
            <a:xfrm>
              <a:off x="5237824" y="3530596"/>
              <a:ext cx="1564893" cy="205024"/>
            </a:xfrm>
            <a:prstGeom prst="flowChartProcess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Arrow: Curved Right 24">
            <a:extLst>
              <a:ext uri="{FF2B5EF4-FFF2-40B4-BE49-F238E27FC236}">
                <a16:creationId xmlns:a16="http://schemas.microsoft.com/office/drawing/2014/main" id="{A5D9DFDE-8700-43BA-8251-681F5228F2FC}"/>
              </a:ext>
            </a:extLst>
          </p:cNvPr>
          <p:cNvSpPr/>
          <p:nvPr/>
        </p:nvSpPr>
        <p:spPr>
          <a:xfrm flipH="1" flipV="1">
            <a:off x="6878446" y="3243678"/>
            <a:ext cx="1511757" cy="2594500"/>
          </a:xfrm>
          <a:prstGeom prst="curvedRightArrow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E597C3-9F57-4298-AF33-4BD11714C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38"/>
          <a:stretch/>
        </p:blipFill>
        <p:spPr>
          <a:xfrm>
            <a:off x="7998370" y="1756448"/>
            <a:ext cx="4059721" cy="1979172"/>
          </a:xfrm>
          <a:prstGeom prst="rect">
            <a:avLst/>
          </a:prstGeom>
        </p:spPr>
      </p:pic>
      <p:sp>
        <p:nvSpPr>
          <p:cNvPr id="29" name="Arrow: Curved Right 28">
            <a:extLst>
              <a:ext uri="{FF2B5EF4-FFF2-40B4-BE49-F238E27FC236}">
                <a16:creationId xmlns:a16="http://schemas.microsoft.com/office/drawing/2014/main" id="{EA95D4EF-11B7-455E-B254-DC99A27AB6FC}"/>
              </a:ext>
            </a:extLst>
          </p:cNvPr>
          <p:cNvSpPr/>
          <p:nvPr/>
        </p:nvSpPr>
        <p:spPr>
          <a:xfrm flipV="1">
            <a:off x="3599761" y="3188373"/>
            <a:ext cx="1511758" cy="2594500"/>
          </a:xfrm>
          <a:prstGeom prst="curvedRightArrow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BA8623-3616-46C7-A938-28CB85E40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303" y="3004625"/>
            <a:ext cx="1051942" cy="1051942"/>
          </a:xfrm>
          <a:prstGeom prst="rect">
            <a:avLst/>
          </a:prstGeom>
        </p:spPr>
      </p:pic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D051DCB1-5473-4C8D-AF20-2365DD9DA6BD}"/>
              </a:ext>
            </a:extLst>
          </p:cNvPr>
          <p:cNvSpPr/>
          <p:nvPr/>
        </p:nvSpPr>
        <p:spPr>
          <a:xfrm>
            <a:off x="4607511" y="5193437"/>
            <a:ext cx="1305016" cy="45276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E8B512D4-8117-4BAB-952A-8C0BEA5105D4}"/>
              </a:ext>
            </a:extLst>
          </p:cNvPr>
          <p:cNvSpPr/>
          <p:nvPr/>
        </p:nvSpPr>
        <p:spPr>
          <a:xfrm>
            <a:off x="9210180" y="5196765"/>
            <a:ext cx="1305016" cy="45276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437" y="2091892"/>
            <a:ext cx="9144000" cy="4397685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SPEKULATÍV VÉGREHAJTÁS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CPU optimalizáció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A memóriahozzáférés nem elég gyors (a modern CPU-knak)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Párhuzamos HW </a:t>
            </a:r>
            <a:r>
              <a:rPr lang="hu-HU" dirty="0" err="1"/>
              <a:t>vs</a:t>
            </a:r>
            <a:r>
              <a:rPr lang="hu-HU" dirty="0"/>
              <a:t>. Szekvenciális SW</a:t>
            </a:r>
            <a:endParaRPr lang="hu-HU" b="0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Több lehetséges program útvonal párhuzamos végrehajtása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Amíg várunk a memóriára…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A helyes eredményt megtartjuk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A </a:t>
            </a:r>
            <a:r>
              <a:rPr lang="hu-HU" b="0" dirty="0" err="1"/>
              <a:t>helyelen</a:t>
            </a:r>
            <a:r>
              <a:rPr lang="hu-HU" b="0" dirty="0"/>
              <a:t> hatását visszagörgetjük</a:t>
            </a:r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Visszagörgetés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b="0" dirty="0"/>
              <a:t>CPU regiszterek, </a:t>
            </a:r>
            <a:r>
              <a:rPr lang="hu-HU" b="0" dirty="0" err="1"/>
              <a:t>flagek</a:t>
            </a:r>
            <a:r>
              <a:rPr lang="hu-HU" b="0" dirty="0"/>
              <a:t>, memóriaállapot</a:t>
            </a:r>
          </a:p>
          <a:p>
            <a:pPr marL="800100" lvl="1" indent="-342900" algn="l">
              <a:buClr>
                <a:schemeClr val="accent2"/>
              </a:buClr>
              <a:buFont typeface="Arial" pitchFamily="34" charset="0"/>
              <a:buChar char="•"/>
            </a:pPr>
            <a:r>
              <a:rPr lang="hu-HU" dirty="0"/>
              <a:t>De vannak </a:t>
            </a:r>
            <a:r>
              <a:rPr lang="hu-HU" b="1" dirty="0"/>
              <a:t>mellékhatások</a:t>
            </a:r>
            <a:r>
              <a:rPr lang="hu-HU" dirty="0"/>
              <a:t>…</a:t>
            </a:r>
            <a:endParaRPr lang="hu-HU" b="0" dirty="0"/>
          </a:p>
          <a:p>
            <a:pPr marL="1257300" lvl="2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  <a:p>
            <a:pPr marL="342900" indent="-342900" algn="l">
              <a:buClr>
                <a:schemeClr val="accent2"/>
              </a:buCl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109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259082"/>
            <a:ext cx="9144000" cy="1122073"/>
          </a:xfrm>
        </p:spPr>
        <p:txBody>
          <a:bodyPr/>
          <a:lstStyle/>
          <a:p>
            <a:pPr algn="l"/>
            <a:r>
              <a:rPr lang="hu-HU" dirty="0"/>
              <a:t>SPECTRE V1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1AA280D4-6112-446E-BC0A-3781FBFEE116}"/>
              </a:ext>
            </a:extLst>
          </p:cNvPr>
          <p:cNvSpPr/>
          <p:nvPr/>
        </p:nvSpPr>
        <p:spPr>
          <a:xfrm>
            <a:off x="4864962" y="1811045"/>
            <a:ext cx="1855433" cy="1122073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még?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AC2EB0-F53D-4617-8AA9-D93958268B72}"/>
              </a:ext>
            </a:extLst>
          </p:cNvPr>
          <p:cNvSpPr/>
          <p:nvPr/>
        </p:nvSpPr>
        <p:spPr>
          <a:xfrm>
            <a:off x="2894119" y="3429000"/>
            <a:ext cx="1970843" cy="763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Lépj ki!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0AB08-9D1A-41D4-9924-176F19CBC9CF}"/>
              </a:ext>
            </a:extLst>
          </p:cNvPr>
          <p:cNvSpPr/>
          <p:nvPr/>
        </p:nvSpPr>
        <p:spPr>
          <a:xfrm>
            <a:off x="6720395" y="3429953"/>
            <a:ext cx="1970843" cy="763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Olvass még!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682E73-8FBD-47F4-AB80-4B1F6EDA7F0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3879541" y="2933118"/>
            <a:ext cx="1913138" cy="4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D11223-957A-481D-B3D4-BF39373D1BE8}"/>
              </a:ext>
            </a:extLst>
          </p:cNvPr>
          <p:cNvCxnSpPr>
            <a:stCxn id="3" idx="2"/>
            <a:endCxn id="12" idx="0"/>
          </p:cNvCxnSpPr>
          <p:nvPr/>
        </p:nvCxnSpPr>
        <p:spPr>
          <a:xfrm>
            <a:off x="5792679" y="2933118"/>
            <a:ext cx="1913138" cy="4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0866E95-D099-4A92-A01B-6D9F2229A1D7}"/>
              </a:ext>
            </a:extLst>
          </p:cNvPr>
          <p:cNvSpPr/>
          <p:nvPr/>
        </p:nvSpPr>
        <p:spPr>
          <a:xfrm>
            <a:off x="581892" y="5955964"/>
            <a:ext cx="10026924" cy="49683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EA8270BD-72EE-4F9F-82FB-1B3734B6804F}"/>
              </a:ext>
            </a:extLst>
          </p:cNvPr>
          <p:cNvSpPr/>
          <p:nvPr/>
        </p:nvSpPr>
        <p:spPr>
          <a:xfrm>
            <a:off x="4248727" y="5956917"/>
            <a:ext cx="2134317" cy="49588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3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25224</TotalTime>
  <Words>858</Words>
  <Application>Microsoft Office PowerPoint</Application>
  <PresentationFormat>Widescreen</PresentationFormat>
  <Paragraphs>343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Consolas</vt:lpstr>
      <vt:lpstr>Dosis</vt:lpstr>
      <vt:lpstr>Source Sans Pro</vt:lpstr>
      <vt:lpstr>Office Theme</vt:lpstr>
      <vt:lpstr>SPEKULATÍV ELŐADÁS</vt:lpstr>
      <vt:lpstr>SPECTRE &amp; MELTDOWN</vt:lpstr>
      <vt:lpstr>.HISTORY</vt:lpstr>
      <vt:lpstr>MICRO-ARCHITECTURAL SIDE-CHANNELS</vt:lpstr>
      <vt:lpstr>MICRO-ARCHITECTURAL SIDE-CHANNELS</vt:lpstr>
      <vt:lpstr>THE SLOW WINTER</vt:lpstr>
      <vt:lpstr>MICRO-ARCHITECTURAL SIDE-CHANNELS</vt:lpstr>
      <vt:lpstr>SPECTRE</vt:lpstr>
      <vt:lpstr>SPECTRE V1</vt:lpstr>
      <vt:lpstr>SPECTRE V1</vt:lpstr>
      <vt:lpstr>SPECTRE V1</vt:lpstr>
      <vt:lpstr>SPECTRE V1</vt:lpstr>
      <vt:lpstr>SPECTRE V1</vt:lpstr>
      <vt:lpstr>SPECTRE V1</vt:lpstr>
      <vt:lpstr>SPECTRE V2</vt:lpstr>
      <vt:lpstr>SPECTRE V2</vt:lpstr>
      <vt:lpstr>SPECTRE V2</vt:lpstr>
      <vt:lpstr>SPECTRE V2</vt:lpstr>
      <vt:lpstr>SPECTRE V2</vt:lpstr>
      <vt:lpstr>SPECTRE V2</vt:lpstr>
      <vt:lpstr>MELTDOWN</vt:lpstr>
      <vt:lpstr>MELTDOWN (V3)</vt:lpstr>
      <vt:lpstr>MELTDOWN (V3)</vt:lpstr>
      <vt:lpstr>MELTDOWN (V3)</vt:lpstr>
      <vt:lpstr>MELTDOWN (V3)</vt:lpstr>
      <vt:lpstr>SPECTRE</vt:lpstr>
      <vt:lpstr>MELTDOWN (V3)</vt:lpstr>
      <vt:lpstr>TOTAL MELTDOWN – CVE-2018-1038</vt:lpstr>
      <vt:lpstr>JÖVŐ?</vt:lpstr>
      <vt:lpstr>PÁNIK?</vt:lpstr>
      <vt:lpstr>KÖSZÖNÖM!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Windows-felhasználó</cp:lastModifiedBy>
  <cp:revision>79</cp:revision>
  <dcterms:created xsi:type="dcterms:W3CDTF">2017-01-06T16:46:52Z</dcterms:created>
  <dcterms:modified xsi:type="dcterms:W3CDTF">2018-04-25T14:57:44Z</dcterms:modified>
</cp:coreProperties>
</file>