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6"/>
  </p:notesMasterIdLst>
  <p:handoutMasterIdLst>
    <p:handoutMasterId r:id="rId27"/>
  </p:handoutMasterIdLst>
  <p:sldIdLst>
    <p:sldId id="272" r:id="rId5"/>
    <p:sldId id="282" r:id="rId6"/>
    <p:sldId id="283" r:id="rId7"/>
    <p:sldId id="284" r:id="rId8"/>
    <p:sldId id="286" r:id="rId9"/>
    <p:sldId id="287" r:id="rId10"/>
    <p:sldId id="285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89" r:id="rId21"/>
    <p:sldId id="290" r:id="rId22"/>
    <p:sldId id="291" r:id="rId23"/>
    <p:sldId id="292" r:id="rId24"/>
    <p:sldId id="267" r:id="rId25"/>
  </p:sldIdLst>
  <p:sldSz cx="9144000" cy="5143500" type="screen16x9"/>
  <p:notesSz cx="6858000" cy="9144000"/>
  <p:custDataLst>
    <p:tags r:id="rId28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DEE0"/>
    <a:srgbClr val="111111"/>
    <a:srgbClr val="00695D"/>
    <a:srgbClr val="027A7A"/>
    <a:srgbClr val="258D86"/>
    <a:srgbClr val="65A49C"/>
    <a:srgbClr val="92BBB5"/>
    <a:srgbClr val="ECECEC"/>
    <a:srgbClr val="DADADA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1" autoAdjust="0"/>
    <p:restoredTop sz="83907" autoAdjust="0"/>
  </p:normalViewPr>
  <p:slideViewPr>
    <p:cSldViewPr snapToObjects="1" showGuides="1">
      <p:cViewPr varScale="1">
        <p:scale>
          <a:sx n="97" d="100"/>
          <a:sy n="97" d="100"/>
        </p:scale>
        <p:origin x="1075" y="72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-28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t>13.04.2018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13.04.2018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5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1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23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1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23033" y="2528923"/>
            <a:ext cx="8035552" cy="762907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9809" y="3858141"/>
            <a:ext cx="8034619" cy="693829"/>
          </a:xfrm>
        </p:spPr>
        <p:txBody>
          <a:bodyPr>
            <a:no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200"/>
              </a:spcBef>
              <a:spcAft>
                <a:spcPts val="200"/>
              </a:spcAft>
              <a:buFontTx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6" indent="0">
              <a:spcBef>
                <a:spcPts val="200"/>
              </a:spcBef>
              <a:spcAft>
                <a:spcPts val="20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27606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276066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27785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59293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83843" y="1852850"/>
            <a:ext cx="4108450" cy="259293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1947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55600" y="2839664"/>
            <a:ext cx="4108450" cy="161947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690478" y="1140343"/>
            <a:ext cx="4108450" cy="161947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690630" y="2839664"/>
            <a:ext cx="4108450" cy="161947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183620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0606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600">
                <a:solidFill>
                  <a:schemeClr val="bg1"/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27606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/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lvl2pPr>
            <a:lvl3pPr marL="227785" indent="0">
              <a:spcBef>
                <a:spcPts val="300"/>
              </a:spcBef>
              <a:spcAft>
                <a:spcPts val="300"/>
              </a:spcAft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6400" y="1131888"/>
            <a:ext cx="4140551" cy="1144761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lang="en-US" sz="1400" dirty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800" dirty="0" smtClean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dirty="0" smtClean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56400" y="3263193"/>
            <a:ext cx="4140550" cy="1144761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5923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823778"/>
            <a:ext cx="4104583" cy="159235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28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857998"/>
            <a:ext cx="4104583" cy="15833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3094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5832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31207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2813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Analyst Summit 2017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55626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288492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43987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02593" y="2607456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7" name="ContentsTitle1"/>
          <p:cNvSpPr>
            <a:spLocks noGrp="1"/>
          </p:cNvSpPr>
          <p:nvPr>
            <p:ph type="body" sz="quarter" idx="29"/>
          </p:nvPr>
        </p:nvSpPr>
        <p:spPr>
          <a:xfrm>
            <a:off x="1402593" y="2283718"/>
            <a:ext cx="7381875" cy="27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395309" y="3759584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4" name="ContentsTitle1"/>
          <p:cNvSpPr>
            <a:spLocks noGrp="1"/>
          </p:cNvSpPr>
          <p:nvPr>
            <p:ph type="body" sz="quarter" idx="31"/>
          </p:nvPr>
        </p:nvSpPr>
        <p:spPr>
          <a:xfrm>
            <a:off x="1395309" y="3435846"/>
            <a:ext cx="7381875" cy="270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288191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31207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31207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31207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31207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3975906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3975906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23878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2751770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9" y="500296"/>
            <a:ext cx="2700299" cy="11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31207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31207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31207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31207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9"/>
            <a:ext cx="2773362" cy="158382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859782"/>
            <a:ext cx="2773362" cy="1583828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5834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860166"/>
            <a:ext cx="5473699" cy="15834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756571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4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80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3" y="1815666"/>
            <a:ext cx="8066284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1"/>
            <a:ext cx="8426450" cy="32415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2778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56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38372"/>
            <a:ext cx="8426450" cy="269980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27785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556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43658"/>
            <a:ext cx="8426450" cy="26282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24006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240062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276066"/>
          </a:xfrm>
        </p:spPr>
        <p:txBody>
          <a:bodyPr>
            <a:noAutofit/>
          </a:bodyPr>
          <a:lstStyle>
            <a:lvl1pPr marL="225425" indent="-225425"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276066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24006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0152" y="4833080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817" y="4833080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Security Analyst Summit 2017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8" y="4812407"/>
            <a:ext cx="180000" cy="180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4681586"/>
            <a:ext cx="9144000" cy="0"/>
          </a:xfrm>
          <a:prstGeom prst="line">
            <a:avLst/>
          </a:prstGeom>
          <a:ln w="9525">
            <a:solidFill>
              <a:srgbClr val="29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3" r:id="rId11"/>
    <p:sldLayoutId id="2147483724" r:id="rId12"/>
    <p:sldLayoutId id="2147483729" r:id="rId13"/>
    <p:sldLayoutId id="2147483730" r:id="rId14"/>
    <p:sldLayoutId id="2147483733" r:id="rId15"/>
    <p:sldLayoutId id="2147483734" r:id="rId16"/>
    <p:sldLayoutId id="2147483736" r:id="rId17"/>
    <p:sldLayoutId id="2147483737" r:id="rId18"/>
    <p:sldLayoutId id="2147483738" r:id="rId19"/>
    <p:sldLayoutId id="2147483748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>
            <a:lumMod val="10000"/>
            <a:lumOff val="90000"/>
          </a:schemeClr>
        </a:buClr>
        <a:buSzPct val="90000"/>
        <a:buFont typeface="Arial" panose="020B0604020202020204" pitchFamily="34" charset="0"/>
        <a:buChar char="•"/>
        <a:defRPr lang="en-US" sz="1400" kern="1200" baseline="0" dirty="0" smtClean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 typeface="Arial" panose="020B0604020202020204" pitchFamily="34" charset="0"/>
        <a:buNone/>
        <a:defRPr sz="1800" b="1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>
            <a:lumMod val="10000"/>
            <a:lumOff val="90000"/>
          </a:schemeClr>
        </a:buClr>
        <a:buFont typeface="Arial" panose="020B0604020202020204" pitchFamily="34" charset="0"/>
        <a:buChar char="•"/>
        <a:defRPr sz="12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rysys.h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rysys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358775" y="2382762"/>
            <a:ext cx="8426450" cy="23845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itleSlide"/>
          <p:cNvSpPr>
            <a:spLocks noGrp="1"/>
          </p:cNvSpPr>
          <p:nvPr>
            <p:ph type="title"/>
          </p:nvPr>
        </p:nvSpPr>
        <p:spPr>
          <a:xfrm>
            <a:off x="531422" y="2247714"/>
            <a:ext cx="8035552" cy="1181581"/>
          </a:xfrm>
          <a:noFill/>
        </p:spPr>
        <p:txBody>
          <a:bodyPr/>
          <a:lstStyle/>
          <a:p>
            <a:r>
              <a:rPr lang="en-US" dirty="0" smtClean="0"/>
              <a:t>Territorial Dispute – </a:t>
            </a:r>
            <a:br>
              <a:rPr lang="en-US" dirty="0" smtClean="0"/>
            </a:br>
            <a:r>
              <a:rPr lang="en-US" dirty="0"/>
              <a:t>NSA’s perspective on APT landscape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Boldizs</a:t>
            </a:r>
            <a:r>
              <a:rPr lang="hu-HU" dirty="0" smtClean="0"/>
              <a:t>á</a:t>
            </a:r>
            <a:r>
              <a:rPr lang="en-US" dirty="0" smtClean="0"/>
              <a:t>r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Bencsath</a:t>
            </a:r>
            <a:r>
              <a:rPr lang="en-US" dirty="0" smtClean="0"/>
              <a:t> PhD</a:t>
            </a:r>
            <a:endParaRPr lang="en-US" dirty="0"/>
          </a:p>
          <a:p>
            <a:pPr lvl="1"/>
            <a:r>
              <a:rPr lang="en-US" dirty="0" smtClean="0"/>
              <a:t>BME </a:t>
            </a:r>
            <a:r>
              <a:rPr lang="en-US" dirty="0" err="1" smtClean="0"/>
              <a:t>CrySyS</a:t>
            </a:r>
            <a:r>
              <a:rPr lang="en-US" dirty="0" smtClean="0"/>
              <a:t> Lab / </a:t>
            </a:r>
            <a:r>
              <a:rPr lang="en-US" dirty="0" smtClean="0">
                <a:hlinkClick r:id="rId4"/>
              </a:rPr>
              <a:t>www.crysys.hu</a:t>
            </a:r>
            <a:r>
              <a:rPr lang="hu-HU" dirty="0" smtClean="0"/>
              <a:t>  - Budapest University of </a:t>
            </a:r>
            <a:r>
              <a:rPr lang="hu-HU" dirty="0" err="1" smtClean="0"/>
              <a:t>Technology</a:t>
            </a:r>
            <a:r>
              <a:rPr lang="hu-HU" dirty="0" smtClean="0"/>
              <a:t> and </a:t>
            </a:r>
            <a:r>
              <a:rPr lang="hu-HU" dirty="0" err="1" smtClean="0"/>
              <a:t>Economics</a:t>
            </a:r>
            <a:endParaRPr lang="hu-HU" dirty="0" smtClean="0"/>
          </a:p>
          <a:p>
            <a:pPr lvl="1"/>
            <a:r>
              <a:rPr lang="hu-HU" dirty="0" err="1" smtClean="0"/>
              <a:t>Short</a:t>
            </a:r>
            <a:r>
              <a:rPr lang="hu-HU" dirty="0" smtClean="0"/>
              <a:t>: Boldi / </a:t>
            </a:r>
            <a:r>
              <a:rPr lang="hu-HU" dirty="0" err="1" smtClean="0"/>
              <a:t>CrySyS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endParaRPr lang="hu-HU" dirty="0" smtClean="0"/>
          </a:p>
          <a:p>
            <a:pPr lvl="1"/>
            <a:r>
              <a:rPr lang="hu-H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Exforel</a:t>
            </a:r>
            <a:r>
              <a:rPr lang="en-US" dirty="0" smtClean="0"/>
              <a:t> 2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>
          <a:xfrm>
            <a:off x="358775" y="1347614"/>
            <a:ext cx="8426450" cy="3090562"/>
          </a:xfrm>
        </p:spPr>
        <p:txBody>
          <a:bodyPr/>
          <a:lstStyle/>
          <a:p>
            <a:r>
              <a:rPr lang="hu-HU" dirty="0"/>
              <a:t>http://sha1.virscan.org/492dc600e22de6da96898e097566bc01309b5996.html</a:t>
            </a:r>
          </a:p>
          <a:p>
            <a:r>
              <a:rPr lang="hu-HU" dirty="0"/>
              <a:t>http://artemonsecurity.blogspot.hu/2012/12/analysis-of-virtoolwinntexforela-rootkit.html</a:t>
            </a:r>
          </a:p>
          <a:p>
            <a:r>
              <a:rPr lang="hu-HU" dirty="0"/>
              <a:t>https://www.microsoft.com/en-us/wdsi/threats/malware-encyclopedia-description?Name=VirTool:WinNT/Exforel.A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44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2018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14010" t="30290" r="10055"/>
          <a:stretch/>
        </p:blipFill>
        <p:spPr>
          <a:xfrm>
            <a:off x="419733" y="183635"/>
            <a:ext cx="8227577" cy="49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Strange thins in 5e49440b907b271eb952101b5d337625b890d88a76a232ce04a2276542dfb4b0</a:t>
            </a:r>
            <a:endParaRPr lang="hu-HU" sz="1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2018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988" t="3849"/>
          <a:stretch/>
        </p:blipFill>
        <p:spPr>
          <a:xfrm>
            <a:off x="107504" y="735546"/>
            <a:ext cx="11135866" cy="55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200" dirty="0" smtClean="0"/>
              <a:t>668ce24473d788791d2bfee0caec2d10dca52b5bc8c021bf06f9eb3527688ade</a:t>
            </a:r>
            <a:r>
              <a:rPr lang="en-US" sz="1200" dirty="0" smtClean="0"/>
              <a:t> might also relate </a:t>
            </a:r>
            <a:r>
              <a:rPr lang="en-US" sz="1200" dirty="0" err="1" smtClean="0"/>
              <a:t>exforel</a:t>
            </a:r>
            <a:endParaRPr lang="hu-HU" sz="1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2018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-4858" t="15515" r="-1"/>
          <a:stretch/>
        </p:blipFill>
        <p:spPr>
          <a:xfrm>
            <a:off x="-684584" y="975220"/>
            <a:ext cx="14087686" cy="58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34190" t="20764"/>
          <a:stretch/>
        </p:blipFill>
        <p:spPr>
          <a:xfrm>
            <a:off x="608296" y="2162548"/>
            <a:ext cx="8039014" cy="494616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latter </a:t>
            </a:r>
            <a:r>
              <a:rPr lang="en-US" dirty="0" err="1" smtClean="0"/>
              <a:t>sharses</a:t>
            </a:r>
            <a:r>
              <a:rPr lang="en-US" dirty="0" smtClean="0"/>
              <a:t> </a:t>
            </a:r>
            <a:r>
              <a:rPr lang="en-US" dirty="0" err="1" smtClean="0"/>
              <a:t>zhanyan_team</a:t>
            </a:r>
            <a:r>
              <a:rPr lang="en-US" dirty="0" smtClean="0"/>
              <a:t> id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Is it </a:t>
            </a:r>
            <a:r>
              <a:rPr lang="en-US" dirty="0" err="1" smtClean="0"/>
              <a:t>Exforel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Maybe</a:t>
            </a:r>
          </a:p>
          <a:p>
            <a:r>
              <a:rPr lang="en-US" dirty="0" smtClean="0"/>
              <a:t>More research is needed!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52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Sig35 – </a:t>
            </a:r>
            <a:r>
              <a:rPr lang="en-US" dirty="0" err="1" smtClean="0"/>
              <a:t>Duqu</a:t>
            </a:r>
            <a:r>
              <a:rPr lang="en-US" dirty="0" smtClean="0"/>
              <a:t> – “9N”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2018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Very strange rule. Looking for “NNNNNNNNN” 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-649" t="21511" r="36097" b="21229"/>
          <a:stretch/>
        </p:blipFill>
        <p:spPr>
          <a:xfrm>
            <a:off x="107504" y="1432621"/>
            <a:ext cx="8136904" cy="37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check for exact size? Sig35/</a:t>
            </a:r>
            <a:r>
              <a:rPr lang="en-US" dirty="0" err="1" smtClean="0"/>
              <a:t>Duqu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2018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-231" t="18085" r="-1"/>
          <a:stretch/>
        </p:blipFill>
        <p:spPr>
          <a:xfrm>
            <a:off x="107504" y="989013"/>
            <a:ext cx="13339259" cy="55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summary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96378"/>
              </p:ext>
            </p:extLst>
          </p:nvPr>
        </p:nvGraphicFramePr>
        <p:xfrm>
          <a:off x="611817" y="1103550"/>
          <a:ext cx="7809027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151">
                  <a:extLst>
                    <a:ext uri="{9D8B030D-6E8A-4147-A177-3AD203B41FA5}">
                      <a16:colId xmlns:a16="http://schemas.microsoft.com/office/drawing/2014/main" val="2100139277"/>
                    </a:ext>
                  </a:extLst>
                </a:gridCol>
                <a:gridCol w="2957813">
                  <a:extLst>
                    <a:ext uri="{9D8B030D-6E8A-4147-A177-3AD203B41FA5}">
                      <a16:colId xmlns:a16="http://schemas.microsoft.com/office/drawing/2014/main" val="901385929"/>
                    </a:ext>
                  </a:extLst>
                </a:gridCol>
                <a:gridCol w="2011947">
                  <a:extLst>
                    <a:ext uri="{9D8B030D-6E8A-4147-A177-3AD203B41FA5}">
                      <a16:colId xmlns:a16="http://schemas.microsoft.com/office/drawing/2014/main" val="375913189"/>
                    </a:ext>
                  </a:extLst>
                </a:gridCol>
                <a:gridCol w="1920116">
                  <a:extLst>
                    <a:ext uri="{9D8B030D-6E8A-4147-A177-3AD203B41FA5}">
                      <a16:colId xmlns:a16="http://schemas.microsoft.com/office/drawing/2014/main" val="3171115811"/>
                    </a:ext>
                  </a:extLst>
                </a:gridCol>
              </a:tblGrid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 no.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Possible APT other name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First public report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remarks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911718589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Agent.BTZ</a:t>
                      </a: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dirty="0" smtClean="0">
                          <a:effectLst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</a:rPr>
                        <a:t>Turla</a:t>
                      </a:r>
                      <a:r>
                        <a:rPr lang="hu-HU" sz="1200" dirty="0" smtClean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2008.06.X ? 2008.11.19.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76473360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Turla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2008.11.X.</a:t>
                      </a:r>
                      <a:endParaRPr lang="hu-HU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2014.02.15. 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804041512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ShipUp?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2008.10.29.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3991771162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Snake/Uroburos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2014.02.28.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dated 3+ years old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1019964201"/>
                  </a:ext>
                </a:extLst>
              </a:tr>
              <a:tr h="258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Trojan dropper Agent.ikcb Turla tool? </a:t>
                      </a:r>
                      <a:r>
                        <a:rPr lang="hu-HU" sz="1600">
                          <a:effectLst/>
                        </a:rPr>
                        <a:t>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2013.10.15.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283891403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259646457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GhoTex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2007.03.04.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Octa-B?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88135352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Stuxnet 2 drivers unknown s7otbxdxa.sys s7obxsx.sys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2010.06.15.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Dated dev.: 2005~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2349407872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Flame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2012.05.28.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Dated dev.: 2010~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339888915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miniFlame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2012.10.15.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160969270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?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122305709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Spuler?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2012.11.26?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352248960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Agent.BTZ?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see 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3066561384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1706400306"/>
                  </a:ext>
                </a:extLst>
              </a:tr>
              <a:tr h="19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Turla/Snake/Uroburos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PDF:2015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162" marR="90162" marT="0" marB="0"/>
                </a:tc>
                <a:extLst>
                  <a:ext uri="{0D108BD9-81ED-4DB2-BD59-A6C34878D82A}">
                    <a16:rowId xmlns:a16="http://schemas.microsoft.com/office/drawing/2014/main" val="398066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2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84248"/>
              </p:ext>
            </p:extLst>
          </p:nvPr>
        </p:nvGraphicFramePr>
        <p:xfrm>
          <a:off x="530195" y="1047464"/>
          <a:ext cx="7979957" cy="3785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270">
                  <a:extLst>
                    <a:ext uri="{9D8B030D-6E8A-4147-A177-3AD203B41FA5}">
                      <a16:colId xmlns:a16="http://schemas.microsoft.com/office/drawing/2014/main" val="3695986554"/>
                    </a:ext>
                  </a:extLst>
                </a:gridCol>
                <a:gridCol w="3022556">
                  <a:extLst>
                    <a:ext uri="{9D8B030D-6E8A-4147-A177-3AD203B41FA5}">
                      <a16:colId xmlns:a16="http://schemas.microsoft.com/office/drawing/2014/main" val="3442047205"/>
                    </a:ext>
                  </a:extLst>
                </a:gridCol>
                <a:gridCol w="2055986">
                  <a:extLst>
                    <a:ext uri="{9D8B030D-6E8A-4147-A177-3AD203B41FA5}">
                      <a16:colId xmlns:a16="http://schemas.microsoft.com/office/drawing/2014/main" val="1685056868"/>
                    </a:ext>
                  </a:extLst>
                </a:gridCol>
                <a:gridCol w="1962145">
                  <a:extLst>
                    <a:ext uri="{9D8B030D-6E8A-4147-A177-3AD203B41FA5}">
                      <a16:colId xmlns:a16="http://schemas.microsoft.com/office/drawing/2014/main" val="373271828"/>
                    </a:ext>
                  </a:extLst>
                </a:gridCol>
              </a:tblGrid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Flame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2012.05.28.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582475756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SunFlower / Chesire Cat / Flowershop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~2015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samples point back to 2002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340675434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Moonflower / Chesire Cat / Flowershop (sunflower moonflower)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3226786762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SIG19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809978189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Animal Farm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2015.03.06.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in use since 2013?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3125833423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SIG21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289275926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Aurora/Hydraq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2010.01.12.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Op: 2009.06-12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031665171"/>
                  </a:ext>
                </a:extLst>
              </a:tr>
              <a:tr h="410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Turla (Epic Turla)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2014.08.07.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Under analysis for 10 months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2636958216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SIG24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3347029966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Dark Hotel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2014.11.10.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2116047302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SIG26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364529614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SIG27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3946345692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SIG28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Rotinom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2011.01.11.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3076897077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SIG29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?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718220259"/>
                  </a:ext>
                </a:extLst>
              </a:tr>
              <a:tr h="198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SIG30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effectLst/>
                        </a:rPr>
                        <a:t>Exforel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2012.11.28.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2135" marR="92135" marT="0" marB="0"/>
                </a:tc>
                <a:extLst>
                  <a:ext uri="{0D108BD9-81ED-4DB2-BD59-A6C34878D82A}">
                    <a16:rowId xmlns:a16="http://schemas.microsoft.com/office/drawing/2014/main" val="1122956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9160"/>
              </p:ext>
            </p:extLst>
          </p:nvPr>
        </p:nvGraphicFramePr>
        <p:xfrm>
          <a:off x="251520" y="1511399"/>
          <a:ext cx="9151255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136">
                  <a:extLst>
                    <a:ext uri="{9D8B030D-6E8A-4147-A177-3AD203B41FA5}">
                      <a16:colId xmlns:a16="http://schemas.microsoft.com/office/drawing/2014/main" val="1021213394"/>
                    </a:ext>
                  </a:extLst>
                </a:gridCol>
                <a:gridCol w="3466207">
                  <a:extLst>
                    <a:ext uri="{9D8B030D-6E8A-4147-A177-3AD203B41FA5}">
                      <a16:colId xmlns:a16="http://schemas.microsoft.com/office/drawing/2014/main" val="2898730383"/>
                    </a:ext>
                  </a:extLst>
                </a:gridCol>
                <a:gridCol w="2357764">
                  <a:extLst>
                    <a:ext uri="{9D8B030D-6E8A-4147-A177-3AD203B41FA5}">
                      <a16:colId xmlns:a16="http://schemas.microsoft.com/office/drawing/2014/main" val="4174476252"/>
                    </a:ext>
                  </a:extLst>
                </a:gridCol>
                <a:gridCol w="2250148">
                  <a:extLst>
                    <a:ext uri="{9D8B030D-6E8A-4147-A177-3AD203B41FA5}">
                      <a16:colId xmlns:a16="http://schemas.microsoft.com/office/drawing/2014/main" val="2346560459"/>
                    </a:ext>
                  </a:extLst>
                </a:gridCol>
              </a:tblGrid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955626554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2008.06.13.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920813603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234119614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2014.05.14.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68085767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Duqu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2011.09.01.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4211123242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Stuxnet/Duqu?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see 8 / 35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2979543424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IronTiger_ASPXSpy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016042874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3835341340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SIG39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Teamspy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2013.03.10.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833393678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Sednit/Sofacy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2015.02.09.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3997064112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2011.03.29.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4136320536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3032499142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Turla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see 2, 2014.01.X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1735686949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2597024619"/>
                  </a:ext>
                </a:extLst>
              </a:tr>
              <a:tr h="227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SIG45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?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5659" marR="105659" marT="0" marB="0"/>
                </a:tc>
                <a:extLst>
                  <a:ext uri="{0D108BD9-81ED-4DB2-BD59-A6C34878D82A}">
                    <a16:rowId xmlns:a16="http://schemas.microsoft.com/office/drawing/2014/main" val="394119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6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Dispute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dirty="0" smtClean="0"/>
              <a:t>What is it?</a:t>
            </a:r>
            <a:endParaRPr lang="ru-RU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SIG1..SIG45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windows\Resources\</a:t>
            </a:r>
            <a:r>
              <a:rPr lang="en-US" b="1" dirty="0" err="1"/>
              <a:t>TeDi</a:t>
            </a:r>
            <a:r>
              <a:rPr lang="en-US" b="1" dirty="0"/>
              <a:t>\</a:t>
            </a:r>
            <a:r>
              <a:rPr lang="en-US" b="1" dirty="0" err="1"/>
              <a:t>PyScripts</a:t>
            </a:r>
            <a:r>
              <a:rPr lang="en-US" b="1" dirty="0"/>
              <a:t>\ </a:t>
            </a:r>
            <a:r>
              <a:rPr lang="en-US" b="1" dirty="0" smtClean="0"/>
              <a:t> - sigs.py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tedilog</a:t>
            </a:r>
            <a:r>
              <a:rPr lang="en-US" dirty="0"/>
              <a:t> = </a:t>
            </a:r>
            <a:r>
              <a:rPr lang="en-US" dirty="0" err="1"/>
              <a:t>getLogger</a:t>
            </a:r>
            <a:r>
              <a:rPr lang="en-US" dirty="0"/>
              <a:t>('TERRITORIALDISPUTE')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windows\Resources\Ep\Scripts\</a:t>
            </a:r>
            <a:r>
              <a:rPr lang="en-US" b="1" dirty="0" err="1"/>
              <a:t>malfind</a:t>
            </a:r>
            <a:r>
              <a:rPr lang="en-US" b="1" dirty="0"/>
              <a:t>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windows/Resources/Ep/Scripts/</a:t>
            </a:r>
            <a:r>
              <a:rPr lang="en-US" b="1" dirty="0" err="1" smtClean="0"/>
              <a:t>ifthen</a:t>
            </a:r>
            <a:r>
              <a:rPr lang="en-US" b="1" dirty="0" smtClean="0"/>
              <a:t>/gwdef_other_peeps.txt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windows\Resources\Ops\Databases\</a:t>
            </a:r>
            <a:r>
              <a:rPr lang="en-US" b="1" dirty="0" err="1" smtClean="0"/>
              <a:t>DriverList.db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windows\Resources\Ops\Data\drv_list.txt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windows\Resources\Ep\drv_list.txt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from the malware repo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>
          <a:xfrm>
            <a:off x="426178" y="767594"/>
            <a:ext cx="8428825" cy="34662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Used the </a:t>
            </a:r>
            <a:r>
              <a:rPr lang="en-US" sz="1800" dirty="0" err="1" smtClean="0"/>
              <a:t>IoC</a:t>
            </a:r>
            <a:r>
              <a:rPr lang="en-US" sz="1800" dirty="0" smtClean="0"/>
              <a:t> strings as search strings with </a:t>
            </a:r>
            <a:r>
              <a:rPr lang="en-US" sz="1800" dirty="0" err="1" smtClean="0"/>
              <a:t>yara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 our ~150 TB size of malware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Amazingly high FP rate (e.g. adobe.dll string)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We found some ~5000 samples with </a:t>
            </a:r>
            <a:br>
              <a:rPr lang="en-US" sz="1800" dirty="0" smtClean="0"/>
            </a:br>
            <a:r>
              <a:rPr lang="en-US" sz="1800" dirty="0" smtClean="0"/>
              <a:t>possible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Most likely 90% is FP,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Your help is needed to find out clues!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54123"/>
              </p:ext>
            </p:extLst>
          </p:nvPr>
        </p:nvGraphicFramePr>
        <p:xfrm>
          <a:off x="5716406" y="971932"/>
          <a:ext cx="1674184" cy="2683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92">
                  <a:extLst>
                    <a:ext uri="{9D8B030D-6E8A-4147-A177-3AD203B41FA5}">
                      <a16:colId xmlns:a16="http://schemas.microsoft.com/office/drawing/2014/main" val="816135104"/>
                    </a:ext>
                  </a:extLst>
                </a:gridCol>
                <a:gridCol w="837092">
                  <a:extLst>
                    <a:ext uri="{9D8B030D-6E8A-4147-A177-3AD203B41FA5}">
                      <a16:colId xmlns:a16="http://schemas.microsoft.com/office/drawing/2014/main" val="1555797836"/>
                    </a:ext>
                  </a:extLst>
                </a:gridCol>
              </a:tblGrid>
              <a:tr h="22908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sig2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9200111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sig3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9697889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sig4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300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2359253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81198259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370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6731591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139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79556778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sig8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186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21880314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sig9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794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1861280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087907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9673739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sig13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55880942"/>
                  </a:ext>
                </a:extLst>
              </a:tr>
              <a:tr h="2231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60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9425506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48954"/>
              </p:ext>
            </p:extLst>
          </p:nvPr>
        </p:nvGraphicFramePr>
        <p:xfrm>
          <a:off x="7344308" y="971932"/>
          <a:ext cx="1580474" cy="340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0237">
                  <a:extLst>
                    <a:ext uri="{9D8B030D-6E8A-4147-A177-3AD203B41FA5}">
                      <a16:colId xmlns:a16="http://schemas.microsoft.com/office/drawing/2014/main" val="2673326788"/>
                    </a:ext>
                  </a:extLst>
                </a:gridCol>
                <a:gridCol w="790237">
                  <a:extLst>
                    <a:ext uri="{9D8B030D-6E8A-4147-A177-3AD203B41FA5}">
                      <a16:colId xmlns:a16="http://schemas.microsoft.com/office/drawing/2014/main" val="611790781"/>
                    </a:ext>
                  </a:extLst>
                </a:gridCol>
              </a:tblGrid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4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38240913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770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85721735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sig19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1104933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sig20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15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72697236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sig22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7046488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sig25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695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3240428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sig28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5788830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sig30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9369028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sig31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8986362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sig35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5662274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sig38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41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6749092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sig40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84237815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sig44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8733798"/>
                  </a:ext>
                </a:extLst>
              </a:tr>
              <a:tr h="2428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sig45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1557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984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0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geTitle"/>
          <p:cNvSpPr>
            <a:spLocks noGrp="1"/>
          </p:cNvSpPr>
          <p:nvPr>
            <p:ph type="title"/>
          </p:nvPr>
        </p:nvSpPr>
        <p:spPr>
          <a:xfrm>
            <a:off x="539552" y="1815666"/>
            <a:ext cx="8234842" cy="6897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LET'S </a:t>
            </a:r>
            <a:r>
              <a:rPr lang="en-US" dirty="0" smtClean="0">
                <a:solidFill>
                  <a:schemeClr val="bg1"/>
                </a:solidFill>
              </a:rPr>
              <a:t>TALK!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Boldizs</a:t>
            </a:r>
            <a:r>
              <a:rPr lang="hu-HU" dirty="0" smtClean="0"/>
              <a:t>ár Boldi </a:t>
            </a:r>
            <a:r>
              <a:rPr lang="hu-HU" dirty="0" err="1" smtClean="0"/>
              <a:t>Bencsáth</a:t>
            </a:r>
            <a:r>
              <a:rPr lang="hu-HU" dirty="0" smtClean="0"/>
              <a:t> – BME </a:t>
            </a:r>
            <a:r>
              <a:rPr lang="hu-HU" dirty="0" err="1" smtClean="0"/>
              <a:t>CrySyS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www.crysys.hu</a:t>
            </a:r>
            <a:endParaRPr lang="hu-H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611817" y="4833080"/>
            <a:ext cx="2895600" cy="146288"/>
          </a:xfrm>
        </p:spPr>
        <p:txBody>
          <a:bodyPr/>
          <a:lstStyle/>
          <a:p>
            <a:r>
              <a:rPr lang="en-US" smtClean="0"/>
              <a:t>Security Analyst Summit 2017</a:t>
            </a:r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r="6099" b="6970"/>
          <a:stretch>
            <a:fillRect/>
          </a:stretch>
        </p:blipFill>
        <p:spPr bwMode="auto">
          <a:xfrm>
            <a:off x="0" y="0"/>
            <a:ext cx="9143999" cy="505602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8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Seems familiar? Yes, SIG8 is </a:t>
            </a:r>
            <a:r>
              <a:rPr lang="en-US" dirty="0" err="1" smtClean="0"/>
              <a:t>Stuxnet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7" r="40486" b="34563"/>
          <a:stretch>
            <a:fillRect/>
          </a:stretch>
        </p:blipFill>
        <p:spPr bwMode="auto">
          <a:xfrm>
            <a:off x="467544" y="1527633"/>
            <a:ext cx="8042608" cy="28125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7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“GET” script for SIG8/</a:t>
            </a:r>
            <a:r>
              <a:rPr lang="en-US" dirty="0" err="1" smtClean="0"/>
              <a:t>Stuxnet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r="65573" b="34802"/>
          <a:stretch>
            <a:fillRect/>
          </a:stretch>
        </p:blipFill>
        <p:spPr bwMode="auto">
          <a:xfrm>
            <a:off x="287524" y="843558"/>
            <a:ext cx="4486103" cy="386602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4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Interactivity…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4" r="23248" b="19145"/>
          <a:stretch>
            <a:fillRect/>
          </a:stretch>
        </p:blipFill>
        <p:spPr bwMode="auto">
          <a:xfrm>
            <a:off x="519407" y="1395538"/>
            <a:ext cx="8102054" cy="30062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3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SIG25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 r="27924" b="3481"/>
          <a:stretch>
            <a:fillRect/>
          </a:stretch>
        </p:blipFill>
        <p:spPr bwMode="auto">
          <a:xfrm>
            <a:off x="596029" y="778412"/>
            <a:ext cx="7804335" cy="38572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SIG25 – Dark Hotel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 r="54002" b="59210"/>
          <a:stretch>
            <a:fillRect/>
          </a:stretch>
        </p:blipFill>
        <p:spPr bwMode="auto">
          <a:xfrm>
            <a:off x="361165" y="1566415"/>
            <a:ext cx="8286145" cy="28639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– </a:t>
            </a:r>
            <a:r>
              <a:rPr lang="en-US" dirty="0" err="1" smtClean="0"/>
              <a:t>exforel</a:t>
            </a:r>
            <a:r>
              <a:rPr lang="en-US" dirty="0" smtClean="0"/>
              <a:t> SIG30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short list of </a:t>
            </a:r>
            <a:r>
              <a:rPr lang="en-US" sz="1800" dirty="0" err="1" smtClean="0"/>
              <a:t>IoCs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Three file names and one driver</a:t>
            </a:r>
            <a:endParaRPr lang="hu-HU" sz="18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48574"/>
              </p:ext>
            </p:extLst>
          </p:nvPr>
        </p:nvGraphicFramePr>
        <p:xfrm>
          <a:off x="358774" y="2787776"/>
          <a:ext cx="8425693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691">
                  <a:extLst>
                    <a:ext uri="{9D8B030D-6E8A-4147-A177-3AD203B41FA5}">
                      <a16:colId xmlns:a16="http://schemas.microsoft.com/office/drawing/2014/main" val="4049255438"/>
                    </a:ext>
                  </a:extLst>
                </a:gridCol>
                <a:gridCol w="1871067">
                  <a:extLst>
                    <a:ext uri="{9D8B030D-6E8A-4147-A177-3AD203B41FA5}">
                      <a16:colId xmlns:a16="http://schemas.microsoft.com/office/drawing/2014/main" val="3266330711"/>
                    </a:ext>
                  </a:extLst>
                </a:gridCol>
                <a:gridCol w="2856935">
                  <a:extLst>
                    <a:ext uri="{9D8B030D-6E8A-4147-A177-3AD203B41FA5}">
                      <a16:colId xmlns:a16="http://schemas.microsoft.com/office/drawing/2014/main" val="341341041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IoC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type, method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remarks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61251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SYSPATH\msdxofg.dll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file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19264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SYSPATH\ocmsiecon.hlp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file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00834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SYSPATH\atllib.dll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file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45766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ndisxapi.sys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driver</a:t>
                      </a:r>
                      <a:endParaRPr lang="hu-H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49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5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https://intranet.kaspersky.com/PublishingImages/Brand_Central/16x9.jpg, </Preview>
    <Link xmlns="8a09c138-3bb3-4bc6-a8a7-2afac9fb1b96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35F66CE6-A235-4737-ABB5-528646C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5EFE6-ED36-44A8-992E-657AFD707955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8a09c138-3bb3-4bc6-a8a7-2afac9fb1b9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14007</TotalTime>
  <Words>575</Words>
  <Application>Microsoft Office PowerPoint</Application>
  <PresentationFormat>Diavetítés a képernyőre (16:9 oldalarány)</PresentationFormat>
  <Paragraphs>331</Paragraphs>
  <Slides>21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Main</vt:lpstr>
      <vt:lpstr>Territorial Dispute –  NSA’s perspective on APT landscape </vt:lpstr>
      <vt:lpstr>Territorial Dispute</vt:lpstr>
      <vt:lpstr>PowerPoint-bemutató</vt:lpstr>
      <vt:lpstr>Seems familiar? Yes, SIG8 is Stuxnet!</vt:lpstr>
      <vt:lpstr>“GET” script for SIG8/Stuxnet</vt:lpstr>
      <vt:lpstr>Interactivity…</vt:lpstr>
      <vt:lpstr>SIG25</vt:lpstr>
      <vt:lpstr>SIG25 – Dark Hotel</vt:lpstr>
      <vt:lpstr>An example – exforel SIG30</vt:lpstr>
      <vt:lpstr>Exforel 2 </vt:lpstr>
      <vt:lpstr>PowerPoint-bemutató</vt:lpstr>
      <vt:lpstr>Strange thins in 5e49440b907b271eb952101b5d337625b890d88a76a232ce04a2276542dfb4b0</vt:lpstr>
      <vt:lpstr>668ce24473d788791d2bfee0caec2d10dca52b5bc8c021bf06f9eb3527688ade might also relate exforel</vt:lpstr>
      <vt:lpstr>The latter sharses zhanyan_team id</vt:lpstr>
      <vt:lpstr>Sig35 – Duqu – “9N”</vt:lpstr>
      <vt:lpstr>Would you check for exact size? Sig35/Duqu</vt:lpstr>
      <vt:lpstr>Findings summary</vt:lpstr>
      <vt:lpstr>PowerPoint-bemutató</vt:lpstr>
      <vt:lpstr>PowerPoint-bemutató</vt:lpstr>
      <vt:lpstr>Samples from the malware repo</vt:lpstr>
      <vt:lpstr>LET'S TALK!</vt:lpstr>
    </vt:vector>
  </TitlesOfParts>
  <Company>PowerLexis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boldi</cp:lastModifiedBy>
  <cp:revision>723</cp:revision>
  <dcterms:created xsi:type="dcterms:W3CDTF">2013-03-22T11:06:22Z</dcterms:created>
  <dcterms:modified xsi:type="dcterms:W3CDTF">2018-04-13T10:33:45Z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