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81" r:id="rId4"/>
    <p:sldId id="257" r:id="rId5"/>
    <p:sldId id="283" r:id="rId6"/>
    <p:sldId id="285" r:id="rId7"/>
    <p:sldId id="286" r:id="rId8"/>
    <p:sldId id="287" r:id="rId9"/>
    <p:sldId id="284" r:id="rId10"/>
    <p:sldId id="282" r:id="rId11"/>
    <p:sldId id="280" r:id="rId12"/>
    <p:sldId id="258" r:id="rId13"/>
    <p:sldId id="259" r:id="rId14"/>
    <p:sldId id="268" r:id="rId15"/>
    <p:sldId id="267" r:id="rId16"/>
    <p:sldId id="261" r:id="rId17"/>
    <p:sldId id="262" r:id="rId18"/>
    <p:sldId id="266" r:id="rId19"/>
    <p:sldId id="263" r:id="rId20"/>
    <p:sldId id="264" r:id="rId21"/>
    <p:sldId id="273" r:id="rId22"/>
    <p:sldId id="260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5"/>
    <p:restoredTop sz="94597"/>
  </p:normalViewPr>
  <p:slideViewPr>
    <p:cSldViewPr snapToGrid="0" snapToObjects="1">
      <p:cViewPr>
        <p:scale>
          <a:sx n="100" d="100"/>
          <a:sy n="100" d="100"/>
        </p:scale>
        <p:origin x="125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EC8C9-0ABA-2340-BF97-47B7150A7F1B}" type="datetimeFigureOut">
              <a:rPr lang="en-US" smtClean="0"/>
              <a:t>5/22/18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FF7B3-CFFC-C84C-900E-07F35289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3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F7B3-CFFC-C84C-900E-07F3528934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3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3040-8BCF-D94E-872A-1E1EC2F7D88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6A0E-236E-AB45-82D4-086D83A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1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3040-8BCF-D94E-872A-1E1EC2F7D88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6A0E-236E-AB45-82D4-086D83A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1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3040-8BCF-D94E-872A-1E1EC2F7D88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6A0E-236E-AB45-82D4-086D83A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3040-8BCF-D94E-872A-1E1EC2F7D88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6A0E-236E-AB45-82D4-086D83A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4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3040-8BCF-D94E-872A-1E1EC2F7D88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6A0E-236E-AB45-82D4-086D83A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3040-8BCF-D94E-872A-1E1EC2F7D88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6A0E-236E-AB45-82D4-086D83A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9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3040-8BCF-D94E-872A-1E1EC2F7D88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6A0E-236E-AB45-82D4-086D83A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3040-8BCF-D94E-872A-1E1EC2F7D88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6A0E-236E-AB45-82D4-086D83A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4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3040-8BCF-D94E-872A-1E1EC2F7D88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6A0E-236E-AB45-82D4-086D83A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8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3040-8BCF-D94E-872A-1E1EC2F7D88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6A0E-236E-AB45-82D4-086D83A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3040-8BCF-D94E-872A-1E1EC2F7D88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6A0E-236E-AB45-82D4-086D83A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3040-8BCF-D94E-872A-1E1EC2F7D88A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6A0E-236E-AB45-82D4-086D83A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Relationship Id="rId3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1"/>
            <a:ext cx="4700151" cy="326390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76762" y="555229"/>
            <a:ext cx="4890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2016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2140" y="3265132"/>
            <a:ext cx="927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trike="sngStrik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Mobil </a:t>
            </a:r>
            <a:r>
              <a:rPr lang="en-US" sz="6600" strike="sng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appok</a:t>
            </a:r>
            <a:endParaRPr lang="en-US" sz="6600" strike="sngStrike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0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5943600" cy="3263901"/>
            <a:chOff x="0" y="-1"/>
            <a:chExt cx="7556500" cy="32639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0" y="-1"/>
              <a:ext cx="7556500" cy="326390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80017" y="555329"/>
              <a:ext cx="62179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Ki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taníthatja</a:t>
              </a:r>
              <a:r>
                <a:rPr lang="en-US" sz="6000" b="1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?</a:t>
              </a:r>
              <a:endParaRPr lang="en-US" sz="48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4000" y="3819230"/>
            <a:ext cx="927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CSAK MI!</a:t>
            </a:r>
            <a:endParaRPr lang="en-US" sz="6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7556500" cy="3263901"/>
            <a:chOff x="0" y="-1"/>
            <a:chExt cx="7556500" cy="32639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0" y="-1"/>
              <a:ext cx="7556500" cy="326390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80017" y="555329"/>
              <a:ext cx="62179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Kell</a:t>
              </a:r>
              <a:r>
                <a:rPr lang="en-US" sz="6000" b="1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személyiség</a:t>
              </a:r>
              <a:r>
                <a:rPr lang="en-US" sz="6000" b="1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?</a:t>
              </a:r>
              <a:endParaRPr lang="en-US" sz="48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21000" y="3069930"/>
            <a:ext cx="927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48% </a:t>
            </a:r>
            <a:r>
              <a:rPr lang="en-US" sz="6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szerint</a:t>
            </a:r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fontosabb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hogy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a bot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megoldja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a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problémáját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/Business Insider/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50252" y="2370059"/>
            <a:ext cx="11005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Első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benyomás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5952" y="3415653"/>
            <a:ext cx="11005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És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ha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nem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ügyfelünk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?!?!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3576" y="4531156"/>
            <a:ext cx="11005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Konverzió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7426" y="5646659"/>
            <a:ext cx="11005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Felhasználószerzés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1"/>
            <a:ext cx="7556500" cy="3263901"/>
            <a:chOff x="0" y="-1"/>
            <a:chExt cx="7556500" cy="32639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0" y="-1"/>
              <a:ext cx="7556500" cy="32639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80017" y="555329"/>
              <a:ext cx="62179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Kell</a:t>
              </a:r>
              <a:r>
                <a:rPr lang="en-US" sz="6000" b="1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személyiség</a:t>
              </a:r>
              <a:r>
                <a:rPr lang="en-US" sz="6000" b="1" dirty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!</a:t>
              </a:r>
              <a:endParaRPr lang="en-US" sz="48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85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113538" y="1631949"/>
            <a:ext cx="6563862" cy="524220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-1"/>
            <a:ext cx="4584700" cy="3263901"/>
            <a:chOff x="0" y="-1"/>
            <a:chExt cx="7556500" cy="32639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1"/>
              <a:ext cx="7556500" cy="32639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80017" y="555329"/>
              <a:ext cx="62179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Konverzió</a:t>
              </a:r>
              <a:endParaRPr lang="en-US" sz="48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936750" y="2679700"/>
            <a:ext cx="8433672" cy="292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1909" y="555329"/>
            <a:ext cx="377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Konverzió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1"/>
            <a:ext cx="4584700" cy="3263901"/>
            <a:chOff x="0" y="-1"/>
            <a:chExt cx="7556500" cy="32639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1"/>
              <a:ext cx="7556500" cy="326390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0017" y="555329"/>
              <a:ext cx="62179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Konverzió</a:t>
              </a:r>
              <a:endParaRPr lang="en-US" sz="48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2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591050" y="1631949"/>
            <a:ext cx="6242050" cy="5249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017" y="555329"/>
            <a:ext cx="6217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Kell</a:t>
            </a:r>
            <a:r>
              <a:rPr lang="en-US" sz="6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személyiség</a:t>
            </a:r>
            <a:r>
              <a:rPr lang="en-US" sz="6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?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1"/>
            <a:ext cx="7950200" cy="3263901"/>
            <a:chOff x="0" y="-1"/>
            <a:chExt cx="7556500" cy="32639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1"/>
              <a:ext cx="7556500" cy="326390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80016" y="555329"/>
              <a:ext cx="65446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Felhasználószerzés</a:t>
              </a:r>
              <a:endParaRPr lang="en-US" sz="48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5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6494" y="1318982"/>
            <a:ext cx="11636410" cy="5503364"/>
            <a:chOff x="640052" y="1090844"/>
            <a:chExt cx="11636410" cy="5503364"/>
          </a:xfrm>
        </p:grpSpPr>
        <p:sp>
          <p:nvSpPr>
            <p:cNvPr id="5" name="TextBox 4"/>
            <p:cNvSpPr txBox="1"/>
            <p:nvPr/>
          </p:nvSpPr>
          <p:spPr>
            <a:xfrm>
              <a:off x="3685526" y="3424157"/>
              <a:ext cx="2573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család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78876" y="3424158"/>
              <a:ext cx="2573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hobbi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85526" y="2083179"/>
              <a:ext cx="4385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tudsz</a:t>
              </a:r>
              <a:r>
                <a:rPr lang="mr-IN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…</a:t>
              </a:r>
              <a:r>
                <a:rPr lang="hu-HU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?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52" y="4770656"/>
              <a:ext cx="4385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vicc</a:t>
              </a:r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 / </a:t>
              </a:r>
              <a:r>
                <a:rPr lang="en-US" sz="4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vers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3838" y="5763211"/>
              <a:ext cx="5964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m</a:t>
              </a:r>
              <a:r>
                <a:rPr lang="en-US" sz="48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esélj</a:t>
              </a:r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 / </a:t>
              </a:r>
              <a:r>
                <a:rPr lang="en-US" sz="4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kérdezz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5376" y="4643686"/>
              <a:ext cx="63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d</a:t>
              </a:r>
              <a:r>
                <a:rPr lang="en-US" sz="4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ícséret</a:t>
              </a:r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 / </a:t>
              </a:r>
              <a:r>
                <a:rPr lang="en-US" sz="4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szidás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9838" y="1090844"/>
              <a:ext cx="4385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e</a:t>
              </a:r>
              <a:r>
                <a:rPr lang="hu-HU" sz="4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moji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91138" y="2116107"/>
              <a:ext cx="4385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é</a:t>
              </a:r>
              <a:r>
                <a:rPr lang="hu-HU" sz="4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let</a:t>
              </a:r>
              <a:r>
                <a:rPr lang="hu-HU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 értelme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72562" y="3429402"/>
              <a:ext cx="4385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köszönés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1909" y="555329"/>
            <a:ext cx="377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Konverzió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1"/>
            <a:ext cx="6083300" cy="3263901"/>
            <a:chOff x="0" y="-1"/>
            <a:chExt cx="7933277" cy="32639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0" y="-1"/>
              <a:ext cx="7556500" cy="326390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0015" y="555329"/>
              <a:ext cx="73532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50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kérdéskör</a:t>
              </a:r>
              <a:endParaRPr lang="en-US" sz="48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4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51100" y="1435656"/>
            <a:ext cx="8356600" cy="5380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1"/>
            <a:ext cx="5794384" cy="32639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760" y="555329"/>
            <a:ext cx="5638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Amit </a:t>
            </a:r>
            <a:r>
              <a:rPr lang="en-US" sz="60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imádtak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4584700" cy="32639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97050" y="2743579"/>
            <a:ext cx="9272298" cy="2993977"/>
            <a:chOff x="1797050" y="2743579"/>
            <a:chExt cx="9272298" cy="2993977"/>
          </a:xfrm>
        </p:grpSpPr>
        <p:sp>
          <p:nvSpPr>
            <p:cNvPr id="17" name="TextBox 16"/>
            <p:cNvSpPr txBox="1"/>
            <p:nvPr/>
          </p:nvSpPr>
          <p:spPr>
            <a:xfrm>
              <a:off x="3634726" y="2743579"/>
              <a:ext cx="4385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„akkor jó”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7050" y="4292979"/>
              <a:ext cx="4385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„jó neked”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4024" y="3461982"/>
              <a:ext cx="4385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„értem”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28324" y="4906559"/>
              <a:ext cx="4385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„ez van”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2130" y="519710"/>
            <a:ext cx="377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Pssszt</a:t>
            </a:r>
            <a:r>
              <a:rPr lang="en-US" sz="6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!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52176" y="3246359"/>
            <a:ext cx="1100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FELEJTSD EL!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4584700" cy="3263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130" y="519710"/>
            <a:ext cx="377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GY.I.K.?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4700151" cy="3263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6762" y="555229"/>
            <a:ext cx="4890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2017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1000" y="3302000"/>
            <a:ext cx="927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Mission Telekom</a:t>
            </a:r>
          </a:p>
        </p:txBody>
      </p:sp>
    </p:spTree>
    <p:extLst>
      <p:ext uri="{BB962C8B-B14F-4D97-AF65-F5344CB8AC3E}">
        <p14:creationId xmlns:p14="http://schemas.microsoft.com/office/powerpoint/2010/main" val="13015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2221" y="3783611"/>
            <a:ext cx="1061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Mi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változik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a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közvetlen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üzletszerzési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-,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piac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-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illetve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közvéleménykutatási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célú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megkereshetőséget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biztosító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hozzájárulások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kezelésének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módjában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?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Mi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a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változás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oka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?</a:t>
            </a:r>
          </a:p>
          <a:p>
            <a:pPr fontAlgn="base"/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Az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Európai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Unió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2018.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május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25-től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hatályba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lépő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új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adatvédelmi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rendeletével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összhangban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(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az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Európai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Parlament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és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a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Tanács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(EU) 2016/679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rendelete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)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megváltozik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a 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„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direkt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marketing”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célú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megkereshetőséget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 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szabályozó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hozzájárulások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megadásának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,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illetve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módosításának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módja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a Telekom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ügyfélszolgálati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csatornáiban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.  </a:t>
            </a:r>
          </a:p>
          <a:p>
            <a:pPr fontAlgn="base"/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A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változást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követően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ügyfeleink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4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különböző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felhasználási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cél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tekintetében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egyértelmű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igen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/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nem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válasszal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dönthetik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el,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hogy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a Telekom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milyen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módon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és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milyen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célra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használhatja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fel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egyes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 </a:t>
            </a:r>
            <a:r>
              <a:rPr lang="en-US" b="0" i="0" u="none" strike="noStrike" dirty="0" err="1" smtClean="0">
                <a:solidFill>
                  <a:srgbClr val="333333"/>
                </a:solidFill>
                <a:effectLst/>
                <a:latin typeface="Tele-GroteskEENor" charset="0"/>
              </a:rPr>
              <a:t>adatait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Tele-GroteskEENor" charset="0"/>
              </a:rPr>
              <a:t>. </a:t>
            </a:r>
          </a:p>
          <a:p>
            <a:pPr fontAlgn="base"/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inherit" charset="0"/>
              </a:rPr>
              <a:t/>
            </a:r>
            <a:br>
              <a:rPr lang="en-US" b="0" i="0" u="none" strike="noStrike" dirty="0" smtClean="0">
                <a:solidFill>
                  <a:srgbClr val="333333"/>
                </a:solidFill>
                <a:effectLst/>
                <a:latin typeface="inherit" charset="0"/>
              </a:rPr>
            </a:br>
            <a:endParaRPr lang="en-US" b="0" i="0" u="none" strike="noStrike" dirty="0">
              <a:solidFill>
                <a:srgbClr val="333333"/>
              </a:solidFill>
              <a:effectLst/>
              <a:latin typeface="inheri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2221" y="2327670"/>
            <a:ext cx="1004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Mi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változik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a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közvetlen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üzletszerzési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-,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piac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-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illetve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közvéleménykutatási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célú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megkereshetőséget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biztosító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hozzájárulások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kezelésének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módjában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?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Mi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a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változás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Tele-GroteskEEFet" charset="0"/>
              </a:rPr>
              <a:t>oka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Tele-GroteskEEFet" charset="0"/>
              </a:rPr>
              <a:t>?</a:t>
            </a:r>
            <a:endParaRPr lang="en-US" sz="2400" b="1" i="0" u="none" strike="noStrike" dirty="0">
              <a:solidFill>
                <a:srgbClr val="333333"/>
              </a:solidFill>
              <a:effectLst/>
              <a:latin typeface="Tele-GroteskEEFe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4584700" cy="32639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130" y="519710"/>
            <a:ext cx="377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GY.I.K.?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54" y="3773804"/>
            <a:ext cx="8407400" cy="67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4760" y="555329"/>
            <a:ext cx="5638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Felhasználók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"/>
            <a:ext cx="6083300" cy="3263901"/>
            <a:chOff x="0" y="-1"/>
            <a:chExt cx="7933277" cy="32639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1"/>
              <a:ext cx="7933277" cy="326390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0015" y="555329"/>
              <a:ext cx="73532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Mit</a:t>
              </a:r>
              <a:r>
                <a:rPr lang="en-US" sz="6000" b="1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tud</a:t>
              </a:r>
              <a:r>
                <a:rPr lang="en-US" sz="6000" b="1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 a bot?</a:t>
              </a:r>
              <a:endParaRPr lang="en-US" sz="48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3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4760" y="555329"/>
            <a:ext cx="5638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50 </a:t>
            </a:r>
            <a:r>
              <a:rPr lang="en-US" sz="60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kérdéskör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1"/>
            <a:ext cx="6083300" cy="3263901"/>
            <a:chOff x="0" y="-1"/>
            <a:chExt cx="7933277" cy="32639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0" y="-1"/>
              <a:ext cx="6475806" cy="326390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0015" y="555329"/>
              <a:ext cx="73532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Kép</a:t>
              </a:r>
              <a:r>
                <a:rPr lang="en-US" sz="6000" b="1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jöhet</a:t>
              </a:r>
              <a:r>
                <a:rPr lang="en-US" sz="6000" b="1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?</a:t>
              </a:r>
              <a:endParaRPr lang="en-US" sz="48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3505200"/>
            <a:ext cx="811784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56726" y="2463016"/>
            <a:ext cx="47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80% - 100%</a:t>
            </a: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8150" y="2488415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“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Elfelejtettem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a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jelszavamat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”</a:t>
            </a:r>
            <a:endParaRPr lang="en-US" sz="8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6726" y="3415516"/>
            <a:ext cx="47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60% - 80%</a:t>
            </a: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3250" y="3280866"/>
            <a:ext cx="5238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“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Agyam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képtelen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felidézni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a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jelszavamat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”</a:t>
            </a:r>
            <a:endParaRPr lang="en-US" sz="8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6726" y="4429867"/>
            <a:ext cx="47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0% - 60%</a:t>
            </a: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3250" y="449920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“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aklsjaknfkalsjfkajdalsd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”</a:t>
            </a:r>
            <a:endParaRPr lang="en-US" sz="8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424" y="5365321"/>
            <a:ext cx="1163739" cy="11637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53250" y="5685580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“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Emberrel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akarok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beszélni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!”</a:t>
            </a:r>
            <a:endParaRPr lang="en-US" sz="8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1"/>
            <a:ext cx="4584700" cy="32639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26777" y="616286"/>
            <a:ext cx="377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I.A.R. 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/>
      <p:bldP spid="14" grpId="0"/>
      <p:bldP spid="16" grpId="0"/>
      <p:bldP spid="17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5652" y="3614659"/>
            <a:ext cx="11361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2020-ra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egy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áltagember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többet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fog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beszélgetni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chatbotokkal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mint a </a:t>
            </a:r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házastársával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Wingdings"/>
              </a:rPr>
              <a:t>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/Gartner/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6565900" cy="3263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376" y="530792"/>
            <a:ext cx="630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Beszélgessünk</a:t>
            </a:r>
            <a:r>
              <a:rPr lang="en-US" sz="6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!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8999" y="139699"/>
            <a:ext cx="9474200" cy="6579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9562" y="1152129"/>
            <a:ext cx="7841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ÍGY NEVELD A CHATBOTODAT!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5943600" cy="3263901"/>
            <a:chOff x="0" y="-1"/>
            <a:chExt cx="7556500" cy="32639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0" y="-1"/>
              <a:ext cx="7556500" cy="326390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45140" y="580729"/>
              <a:ext cx="62179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Probléma</a:t>
              </a:r>
              <a:r>
                <a:rPr lang="en-US" sz="6000" b="1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?</a:t>
              </a:r>
              <a:endParaRPr lang="en-US" sz="48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57400" y="2939797"/>
            <a:ext cx="927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Egy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Facebook Messenger chat bot,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ami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azonnal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válaszol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24/7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-ben,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akár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több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1000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ügyfélnek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egyszerre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4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19607" y="2204790"/>
            <a:ext cx="1100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Könnyű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kezelni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7575" y="3263900"/>
            <a:ext cx="1100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Barátok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közt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676" y="4389359"/>
            <a:ext cx="1100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Fókuszált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nincs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zaj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7426" y="5646659"/>
            <a:ext cx="1100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Spórolás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(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idő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pénz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4584700" cy="3263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2130" y="519710"/>
            <a:ext cx="377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Előnyök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377" y="3783611"/>
            <a:ext cx="11361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2020-ra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az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ügyfélszolgáli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interakciók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85%-a chat </a:t>
            </a:r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boton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kereszül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történik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majd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/Gartner/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4584700" cy="3263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377" y="519710"/>
            <a:ext cx="377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Spórolás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6652" y="3614659"/>
            <a:ext cx="11361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2022-re a chat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botok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évi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8 </a:t>
            </a:r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milliárd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dollárt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fognak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megtakarítani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 </a:t>
            </a:r>
            <a:endParaRPr lang="en-US" sz="6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/Juniper Research/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4584700" cy="3263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377" y="519710"/>
            <a:ext cx="377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Spórolás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3352" y="3005059"/>
            <a:ext cx="11361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Az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ügyfélmegkeresések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40%-a </a:t>
            </a:r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automatizálható</a:t>
            </a:r>
            <a:r>
              <a:rPr lang="mr-I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hu-HU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4584700" cy="3263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377" y="519710"/>
            <a:ext cx="377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Spórolás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4852" y="4574719"/>
            <a:ext cx="11361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hu-HU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utentikáció</a:t>
            </a:r>
            <a:r>
              <a:rPr lang="hu-H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nélkül!!!</a:t>
            </a:r>
          </a:p>
        </p:txBody>
      </p:sp>
    </p:spTree>
    <p:extLst>
      <p:ext uri="{BB962C8B-B14F-4D97-AF65-F5344CB8AC3E}">
        <p14:creationId xmlns:p14="http://schemas.microsoft.com/office/powerpoint/2010/main" val="3616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149349" y="2336800"/>
            <a:ext cx="9967935" cy="3638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1"/>
            <a:ext cx="4584700" cy="3263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377" y="519710"/>
            <a:ext cx="377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Spórolás</a:t>
            </a:r>
            <a:endParaRPr lang="en-US" sz="4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</TotalTime>
  <Words>323</Words>
  <Application>Microsoft Macintosh PowerPoint</Application>
  <PresentationFormat>Widescreen</PresentationFormat>
  <Paragraphs>78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Avenir Book</vt:lpstr>
      <vt:lpstr>Calibri</vt:lpstr>
      <vt:lpstr>Calibri Light</vt:lpstr>
      <vt:lpstr>inherit</vt:lpstr>
      <vt:lpstr>Tele-GroteskEEFet</vt:lpstr>
      <vt:lpstr>Tele-GroteskEENor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Vido</dc:creator>
  <cp:lastModifiedBy>Daniel Vido</cp:lastModifiedBy>
  <cp:revision>152</cp:revision>
  <dcterms:created xsi:type="dcterms:W3CDTF">2018-05-17T18:54:51Z</dcterms:created>
  <dcterms:modified xsi:type="dcterms:W3CDTF">2018-05-22T11:57:44Z</dcterms:modified>
</cp:coreProperties>
</file>