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21"/>
  </p:notesMasterIdLst>
  <p:sldIdLst>
    <p:sldId id="257" r:id="rId2"/>
    <p:sldId id="262" r:id="rId3"/>
    <p:sldId id="258" r:id="rId4"/>
    <p:sldId id="270" r:id="rId5"/>
    <p:sldId id="349" r:id="rId6"/>
    <p:sldId id="350" r:id="rId7"/>
    <p:sldId id="351" r:id="rId8"/>
    <p:sldId id="352" r:id="rId9"/>
    <p:sldId id="259" r:id="rId10"/>
    <p:sldId id="261" r:id="rId11"/>
    <p:sldId id="271" r:id="rId12"/>
    <p:sldId id="410" r:id="rId13"/>
    <p:sldId id="407" r:id="rId14"/>
    <p:sldId id="411" r:id="rId15"/>
    <p:sldId id="354" r:id="rId16"/>
    <p:sldId id="406" r:id="rId17"/>
    <p:sldId id="408" r:id="rId18"/>
    <p:sldId id="353" r:id="rId19"/>
    <p:sldId id="409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8787FD"/>
    <a:srgbClr val="F2F2F2"/>
    <a:srgbClr val="D9D9D9"/>
    <a:srgbClr val="D9E430"/>
    <a:srgbClr val="008581"/>
    <a:srgbClr val="F4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/>
    <p:restoredTop sz="84296"/>
  </p:normalViewPr>
  <p:slideViewPr>
    <p:cSldViewPr snapToGrid="0">
      <p:cViewPr>
        <p:scale>
          <a:sx n="108" d="100"/>
          <a:sy n="108" d="100"/>
        </p:scale>
        <p:origin x="960" y="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592E8-9A1F-3249-A023-A3AAE8D94EA6}" type="datetimeFigureOut">
              <a:rPr lang="de-DE" smtClean="0"/>
              <a:t>21.03.18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B010-197B-7A43-A36B-7ECA81181F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25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>
                <a:solidFill>
                  <a:schemeClr val="tx2"/>
                </a:solidFill>
                <a:ea typeface="Canaro Book" charset="0"/>
                <a:cs typeface="Canaro Book" charset="0"/>
              </a:rPr>
              <a:t>The Largest Independent </a:t>
            </a:r>
            <a:br>
              <a:rPr lang="en-US" altLang="en-US" sz="1200">
                <a:solidFill>
                  <a:schemeClr val="tx2"/>
                </a:solidFill>
                <a:ea typeface="Canaro Book" charset="0"/>
                <a:cs typeface="Canaro Book" charset="0"/>
              </a:rPr>
            </a:br>
            <a:r>
              <a:rPr lang="en-US" altLang="en-US" sz="1200">
                <a:solidFill>
                  <a:schemeClr val="tx2"/>
                </a:solidFill>
                <a:ea typeface="Canaro Book" charset="0"/>
                <a:cs typeface="Canaro Book" charset="0"/>
              </a:rPr>
              <a:t>Marketing Platform Company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7798-2FDC-412C-95FF-5FE5838526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1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Elfér</a:t>
            </a:r>
            <a:r>
              <a:rPr lang="en-US" dirty="0"/>
              <a:t> – a mi </a:t>
            </a:r>
            <a:r>
              <a:rPr lang="en-US" dirty="0" err="1"/>
              <a:t>világunk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pici</a:t>
            </a:r>
            <a:r>
              <a:rPr lang="en-US" dirty="0"/>
              <a:t> a GCP-</a:t>
            </a:r>
            <a:r>
              <a:rPr lang="en-US" dirty="0" err="1"/>
              <a:t>hez</a:t>
            </a:r>
            <a:r>
              <a:rPr lang="en-US" dirty="0"/>
              <a:t> </a:t>
            </a:r>
            <a:r>
              <a:rPr lang="en-US" dirty="0" err="1"/>
              <a:t>képest</a:t>
            </a:r>
            <a:endParaRPr lang="en-US" dirty="0"/>
          </a:p>
          <a:p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rosszul</a:t>
            </a:r>
            <a:r>
              <a:rPr lang="en-US" dirty="0"/>
              <a:t> </a:t>
            </a:r>
            <a:r>
              <a:rPr lang="en-US" dirty="0" err="1"/>
              <a:t>használni</a:t>
            </a:r>
            <a:r>
              <a:rPr lang="en-US" dirty="0"/>
              <a:t> – de </a:t>
            </a:r>
            <a:r>
              <a:rPr lang="en-US" dirty="0" err="1"/>
              <a:t>tudja</a:t>
            </a:r>
            <a:r>
              <a:rPr lang="en-US" dirty="0"/>
              <a:t> drive-</a:t>
            </a:r>
            <a:r>
              <a:rPr lang="en-US" dirty="0" err="1"/>
              <a:t>olni</a:t>
            </a:r>
            <a:r>
              <a:rPr lang="en-US" dirty="0"/>
              <a:t> is a </a:t>
            </a:r>
            <a:r>
              <a:rPr lang="en-US" dirty="0" err="1"/>
              <a:t>developmentet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7798-2FDC-412C-95FF-5FE5838526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91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Customerenként</a:t>
            </a:r>
            <a:r>
              <a:rPr lang="en-US" dirty="0"/>
              <a:t> </a:t>
            </a:r>
            <a:r>
              <a:rPr lang="en-US" dirty="0" err="1"/>
              <a:t>particiokba</a:t>
            </a:r>
            <a:r>
              <a:rPr lang="en-US" dirty="0"/>
              <a:t>, </a:t>
            </a:r>
            <a:r>
              <a:rPr lang="en-US" dirty="0" err="1"/>
              <a:t>költséghatékony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Migration 1: 180k $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Migration 2: 1.5M parallel open pipeline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5000*180*3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Migration: Send – open join: 7TB join 1TB open </a:t>
            </a:r>
            <a:r>
              <a:rPr lang="en-US" dirty="0" err="1"/>
              <a:t>lefut</a:t>
            </a:r>
            <a:r>
              <a:rPr lang="en-US" dirty="0"/>
              <a:t> 1 </a:t>
            </a:r>
            <a:r>
              <a:rPr lang="en-US" dirty="0" err="1"/>
              <a:t>óra</a:t>
            </a:r>
            <a:r>
              <a:rPr lang="en-US" dirty="0"/>
              <a:t> alatt.2 </a:t>
            </a:r>
            <a:r>
              <a:rPr lang="en-US" dirty="0" err="1"/>
              <a:t>évnyi</a:t>
            </a:r>
            <a:r>
              <a:rPr lang="en-US" dirty="0"/>
              <a:t>. 160B x 20B open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7798-2FDC-412C-95FF-5FE5838526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98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7798-2FDC-412C-95FF-5FE5838526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1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Példák:Jogosultságok</a:t>
            </a:r>
            <a:r>
              <a:rPr lang="en-US" dirty="0"/>
              <a:t>, </a:t>
            </a:r>
            <a:r>
              <a:rPr lang="en-US" dirty="0" err="1"/>
              <a:t>permissionok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Computation </a:t>
            </a:r>
            <a:r>
              <a:rPr lang="en-US" dirty="0" err="1"/>
              <a:t>fuggetlenedik</a:t>
            </a:r>
            <a:r>
              <a:rPr lang="en-US" dirty="0"/>
              <a:t> a storage-</a:t>
            </a:r>
            <a:r>
              <a:rPr lang="en-US" dirty="0" err="1"/>
              <a:t>tól</a:t>
            </a:r>
            <a:r>
              <a:rPr lang="en-US" dirty="0"/>
              <a:t> – Projects </a:t>
            </a:r>
            <a:r>
              <a:rPr lang="en-US" dirty="0" err="1"/>
              <a:t>külön</a:t>
            </a:r>
            <a:r>
              <a:rPr lang="en-US" dirty="0"/>
              <a:t>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7798-2FDC-412C-95FF-5FE5838526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1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</a:t>
            </a:r>
          </a:p>
          <a:p>
            <a:r>
              <a:rPr lang="en-US" dirty="0"/>
              <a:t>UDF in </a:t>
            </a:r>
            <a:r>
              <a:rPr lang="en-US" dirty="0" err="1"/>
              <a:t>BigQuery</a:t>
            </a:r>
            <a:endParaRPr lang="en-US" dirty="0"/>
          </a:p>
          <a:p>
            <a:r>
              <a:rPr lang="en-US" dirty="0"/>
              <a:t>And our Error with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7798-2FDC-412C-95FF-5FE5838526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37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Missing Alerting – </a:t>
            </a:r>
            <a:r>
              <a:rPr lang="en-US" dirty="0" err="1"/>
              <a:t>pubsub</a:t>
            </a:r>
            <a:r>
              <a:rPr lang="en-US" dirty="0"/>
              <a:t> </a:t>
            </a:r>
            <a:r>
              <a:rPr lang="en-US" dirty="0" err="1"/>
              <a:t>megőrzi</a:t>
            </a:r>
            <a:r>
              <a:rPr lang="en-US" dirty="0"/>
              <a:t> 1 </a:t>
            </a:r>
            <a:r>
              <a:rPr lang="en-US" dirty="0" err="1"/>
              <a:t>hétig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eseményeket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Stackdriver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megbízhatóság – 1 eseményre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alert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PubSub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10-5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Dataflow 10 perces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Bigquery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2perces időablakban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uniqol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. 10-7 Teljesen sosem lesz </a:t>
            </a:r>
          </a:p>
          <a:p>
            <a:r>
              <a:rPr lang="en-US" dirty="0"/>
              <a:t>10_5 –</a:t>
            </a:r>
            <a:r>
              <a:rPr lang="en-US" dirty="0" err="1"/>
              <a:t>ről</a:t>
            </a:r>
            <a:r>
              <a:rPr lang="en-US" dirty="0"/>
              <a:t> 10_7 - </a:t>
            </a:r>
            <a:r>
              <a:rPr lang="en-US" dirty="0" err="1"/>
              <a:t>Napi</a:t>
            </a:r>
            <a:r>
              <a:rPr lang="en-US" dirty="0"/>
              <a:t> </a:t>
            </a:r>
            <a:r>
              <a:rPr lang="en-US" dirty="0" err="1"/>
              <a:t>fél</a:t>
            </a:r>
            <a:r>
              <a:rPr lang="en-US" dirty="0"/>
              <a:t> </a:t>
            </a:r>
            <a:r>
              <a:rPr lang="en-US" dirty="0" err="1"/>
              <a:t>milliárdból</a:t>
            </a:r>
            <a:r>
              <a:rPr lang="en-US" dirty="0"/>
              <a:t> </a:t>
            </a:r>
            <a:r>
              <a:rPr lang="en-US" dirty="0" err="1"/>
              <a:t>lesz</a:t>
            </a:r>
            <a:r>
              <a:rPr lang="en-US" dirty="0"/>
              <a:t> 50 </a:t>
            </a:r>
            <a:r>
              <a:rPr lang="en-US" dirty="0" err="1"/>
              <a:t>dupla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7798-2FDC-412C-95FF-5FE5838526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92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Elfér</a:t>
            </a:r>
            <a:r>
              <a:rPr lang="en-US" dirty="0"/>
              <a:t> – a mi </a:t>
            </a:r>
            <a:r>
              <a:rPr lang="en-US" dirty="0" err="1"/>
              <a:t>világunk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pici</a:t>
            </a:r>
            <a:r>
              <a:rPr lang="en-US" dirty="0"/>
              <a:t> a GCP-</a:t>
            </a:r>
            <a:r>
              <a:rPr lang="en-US" dirty="0" err="1"/>
              <a:t>hez</a:t>
            </a:r>
            <a:r>
              <a:rPr lang="en-US" dirty="0"/>
              <a:t> </a:t>
            </a:r>
            <a:r>
              <a:rPr lang="en-US" dirty="0" err="1"/>
              <a:t>képest</a:t>
            </a:r>
            <a:endParaRPr lang="en-US" dirty="0"/>
          </a:p>
          <a:p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rosszul</a:t>
            </a:r>
            <a:r>
              <a:rPr lang="en-US" dirty="0"/>
              <a:t> </a:t>
            </a:r>
            <a:r>
              <a:rPr lang="en-US" dirty="0" err="1"/>
              <a:t>használni</a:t>
            </a:r>
            <a:r>
              <a:rPr lang="en-US" dirty="0"/>
              <a:t> – de </a:t>
            </a:r>
            <a:r>
              <a:rPr lang="en-US" dirty="0" err="1"/>
              <a:t>tudja</a:t>
            </a:r>
            <a:r>
              <a:rPr lang="en-US" dirty="0"/>
              <a:t> drive-</a:t>
            </a:r>
            <a:r>
              <a:rPr lang="en-US" dirty="0" err="1"/>
              <a:t>olni</a:t>
            </a:r>
            <a:r>
              <a:rPr lang="en-US" dirty="0"/>
              <a:t> is a </a:t>
            </a:r>
            <a:r>
              <a:rPr lang="en-US" dirty="0" err="1"/>
              <a:t>developmentet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7798-2FDC-412C-95FF-5FE5838526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76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Outcome:</a:t>
            </a:r>
          </a:p>
          <a:p>
            <a:r>
              <a:rPr lang="en-US" dirty="0" err="1"/>
              <a:t>Elfér</a:t>
            </a:r>
            <a:r>
              <a:rPr lang="en-US" dirty="0"/>
              <a:t> – a mi </a:t>
            </a:r>
            <a:r>
              <a:rPr lang="en-US" dirty="0" err="1"/>
              <a:t>világunk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pici</a:t>
            </a:r>
            <a:r>
              <a:rPr lang="en-US" dirty="0"/>
              <a:t> a GCP-</a:t>
            </a:r>
            <a:r>
              <a:rPr lang="en-US" dirty="0" err="1"/>
              <a:t>hez</a:t>
            </a:r>
            <a:r>
              <a:rPr lang="en-US" dirty="0"/>
              <a:t> </a:t>
            </a:r>
            <a:r>
              <a:rPr lang="en-US" dirty="0" err="1"/>
              <a:t>képest</a:t>
            </a:r>
            <a:endParaRPr lang="en-US" dirty="0"/>
          </a:p>
          <a:p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rosszul</a:t>
            </a:r>
            <a:r>
              <a:rPr lang="en-US" dirty="0"/>
              <a:t> </a:t>
            </a:r>
            <a:r>
              <a:rPr lang="en-US" dirty="0" err="1"/>
              <a:t>használni</a:t>
            </a:r>
            <a:r>
              <a:rPr lang="en-US" dirty="0"/>
              <a:t> – de </a:t>
            </a:r>
            <a:r>
              <a:rPr lang="en-US" dirty="0" err="1"/>
              <a:t>tudja</a:t>
            </a:r>
            <a:r>
              <a:rPr lang="en-US" dirty="0"/>
              <a:t> drive-</a:t>
            </a:r>
            <a:r>
              <a:rPr lang="en-US" dirty="0" err="1"/>
              <a:t>olni</a:t>
            </a:r>
            <a:r>
              <a:rPr lang="en-US" dirty="0"/>
              <a:t> is a </a:t>
            </a:r>
            <a:r>
              <a:rPr lang="en-US" dirty="0" err="1"/>
              <a:t>developmentet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7798-2FDC-412C-95FF-5FE5838526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0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naro Book" panose="00000500000000000000" pitchFamily="50" charset="0"/>
                <a:ea typeface="Calibri" panose="020F0502020204030204" pitchFamily="34" charset="0"/>
              </a:rPr>
              <a:t>1p </a:t>
            </a:r>
            <a:r>
              <a:rPr lang="en-US" sz="1200" u="sng" dirty="0" err="1">
                <a:solidFill>
                  <a:srgbClr val="0563C1"/>
                </a:solidFill>
                <a:effectLst/>
                <a:latin typeface="Canaro Book" panose="00000500000000000000" pitchFamily="50" charset="0"/>
                <a:ea typeface="Calibri" panose="020F0502020204030204" pitchFamily="34" charset="0"/>
              </a:rPr>
              <a:t>cégről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naro Book" panose="00000500000000000000" pitchFamily="50" charset="0"/>
                <a:ea typeface="Calibri" panose="020F0502020204030204" pitchFamily="34" charset="0"/>
              </a:rPr>
              <a:t>, </a:t>
            </a:r>
            <a:r>
              <a:rPr lang="en-US" sz="1200" u="sng" dirty="0" err="1">
                <a:solidFill>
                  <a:srgbClr val="0563C1"/>
                </a:solidFill>
                <a:effectLst/>
                <a:latin typeface="Canaro Book" panose="00000500000000000000" pitchFamily="50" charset="0"/>
                <a:ea typeface="Calibri" panose="020F0502020204030204" pitchFamily="34" charset="0"/>
              </a:rPr>
              <a:t>rólam</a:t>
            </a:r>
            <a:endParaRPr lang="en-US" sz="1200" u="sng" dirty="0">
              <a:solidFill>
                <a:srgbClr val="0563C1"/>
              </a:solidFill>
              <a:effectLst/>
              <a:latin typeface="Canaro Book" panose="00000500000000000000" pitchFamily="50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20E20-D81F-4930-BFC4-B9E1C18502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35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7798-2FDC-412C-95FF-5FE5838526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7798-2FDC-412C-95FF-5FE5838526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Overview:</a:t>
            </a:r>
          </a:p>
          <a:p>
            <a:r>
              <a:rPr lang="en-US" dirty="0"/>
              <a:t>DP, - incoming data, real time enrichment through big table</a:t>
            </a:r>
          </a:p>
          <a:p>
            <a:r>
              <a:rPr lang="en-US" dirty="0"/>
              <a:t>AIP – </a:t>
            </a:r>
            <a:r>
              <a:rPr lang="en-US" dirty="0" err="1"/>
              <a:t>heroku</a:t>
            </a:r>
            <a:r>
              <a:rPr lang="en-US" dirty="0"/>
              <a:t> python, de </a:t>
            </a:r>
            <a:r>
              <a:rPr lang="en-US" dirty="0" err="1"/>
              <a:t>kubernetes</a:t>
            </a:r>
            <a:r>
              <a:rPr lang="en-US" dirty="0"/>
              <a:t> </a:t>
            </a:r>
            <a:r>
              <a:rPr lang="en-US" dirty="0" err="1"/>
              <a:t>lesz</a:t>
            </a:r>
            <a:r>
              <a:rPr lang="en-US" dirty="0"/>
              <a:t> a </a:t>
            </a:r>
            <a:r>
              <a:rPr lang="en-US" dirty="0" err="1"/>
              <a:t>gépméret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. </a:t>
            </a:r>
          </a:p>
          <a:p>
            <a:r>
              <a:rPr lang="en-US" dirty="0" err="1"/>
              <a:t>Jenő</a:t>
            </a:r>
            <a:r>
              <a:rPr lang="en-US" dirty="0"/>
              <a:t> Kubernetes – R on Kubernetes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Collecting level: If something wrong, no one really cares</a:t>
            </a:r>
            <a:r>
              <a:rPr lang="en-US" baseline="0" dirty="0"/>
              <a:t> or not realize it</a:t>
            </a:r>
          </a:p>
          <a:p>
            <a:r>
              <a:rPr lang="en-US" baseline="0" dirty="0"/>
              <a:t>Consuming level: the decision is in the hand of the marketer whether it is good or not. She won’t realize 3% noise in the data</a:t>
            </a:r>
          </a:p>
          <a:p>
            <a:r>
              <a:rPr lang="en-US" baseline="0" dirty="0"/>
              <a:t>Execution level: these are generating the treatments. Tons of alerts and QA in the execution part, </a:t>
            </a:r>
          </a:p>
          <a:p>
            <a:r>
              <a:rPr lang="en-US" baseline="0" dirty="0"/>
              <a:t>but it was not a goal usually to store the whole treatment (content?)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B8D7-EA95-A942-853E-929E8116AE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AI services add the next layer: these are on the top of the Behavior Data and help answering the WHY part.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B8D7-EA95-A942-853E-929E8116AE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76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AI Solutions: connecting the Behavior Data and AI Data with the Execution and </a:t>
            </a:r>
          </a:p>
          <a:p>
            <a:r>
              <a:rPr lang="en-US" baseline="0" dirty="0"/>
              <a:t>It is mandatory to store the treatments and answer for the Whom What, When, Why</a:t>
            </a:r>
          </a:p>
          <a:p>
            <a:endParaRPr lang="en-US" baseline="0" dirty="0"/>
          </a:p>
          <a:p>
            <a:r>
              <a:rPr lang="en-US" baseline="0" dirty="0"/>
              <a:t>An AI algorithm could work only in the case, when there is Behavior data, Treatments data which is accessible, and answers for the Who What, When, Why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B8D7-EA95-A942-853E-929E8116AE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vagyok</a:t>
            </a:r>
            <a:r>
              <a:rPr lang="en-US" dirty="0"/>
              <a:t> GCP partner, </a:t>
            </a:r>
            <a:r>
              <a:rPr lang="en-US" dirty="0" err="1"/>
              <a:t>szóval</a:t>
            </a:r>
            <a:r>
              <a:rPr lang="en-US" dirty="0"/>
              <a:t> </a:t>
            </a:r>
            <a:r>
              <a:rPr lang="en-US" dirty="0" err="1"/>
              <a:t>kimondhatok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szavakat</a:t>
            </a:r>
            <a:r>
              <a:rPr lang="en-US" dirty="0"/>
              <a:t> </a:t>
            </a:r>
            <a:r>
              <a:rPr lang="en-US" dirty="0" err="1"/>
              <a:t>majd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heroku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aws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lefújt</a:t>
            </a:r>
            <a:r>
              <a:rPr lang="en-US" dirty="0"/>
              <a:t> project, </a:t>
            </a:r>
            <a:r>
              <a:rPr lang="en-US" dirty="0" err="1"/>
              <a:t>amiatt</a:t>
            </a:r>
            <a:r>
              <a:rPr lang="en-US" dirty="0"/>
              <a:t>, h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adatok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elérhetők</a:t>
            </a:r>
            <a:r>
              <a:rPr lang="en-US" dirty="0"/>
              <a:t>, v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skálázódik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akartam</a:t>
            </a:r>
            <a:r>
              <a:rPr lang="en-US" dirty="0"/>
              <a:t> </a:t>
            </a:r>
            <a:r>
              <a:rPr lang="en-US" dirty="0" err="1"/>
              <a:t>hallani</a:t>
            </a:r>
            <a:r>
              <a:rPr lang="en-US" dirty="0"/>
              <a:t> </a:t>
            </a:r>
            <a:r>
              <a:rPr lang="en-US" dirty="0" err="1"/>
              <a:t>többet</a:t>
            </a:r>
            <a:r>
              <a:rPr lang="en-US" dirty="0"/>
              <a:t>, h </a:t>
            </a:r>
            <a:r>
              <a:rPr lang="en-US" dirty="0" err="1"/>
              <a:t>elfogyott</a:t>
            </a:r>
            <a:r>
              <a:rPr lang="en-US" dirty="0"/>
              <a:t> a </a:t>
            </a:r>
            <a:r>
              <a:rPr lang="en-US" dirty="0" err="1"/>
              <a:t>hely</a:t>
            </a:r>
            <a:r>
              <a:rPr lang="en-US" dirty="0"/>
              <a:t>, v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diszket</a:t>
            </a:r>
            <a:r>
              <a:rPr lang="en-US" dirty="0"/>
              <a:t> </a:t>
            </a:r>
            <a:r>
              <a:rPr lang="en-US" dirty="0" err="1"/>
              <a:t>rendelni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üzemeltetés</a:t>
            </a:r>
            <a:r>
              <a:rPr lang="en-US" dirty="0"/>
              <a:t> –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akarok</a:t>
            </a:r>
            <a:r>
              <a:rPr lang="en-US" dirty="0"/>
              <a:t> </a:t>
            </a:r>
            <a:r>
              <a:rPr lang="en-US" dirty="0" err="1"/>
              <a:t>sokkal</a:t>
            </a:r>
            <a:r>
              <a:rPr lang="en-US" dirty="0"/>
              <a:t> </a:t>
            </a:r>
            <a:r>
              <a:rPr lang="en-US" dirty="0" err="1"/>
              <a:t>többet</a:t>
            </a:r>
            <a:r>
              <a:rPr lang="en-US" dirty="0"/>
              <a:t> </a:t>
            </a:r>
            <a:r>
              <a:rPr lang="en-US" dirty="0" err="1"/>
              <a:t>azzal</a:t>
            </a:r>
            <a:r>
              <a:rPr lang="en-US" dirty="0"/>
              <a:t> </a:t>
            </a:r>
            <a:r>
              <a:rPr lang="en-US" dirty="0" err="1"/>
              <a:t>foglalkozni</a:t>
            </a:r>
            <a:r>
              <a:rPr lang="en-US" dirty="0"/>
              <a:t>, h. </a:t>
            </a:r>
            <a:r>
              <a:rPr lang="en-US" dirty="0" err="1"/>
              <a:t>mennyi</a:t>
            </a:r>
            <a:r>
              <a:rPr lang="en-US" dirty="0"/>
              <a:t> </a:t>
            </a:r>
            <a:r>
              <a:rPr lang="en-US" dirty="0" err="1"/>
              <a:t>memóriát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akllokálni</a:t>
            </a:r>
            <a:r>
              <a:rPr lang="en-US" dirty="0"/>
              <a:t> </a:t>
            </a:r>
            <a:r>
              <a:rPr lang="en-US" dirty="0" err="1"/>
              <a:t>egy-egy</a:t>
            </a:r>
            <a:r>
              <a:rPr lang="en-US" dirty="0"/>
              <a:t> </a:t>
            </a:r>
            <a:r>
              <a:rPr lang="en-US" dirty="0" err="1"/>
              <a:t>db</a:t>
            </a:r>
            <a:r>
              <a:rPr lang="en-US" dirty="0"/>
              <a:t> </a:t>
            </a:r>
            <a:r>
              <a:rPr lang="en-US" dirty="0" err="1"/>
              <a:t>alá</a:t>
            </a:r>
            <a:r>
              <a:rPr lang="en-US" dirty="0"/>
              <a:t> </a:t>
            </a:r>
            <a:r>
              <a:rPr lang="en-US" dirty="0" err="1"/>
              <a:t>ahhoz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lefusson</a:t>
            </a:r>
            <a:r>
              <a:rPr lang="en-US" dirty="0"/>
              <a:t> </a:t>
            </a:r>
            <a:r>
              <a:rPr lang="en-US" dirty="0" err="1"/>
              <a:t>egy-egy</a:t>
            </a:r>
            <a:r>
              <a:rPr lang="en-US" dirty="0"/>
              <a:t> query.</a:t>
            </a:r>
          </a:p>
          <a:p>
            <a:r>
              <a:rPr lang="en-US" dirty="0"/>
              <a:t>4. Accountability – </a:t>
            </a:r>
            <a:r>
              <a:rPr lang="en-US" dirty="0" err="1"/>
              <a:t>költségek</a:t>
            </a:r>
            <a:r>
              <a:rPr lang="en-US" dirty="0"/>
              <a:t> </a:t>
            </a:r>
            <a:r>
              <a:rPr lang="en-US" dirty="0" err="1"/>
              <a:t>terén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Furher</a:t>
            </a:r>
            <a:r>
              <a:rPr lang="en-US" dirty="0"/>
              <a:t> products, such as tensor flow, vision </a:t>
            </a:r>
            <a:r>
              <a:rPr lang="en-US" dirty="0" err="1"/>
              <a:t>api</a:t>
            </a:r>
            <a:endParaRPr lang="en-US" dirty="0"/>
          </a:p>
          <a:p>
            <a:endParaRPr lang="en-US" dirty="0"/>
          </a:p>
          <a:p>
            <a:r>
              <a:rPr lang="en-US" dirty="0"/>
              <a:t>Goals Summary:</a:t>
            </a:r>
          </a:p>
          <a:p>
            <a:r>
              <a:rPr lang="en-US" dirty="0"/>
              <a:t>Scalability</a:t>
            </a:r>
          </a:p>
          <a:p>
            <a:r>
              <a:rPr lang="en-US" dirty="0"/>
              <a:t>No operation</a:t>
            </a:r>
          </a:p>
          <a:p>
            <a:r>
              <a:rPr lang="en-US" dirty="0"/>
              <a:t>Accountability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7798-2FDC-412C-95FF-5FE5838526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 Summary:</a:t>
            </a:r>
          </a:p>
          <a:p>
            <a:r>
              <a:rPr lang="en-US" dirty="0"/>
              <a:t>Scalability</a:t>
            </a:r>
          </a:p>
          <a:p>
            <a:r>
              <a:rPr lang="en-US" dirty="0"/>
              <a:t>No operation</a:t>
            </a:r>
          </a:p>
          <a:p>
            <a:r>
              <a:rPr lang="en-US" dirty="0"/>
              <a:t>Accountability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7798-2FDC-412C-95FF-5FE5838526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1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el 4"/>
          <p:cNvSpPr>
            <a:spLocks noGrp="1"/>
          </p:cNvSpPr>
          <p:nvPr>
            <p:ph type="title" hasCustomPrompt="1"/>
          </p:nvPr>
        </p:nvSpPr>
        <p:spPr>
          <a:xfrm>
            <a:off x="5854148" y="1814753"/>
            <a:ext cx="6084266" cy="674137"/>
          </a:xfrm>
          <a:prstGeom prst="rect">
            <a:avLst/>
          </a:prstGeom>
        </p:spPr>
        <p:txBody>
          <a:bodyPr rIns="72000" anchor="t" anchorCtr="0">
            <a:normAutofit/>
          </a:bodyPr>
          <a:lstStyle>
            <a:lvl1pPr algn="r">
              <a:defRPr sz="3200" b="1" baseline="0"/>
            </a:lvl1pPr>
          </a:lstStyle>
          <a:p>
            <a:r>
              <a:rPr lang="de-DE"/>
              <a:t>CHAPTER TITLE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85275" y="63935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A959B-5137-4117-B7B2-5587E9E3A2C4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49">
          <p15:clr>
            <a:srgbClr val="FBAE40"/>
          </p15:clr>
        </p15:guide>
        <p15:guide id="3" pos="3931">
          <p15:clr>
            <a:srgbClr val="FBAE40"/>
          </p15:clr>
        </p15:guide>
        <p15:guide id="4" pos="143">
          <p15:clr>
            <a:srgbClr val="FBAE40"/>
          </p15:clr>
        </p15:guide>
        <p15:guide id="5" pos="753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95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57809" y="1521069"/>
            <a:ext cx="11570666" cy="23556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2000">
                <a:latin typeface="+mn-lt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2000">
                <a:latin typeface="+mn-lt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 sz="2000">
                <a:latin typeface="+mn-lt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2000">
                <a:latin typeface="+mn-lt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2000">
                <a:latin typeface="+mn-lt"/>
              </a:defRPr>
            </a:lvl5pPr>
          </a:lstStyle>
          <a:p>
            <a:r>
              <a:rPr lang="en-US" altLang="en-US">
                <a:latin typeface="Canaro book" panose="00000500000000000000"/>
              </a:rPr>
              <a:t>Click to edit Content text styles</a:t>
            </a:r>
          </a:p>
          <a:p>
            <a:pPr lvl="1"/>
            <a:r>
              <a:rPr lang="en-US" altLang="en-US">
                <a:latin typeface="Canaro book" panose="00000500000000000000"/>
              </a:rPr>
              <a:t>Second level</a:t>
            </a:r>
          </a:p>
          <a:p>
            <a:pPr lvl="2"/>
            <a:r>
              <a:rPr lang="en-US" altLang="en-US">
                <a:latin typeface="Canaro book" panose="00000500000000000000"/>
              </a:rPr>
              <a:t>Third level</a:t>
            </a:r>
          </a:p>
          <a:p>
            <a:pPr lvl="3"/>
            <a:r>
              <a:rPr lang="en-US" altLang="en-US">
                <a:latin typeface="Canaro book" panose="00000500000000000000"/>
              </a:rPr>
              <a:t>Fourth level</a:t>
            </a:r>
          </a:p>
          <a:p>
            <a:pPr lvl="4"/>
            <a:r>
              <a:rPr lang="en-US" altLang="en-US">
                <a:latin typeface="Canaro book" panose="00000500000000000000"/>
              </a:rPr>
              <a:t>Fifth level</a:t>
            </a:r>
          </a:p>
        </p:txBody>
      </p:sp>
      <p:sp>
        <p:nvSpPr>
          <p:cNvPr id="16" name="Titel 2"/>
          <p:cNvSpPr>
            <a:spLocks noGrp="1"/>
          </p:cNvSpPr>
          <p:nvPr>
            <p:ph type="title" hasCustomPrompt="1"/>
          </p:nvPr>
        </p:nvSpPr>
        <p:spPr>
          <a:xfrm>
            <a:off x="357809" y="325283"/>
            <a:ext cx="11597498" cy="492185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 altLang="en-US">
                <a:latin typeface="Canaro book" panose="00000500000000000000"/>
              </a:rPr>
              <a:t>CONTENT SLIDE TITLE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85275" y="63935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A959B-5137-4117-B7B2-5587E9E3A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49">
          <p15:clr>
            <a:srgbClr val="FBAE40"/>
          </p15:clr>
        </p15:guide>
        <p15:guide id="3" pos="3931">
          <p15:clr>
            <a:srgbClr val="FBAE40"/>
          </p15:clr>
        </p15:guide>
        <p15:guide id="4" pos="143">
          <p15:clr>
            <a:srgbClr val="FBAE40"/>
          </p15:clr>
        </p15:guide>
        <p15:guide id="5" pos="753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9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85275" y="63935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A959B-5137-4117-B7B2-5587E9E3A2C4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49">
          <p15:clr>
            <a:srgbClr val="FBAE40"/>
          </p15:clr>
        </p15:guide>
        <p15:guide id="3" pos="3931">
          <p15:clr>
            <a:srgbClr val="FBAE40"/>
          </p15:clr>
        </p15:guide>
        <p15:guide id="4" pos="143">
          <p15:clr>
            <a:srgbClr val="FBAE40"/>
          </p15:clr>
        </p15:guide>
        <p15:guide id="5" pos="753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9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6339164"/>
            <a:ext cx="12779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85275" y="63935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A959B-5137-4117-B7B2-5587E9E3A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5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marsys-kpi.herokuap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naro book" panose="00000500000000000000"/>
              <a:sym typeface="Canaro book" panose="00000500000000000000"/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1"/>
          <a:stretch/>
        </p:blipFill>
        <p:spPr bwMode="auto">
          <a:xfrm>
            <a:off x="3378200" y="1590675"/>
            <a:ext cx="5435600" cy="138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27013" y="6249798"/>
            <a:ext cx="11701462" cy="6082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415002" y="3332710"/>
            <a:ext cx="9325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  <a:ea typeface="Baskerville" charset="0"/>
                <a:cs typeface="Baskerville" charset="0"/>
              </a:rPr>
              <a:t>The Largest Independent</a:t>
            </a:r>
          </a:p>
          <a:p>
            <a:pPr algn="ctr"/>
            <a:r>
              <a:rPr lang="en-US" altLang="en-US" sz="2800" dirty="0">
                <a:solidFill>
                  <a:schemeClr val="tx2"/>
                </a:solidFill>
                <a:latin typeface="+mj-lt"/>
                <a:ea typeface="Baskerville" charset="0"/>
                <a:cs typeface="Baskerville" charset="0"/>
              </a:rPr>
              <a:t>Marketing Platform Company</a:t>
            </a:r>
          </a:p>
          <a:p>
            <a:pPr algn="ctr"/>
            <a:endParaRPr lang="de-DE" sz="2800" dirty="0">
              <a:latin typeface="+mj-lt"/>
              <a:ea typeface="Baskerville" charset="0"/>
              <a:cs typeface="Baskerville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GCP?</a:t>
            </a:r>
          </a:p>
        </p:txBody>
      </p:sp>
      <p:sp>
        <p:nvSpPr>
          <p:cNvPr id="18" name="Textfeld 47">
            <a:extLst/>
          </p:cNvPr>
          <p:cNvSpPr txBox="1"/>
          <p:nvPr userDrawn="1"/>
        </p:nvSpPr>
        <p:spPr bwMode="auto">
          <a:xfrm>
            <a:off x="1268860" y="1980434"/>
            <a:ext cx="4678363" cy="3476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  <a:latin typeface="Canaro Book" charset="0"/>
                <a:ea typeface="Canaro Book" charset="0"/>
                <a:cs typeface="Canaro Book" charset="0"/>
              </a:rPr>
              <a:t>Because of the lack of data</a:t>
            </a:r>
          </a:p>
        </p:txBody>
      </p:sp>
      <p:grpSp>
        <p:nvGrpSpPr>
          <p:cNvPr id="33" name="Gruppierung 49"/>
          <p:cNvGrpSpPr>
            <a:grpSpLocks/>
          </p:cNvGrpSpPr>
          <p:nvPr/>
        </p:nvGrpSpPr>
        <p:grpSpPr bwMode="auto">
          <a:xfrm>
            <a:off x="2815879" y="2822578"/>
            <a:ext cx="7175614" cy="964401"/>
            <a:chOff x="1870985" y="2117269"/>
            <a:chExt cx="5380555" cy="722686"/>
          </a:xfrm>
        </p:grpSpPr>
        <p:sp>
          <p:nvSpPr>
            <p:cNvPr id="34" name="Textfeld 50">
              <a:extLst/>
            </p:cNvPr>
            <p:cNvSpPr txBox="1"/>
            <p:nvPr userDrawn="1"/>
          </p:nvSpPr>
          <p:spPr>
            <a:xfrm>
              <a:off x="1870985" y="2369466"/>
              <a:ext cx="5380555" cy="47048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normAutofit fontScale="70000" lnSpcReduction="20000"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4933" b="1" dirty="0">
                  <a:solidFill>
                    <a:schemeClr val="accent4"/>
                  </a:solidFill>
                  <a:latin typeface="Canaro Book" charset="0"/>
                  <a:ea typeface="Canaro Book" charset="0"/>
                  <a:cs typeface="Canaro Book" charset="0"/>
                </a:rPr>
                <a:t>WE DON’T HAVE ENOUGH DISK</a:t>
              </a:r>
            </a:p>
          </p:txBody>
        </p:sp>
        <p:sp>
          <p:nvSpPr>
            <p:cNvPr id="36" name="Textfeld 52">
              <a:extLst/>
            </p:cNvPr>
            <p:cNvSpPr txBox="1"/>
            <p:nvPr userDrawn="1"/>
          </p:nvSpPr>
          <p:spPr>
            <a:xfrm>
              <a:off x="1870986" y="2117269"/>
              <a:ext cx="3193761" cy="26052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normAutofit fontScale="77500" lnSpcReduction="20000"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2800" dirty="0">
                  <a:solidFill>
                    <a:schemeClr val="tx2"/>
                  </a:solidFill>
                  <a:latin typeface="Canaro Book" charset="0"/>
                  <a:ea typeface="Canaro Book" charset="0"/>
                  <a:cs typeface="Canaro Book" charset="0"/>
                </a:rPr>
                <a:t>I didn’t want to hear anymore </a:t>
              </a:r>
            </a:p>
          </p:txBody>
        </p:sp>
      </p:grpSp>
      <p:grpSp>
        <p:nvGrpSpPr>
          <p:cNvPr id="39" name="Gruppierung 55"/>
          <p:cNvGrpSpPr>
            <a:grpSpLocks/>
          </p:cNvGrpSpPr>
          <p:nvPr/>
        </p:nvGrpSpPr>
        <p:grpSpPr bwMode="auto">
          <a:xfrm>
            <a:off x="1841154" y="4190329"/>
            <a:ext cx="9553575" cy="1049982"/>
            <a:chOff x="1335797" y="3055163"/>
            <a:chExt cx="7164150" cy="787215"/>
          </a:xfrm>
        </p:grpSpPr>
        <p:sp>
          <p:nvSpPr>
            <p:cNvPr id="40" name="Textfeld 56">
              <a:extLst/>
            </p:cNvPr>
            <p:cNvSpPr txBox="1"/>
            <p:nvPr userDrawn="1"/>
          </p:nvSpPr>
          <p:spPr>
            <a:xfrm>
              <a:off x="1335797" y="3055163"/>
              <a:ext cx="7164150" cy="26065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normAutofit fontScale="92500" lnSpcReduction="10000"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2800" dirty="0">
                  <a:solidFill>
                    <a:schemeClr val="tx2"/>
                  </a:solidFill>
                  <a:latin typeface="Canaro Book" charset="0"/>
                  <a:ea typeface="Canaro Book" charset="0"/>
                  <a:cs typeface="Canaro Book" charset="0"/>
                </a:rPr>
                <a:t>We should increase the </a:t>
              </a:r>
            </a:p>
          </p:txBody>
        </p:sp>
        <p:sp>
          <p:nvSpPr>
            <p:cNvPr id="42" name="Textfeld 58">
              <a:extLst/>
            </p:cNvPr>
            <p:cNvSpPr txBox="1"/>
            <p:nvPr userDrawn="1"/>
          </p:nvSpPr>
          <p:spPr>
            <a:xfrm>
              <a:off x="1335797" y="3263953"/>
              <a:ext cx="5096333" cy="57842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2700" b="1" dirty="0">
                  <a:solidFill>
                    <a:srgbClr val="0070C0"/>
                  </a:solidFill>
                  <a:latin typeface="Canaro Book" charset="0"/>
                </a:rPr>
                <a:t>MEMORY SPACE UNDER A DATABASE</a:t>
              </a: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" name="Textfeld 48">
            <a:extLst>
              <a:ext uri="{FF2B5EF4-FFF2-40B4-BE49-F238E27FC236}">
                <a16:creationId xmlns:a16="http://schemas.microsoft.com/office/drawing/2014/main" id="{A4CC58F0-EDD2-C84E-8C58-34FE54A02A39}"/>
              </a:ext>
            </a:extLst>
          </p:cNvPr>
          <p:cNvSpPr txBox="1"/>
          <p:nvPr/>
        </p:nvSpPr>
        <p:spPr bwMode="auto">
          <a:xfrm>
            <a:off x="1253779" y="1411316"/>
            <a:ext cx="7383463" cy="6111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933" b="1" dirty="0">
                <a:solidFill>
                  <a:schemeClr val="accent1"/>
                </a:solidFill>
                <a:latin typeface="Canaro Book" charset="0"/>
                <a:ea typeface="Canaro Book" charset="0"/>
                <a:cs typeface="Canaro Book" charset="0"/>
              </a:rPr>
              <a:t>NO MORE CANCELLED PRODUCT</a:t>
            </a:r>
          </a:p>
        </p:txBody>
      </p:sp>
      <p:sp>
        <p:nvSpPr>
          <p:cNvPr id="21" name="Textfeld 56">
            <a:extLst>
              <a:ext uri="{FF2B5EF4-FFF2-40B4-BE49-F238E27FC236}">
                <a16:creationId xmlns:a16="http://schemas.microsoft.com/office/drawing/2014/main" id="{6B90DE58-014E-9842-81C7-9D16F33D47C7}"/>
              </a:ext>
            </a:extLst>
          </p:cNvPr>
          <p:cNvSpPr txBox="1"/>
          <p:nvPr/>
        </p:nvSpPr>
        <p:spPr bwMode="auto">
          <a:xfrm>
            <a:off x="4799215" y="3635100"/>
            <a:ext cx="608358" cy="49305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  <a:latin typeface="Canaro Book" charset="0"/>
                <a:ea typeface="Canaro Book" charset="0"/>
                <a:cs typeface="Canaro Book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0026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979 0.00031 L -0.0092 0.00031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88889E-6 -2.96296E-6 L -0.0092 0.00031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Goals </a:t>
            </a:r>
            <a:r>
              <a:rPr lang="de-DE" dirty="0" err="1"/>
              <a:t>summary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" name="Textfeld 48">
            <a:extLst>
              <a:ext uri="{FF2B5EF4-FFF2-40B4-BE49-F238E27FC236}">
                <a16:creationId xmlns:a16="http://schemas.microsoft.com/office/drawing/2014/main" id="{A4CC58F0-EDD2-C84E-8C58-34FE54A02A39}"/>
              </a:ext>
            </a:extLst>
          </p:cNvPr>
          <p:cNvSpPr txBox="1"/>
          <p:nvPr/>
        </p:nvSpPr>
        <p:spPr bwMode="auto">
          <a:xfrm>
            <a:off x="1253779" y="1411315"/>
            <a:ext cx="8693109" cy="34283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933" b="1" dirty="0">
                <a:solidFill>
                  <a:schemeClr val="accent1"/>
                </a:solidFill>
                <a:latin typeface="Canaro Book" charset="0"/>
                <a:ea typeface="Canaro Book" charset="0"/>
                <a:cs typeface="Canaro Book" charset="0"/>
              </a:rPr>
              <a:t>Scalability</a:t>
            </a:r>
          </a:p>
          <a:p>
            <a:pPr>
              <a:lnSpc>
                <a:spcPct val="90000"/>
              </a:lnSpc>
              <a:defRPr/>
            </a:pPr>
            <a:r>
              <a:rPr lang="en-US" sz="4933" b="1" dirty="0">
                <a:solidFill>
                  <a:schemeClr val="accent1"/>
                </a:solidFill>
                <a:latin typeface="Canaro Book" charset="0"/>
                <a:ea typeface="Canaro Book" charset="0"/>
                <a:cs typeface="Canaro Book" charset="0"/>
              </a:rPr>
              <a:t>No operation</a:t>
            </a:r>
          </a:p>
          <a:p>
            <a:pPr>
              <a:lnSpc>
                <a:spcPct val="90000"/>
              </a:lnSpc>
              <a:defRPr/>
            </a:pPr>
            <a:r>
              <a:rPr lang="en-US" sz="4933" b="1" dirty="0">
                <a:solidFill>
                  <a:schemeClr val="accent1"/>
                </a:solidFill>
                <a:latin typeface="Canaro Book" charset="0"/>
                <a:ea typeface="Canaro Book" charset="0"/>
                <a:cs typeface="Canaro Book" charset="0"/>
              </a:rPr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2310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2476500"/>
            <a:ext cx="12193524" cy="3200400"/>
          </a:xfrm>
          <a:prstGeom prst="rect">
            <a:avLst/>
          </a:prstGeom>
        </p:spPr>
      </p:pic>
      <p:sp>
        <p:nvSpPr>
          <p:cNvPr id="13" name="Parallelogram 1">
            <a:extLst/>
          </p:cNvPr>
          <p:cNvSpPr/>
          <p:nvPr/>
        </p:nvSpPr>
        <p:spPr>
          <a:xfrm>
            <a:off x="1250950" y="-114300"/>
            <a:ext cx="3321050" cy="5791200"/>
          </a:xfrm>
          <a:prstGeom prst="parallelogram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>
              <a:solidFill>
                <a:srgbClr val="FFFFFF"/>
              </a:solidFill>
              <a:latin typeface="Canaro Book" charset="0"/>
              <a:ea typeface="Canaro Book" charset="0"/>
              <a:cs typeface="Canaro Book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52600" y="3143113"/>
            <a:ext cx="2154382" cy="16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naro 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aro 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aro 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aro 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aro Book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AT" altLang="en-US" sz="11500" spc="-150" dirty="0">
                <a:solidFill>
                  <a:srgbClr val="FFFFFF"/>
                </a:solidFill>
                <a:ea typeface="Canaro Book" charset="0"/>
                <a:cs typeface="Canaro Book" charset="0"/>
              </a:rPr>
              <a:t>03</a:t>
            </a:r>
            <a:endParaRPr lang="en-US" altLang="en-US" sz="11500" spc="-150" dirty="0">
              <a:solidFill>
                <a:srgbClr val="FFFFFF"/>
              </a:solidFill>
              <a:ea typeface="Canaro Book" charset="0"/>
              <a:cs typeface="Canaro Book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err="1"/>
              <a:t>Experiences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#1 – Data Flow </a:t>
            </a:r>
            <a:r>
              <a:rPr lang="de-DE" dirty="0" err="1"/>
              <a:t>and</a:t>
            </a:r>
            <a:r>
              <a:rPr lang="de-DE" dirty="0"/>
              <a:t> Data Migration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E8D64-E2AA-B747-9DF4-6C3AB09D1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8" y="817468"/>
            <a:ext cx="4391056" cy="54287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8DCA41E-6CED-4947-BBA6-7C452F66DDF4}"/>
              </a:ext>
            </a:extLst>
          </p:cNvPr>
          <p:cNvGrpSpPr/>
          <p:nvPr/>
        </p:nvGrpSpPr>
        <p:grpSpPr>
          <a:xfrm>
            <a:off x="5257623" y="1220213"/>
            <a:ext cx="7062738" cy="1059849"/>
            <a:chOff x="5257623" y="1220213"/>
            <a:chExt cx="7062738" cy="1059849"/>
          </a:xfrm>
        </p:grpSpPr>
        <p:sp>
          <p:nvSpPr>
            <p:cNvPr id="20" name="Textfeld 48">
              <a:extLst>
                <a:ext uri="{FF2B5EF4-FFF2-40B4-BE49-F238E27FC236}">
                  <a16:creationId xmlns:a16="http://schemas.microsoft.com/office/drawing/2014/main" id="{A4CC58F0-EDD2-C84E-8C58-34FE54A02A39}"/>
                </a:ext>
              </a:extLst>
            </p:cNvPr>
            <p:cNvSpPr txBox="1"/>
            <p:nvPr/>
          </p:nvSpPr>
          <p:spPr bwMode="auto">
            <a:xfrm>
              <a:off x="5395131" y="1943043"/>
              <a:ext cx="6925230" cy="3370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normAutofit fontScale="47500" lnSpcReduction="20000"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4933" b="1" dirty="0">
                  <a:solidFill>
                    <a:srgbClr val="0070C0"/>
                  </a:solidFill>
                  <a:latin typeface="Canaro Book" charset="0"/>
                  <a:ea typeface="Canaro Book" charset="0"/>
                  <a:cs typeface="Canaro Book" charset="0"/>
                </a:rPr>
                <a:t>#1 – w/o dataflow and partitioning 180K $</a:t>
              </a:r>
            </a:p>
            <a:p>
              <a:pPr>
                <a:lnSpc>
                  <a:spcPct val="90000"/>
                </a:lnSpc>
                <a:defRPr/>
              </a:pPr>
              <a:endParaRPr lang="en-US" sz="4933" b="1" dirty="0">
                <a:solidFill>
                  <a:srgbClr val="0070C0"/>
                </a:solidFill>
                <a:latin typeface="Canaro Book" charset="0"/>
                <a:ea typeface="Canaro Book" charset="0"/>
                <a:cs typeface="Canaro Book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DC983-B4C1-B149-AB8C-296EB16FDDBA}"/>
                </a:ext>
              </a:extLst>
            </p:cNvPr>
            <p:cNvSpPr txBox="1"/>
            <p:nvPr/>
          </p:nvSpPr>
          <p:spPr>
            <a:xfrm>
              <a:off x="5257623" y="1220213"/>
              <a:ext cx="339387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300" b="1" dirty="0" err="1"/>
                <a:t>Migration</a:t>
              </a:r>
              <a:r>
                <a:rPr lang="hu-HU" b="1" dirty="0"/>
                <a:t> </a:t>
              </a:r>
              <a:r>
                <a:rPr lang="hu-HU" sz="2300" b="1" dirty="0" err="1"/>
                <a:t>experiences</a:t>
              </a:r>
              <a:endParaRPr lang="hu-HU" sz="2300" b="1" dirty="0"/>
            </a:p>
          </p:txBody>
        </p:sp>
      </p:grpSp>
      <p:sp>
        <p:nvSpPr>
          <p:cNvPr id="10" name="Textfeld 48">
            <a:extLst>
              <a:ext uri="{FF2B5EF4-FFF2-40B4-BE49-F238E27FC236}">
                <a16:creationId xmlns:a16="http://schemas.microsoft.com/office/drawing/2014/main" id="{8088AA26-36C8-CC4B-B7DA-00546D4B164E}"/>
              </a:ext>
            </a:extLst>
          </p:cNvPr>
          <p:cNvSpPr txBox="1"/>
          <p:nvPr/>
        </p:nvSpPr>
        <p:spPr bwMode="auto">
          <a:xfrm>
            <a:off x="5395132" y="2537191"/>
            <a:ext cx="5423289" cy="33701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normAutofit fontScale="4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933" b="1" dirty="0">
                <a:solidFill>
                  <a:srgbClr val="0070C0"/>
                </a:solidFill>
                <a:latin typeface="Canaro Book" charset="0"/>
                <a:ea typeface="Canaro Book" charset="0"/>
                <a:cs typeface="Canaro Book" charset="0"/>
              </a:rPr>
              <a:t>#2 – 1.5M parallel dataflow pipeline</a:t>
            </a:r>
          </a:p>
          <a:p>
            <a:pPr>
              <a:lnSpc>
                <a:spcPct val="90000"/>
              </a:lnSpc>
              <a:defRPr/>
            </a:pPr>
            <a:endParaRPr lang="en-US" sz="4933" b="1" dirty="0">
              <a:solidFill>
                <a:srgbClr val="0070C0"/>
              </a:solidFill>
              <a:latin typeface="Canaro Book" charset="0"/>
              <a:ea typeface="Canaro Book" charset="0"/>
              <a:cs typeface="Canaro Book" charset="0"/>
            </a:endParaRPr>
          </a:p>
        </p:txBody>
      </p:sp>
      <p:sp>
        <p:nvSpPr>
          <p:cNvPr id="12" name="Textfeld 48">
            <a:extLst>
              <a:ext uri="{FF2B5EF4-FFF2-40B4-BE49-F238E27FC236}">
                <a16:creationId xmlns:a16="http://schemas.microsoft.com/office/drawing/2014/main" id="{E8CF7AE0-1EAC-B048-AFD0-4575BFBF71C8}"/>
              </a:ext>
            </a:extLst>
          </p:cNvPr>
          <p:cNvSpPr txBox="1"/>
          <p:nvPr/>
        </p:nvSpPr>
        <p:spPr bwMode="auto">
          <a:xfrm>
            <a:off x="5395131" y="3129083"/>
            <a:ext cx="6925230" cy="33701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normAutofit fontScale="4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933" b="1" dirty="0">
                <a:solidFill>
                  <a:srgbClr val="0070C0"/>
                </a:solidFill>
                <a:latin typeface="Canaro Book" charset="0"/>
                <a:ea typeface="Canaro Book" charset="0"/>
                <a:cs typeface="Canaro Book" charset="0"/>
              </a:rPr>
              <a:t>#3 – 160Bx30B rows </a:t>
            </a:r>
            <a:r>
              <a:rPr lang="en-US" sz="4933" b="1" dirty="0" err="1">
                <a:solidFill>
                  <a:srgbClr val="0070C0"/>
                </a:solidFill>
                <a:latin typeface="Canaro Book" charset="0"/>
                <a:ea typeface="Canaro Book" charset="0"/>
                <a:cs typeface="Canaro Book" charset="0"/>
              </a:rPr>
              <a:t>crossjoin</a:t>
            </a:r>
            <a:r>
              <a:rPr lang="en-US" sz="4933" b="1" dirty="0">
                <a:solidFill>
                  <a:srgbClr val="0070C0"/>
                </a:solidFill>
                <a:latin typeface="Canaro Book" charset="0"/>
                <a:ea typeface="Canaro Book" charset="0"/>
                <a:cs typeface="Canaro Book" charset="0"/>
              </a:rPr>
              <a:t> in </a:t>
            </a:r>
            <a:r>
              <a:rPr lang="en-US" sz="4933" b="1" dirty="0" err="1">
                <a:solidFill>
                  <a:srgbClr val="0070C0"/>
                </a:solidFill>
                <a:latin typeface="Canaro Book" charset="0"/>
                <a:ea typeface="Canaro Book" charset="0"/>
                <a:cs typeface="Canaro Book" charset="0"/>
              </a:rPr>
              <a:t>BigQuery</a:t>
            </a:r>
            <a:endParaRPr lang="en-US" sz="4933" b="1" dirty="0">
              <a:solidFill>
                <a:srgbClr val="0070C0"/>
              </a:solidFill>
              <a:latin typeface="Canaro Book" charset="0"/>
              <a:ea typeface="Canaro Book" charset="0"/>
              <a:cs typeface="Canaro Book" charset="0"/>
            </a:endParaRPr>
          </a:p>
          <a:p>
            <a:pPr>
              <a:lnSpc>
                <a:spcPct val="90000"/>
              </a:lnSpc>
              <a:defRPr/>
            </a:pPr>
            <a:endParaRPr lang="en-US" sz="4933" b="1" dirty="0">
              <a:solidFill>
                <a:srgbClr val="0070C0"/>
              </a:solidFill>
              <a:latin typeface="Canaro Book" charset="0"/>
              <a:ea typeface="Canaro Book" charset="0"/>
              <a:cs typeface="Cana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#2 – Data Flow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Enrichment</a:t>
            </a:r>
            <a:r>
              <a:rPr lang="de-DE" dirty="0"/>
              <a:t> (</a:t>
            </a:r>
            <a:r>
              <a:rPr lang="de-DE" dirty="0" err="1"/>
              <a:t>join</a:t>
            </a:r>
            <a:r>
              <a:rPr lang="de-DE" dirty="0"/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E8D64-E2AA-B747-9DF4-6C3AB09D1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42" y="817468"/>
            <a:ext cx="4391056" cy="54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#3 – Segmentation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BigQuery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0" name="Textfeld 48">
            <a:extLst>
              <a:ext uri="{FF2B5EF4-FFF2-40B4-BE49-F238E27FC236}">
                <a16:creationId xmlns:a16="http://schemas.microsoft.com/office/drawing/2014/main" id="{A4CC58F0-EDD2-C84E-8C58-34FE54A02A39}"/>
              </a:ext>
            </a:extLst>
          </p:cNvPr>
          <p:cNvSpPr txBox="1"/>
          <p:nvPr/>
        </p:nvSpPr>
        <p:spPr bwMode="auto">
          <a:xfrm>
            <a:off x="1253779" y="1411315"/>
            <a:ext cx="8693109" cy="34283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4933" b="1" dirty="0">
              <a:solidFill>
                <a:schemeClr val="accent1"/>
              </a:solidFill>
              <a:latin typeface="Canaro Book" charset="0"/>
              <a:ea typeface="Canaro Book" charset="0"/>
              <a:cs typeface="Canaro Book" charset="0"/>
            </a:endParaRPr>
          </a:p>
        </p:txBody>
      </p:sp>
      <p:pic>
        <p:nvPicPr>
          <p:cNvPr id="5" name="Picture 2" descr="https://lh3.googleusercontent.com/hpWH22oIuwFCxVeUTorUWaPr-i67jGp7urRYcdk5Qy2ijpcBPUGYkZ0Uqcham3JuRdJKyGUh3VfEMZROrp5TcOAaiBFyIujxyEApkn-1iVQ8nlXcvBcH3088YeQjJYFiphEuFgsmeyg">
            <a:extLst>
              <a:ext uri="{FF2B5EF4-FFF2-40B4-BE49-F238E27FC236}">
                <a16:creationId xmlns:a16="http://schemas.microsoft.com/office/drawing/2014/main" id="{D15381F3-7AF4-5744-8AB6-E547CEA66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0" y="1953680"/>
            <a:ext cx="6975440" cy="431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091FA0-6B60-FD49-89A5-CC4EF5FF123E}"/>
              </a:ext>
            </a:extLst>
          </p:cNvPr>
          <p:cNvSpPr txBox="1"/>
          <p:nvPr/>
        </p:nvSpPr>
        <p:spPr>
          <a:xfrm>
            <a:off x="7714043" y="2923343"/>
            <a:ext cx="4016261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67" dirty="0">
                <a:solidFill>
                  <a:srgbClr val="0070C0"/>
                </a:solidFill>
                <a:latin typeface="Canaro Book" charset="0"/>
                <a:ea typeface="Canaro Book" charset="0"/>
                <a:cs typeface="Canaro Book" charset="0"/>
              </a:rPr>
              <a:t>0.999 SLA</a:t>
            </a:r>
          </a:p>
          <a:p>
            <a:r>
              <a:rPr lang="hu-HU" sz="3467" dirty="0">
                <a:solidFill>
                  <a:srgbClr val="0070C0"/>
                </a:solidFill>
                <a:latin typeface="Canaro Book" charset="0"/>
                <a:ea typeface="Canaro Book" charset="0"/>
                <a:cs typeface="Canaro Book" charset="0"/>
              </a:rPr>
              <a:t>652 sec -&gt; 25 sec</a:t>
            </a:r>
            <a:endParaRPr lang="en-US" sz="3467" dirty="0">
              <a:solidFill>
                <a:srgbClr val="0070C0"/>
              </a:solidFill>
              <a:latin typeface="Canaro Book" charset="0"/>
              <a:ea typeface="Canaro Book" charset="0"/>
              <a:cs typeface="Canaro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#4 – </a:t>
            </a:r>
            <a:r>
              <a:rPr lang="de-DE" dirty="0" err="1"/>
              <a:t>Bayesian</a:t>
            </a:r>
            <a:r>
              <a:rPr lang="de-DE" dirty="0"/>
              <a:t> Learning in </a:t>
            </a:r>
            <a:r>
              <a:rPr lang="de-DE" dirty="0" err="1"/>
              <a:t>BigQuery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0" name="Textfeld 48">
            <a:extLst>
              <a:ext uri="{FF2B5EF4-FFF2-40B4-BE49-F238E27FC236}">
                <a16:creationId xmlns:a16="http://schemas.microsoft.com/office/drawing/2014/main" id="{A4CC58F0-EDD2-C84E-8C58-34FE54A02A39}"/>
              </a:ext>
            </a:extLst>
          </p:cNvPr>
          <p:cNvSpPr txBox="1"/>
          <p:nvPr/>
        </p:nvSpPr>
        <p:spPr bwMode="auto">
          <a:xfrm>
            <a:off x="1253779" y="1411315"/>
            <a:ext cx="8693109" cy="34283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4933" b="1" dirty="0">
              <a:solidFill>
                <a:schemeClr val="accent1"/>
              </a:solidFill>
              <a:latin typeface="Canaro Book" charset="0"/>
              <a:ea typeface="Canaro Book" charset="0"/>
              <a:cs typeface="Canaro Boo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F48F7-E5AD-8A48-B2BE-A55CDDD65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0" y="1634674"/>
            <a:ext cx="10182896" cy="37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#5 – </a:t>
            </a:r>
            <a:r>
              <a:rPr lang="de-DE" dirty="0" err="1"/>
              <a:t>Duplicates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" name="Textfeld 48">
            <a:extLst>
              <a:ext uri="{FF2B5EF4-FFF2-40B4-BE49-F238E27FC236}">
                <a16:creationId xmlns:a16="http://schemas.microsoft.com/office/drawing/2014/main" id="{A4CC58F0-EDD2-C84E-8C58-34FE54A02A39}"/>
              </a:ext>
            </a:extLst>
          </p:cNvPr>
          <p:cNvSpPr txBox="1"/>
          <p:nvPr/>
        </p:nvSpPr>
        <p:spPr bwMode="auto">
          <a:xfrm>
            <a:off x="1253779" y="1411315"/>
            <a:ext cx="8693109" cy="34283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4933" b="1" dirty="0">
              <a:solidFill>
                <a:schemeClr val="accent1"/>
              </a:solidFill>
              <a:latin typeface="Canaro Book" charset="0"/>
              <a:ea typeface="Canaro Book" charset="0"/>
              <a:cs typeface="Canaro Boo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73559-9223-534E-860F-2B18AA6BC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t="10873" b="9461"/>
          <a:stretch/>
        </p:blipFill>
        <p:spPr>
          <a:xfrm>
            <a:off x="3439141" y="1754293"/>
            <a:ext cx="4322383" cy="2512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C38542-0F3B-3C4B-A049-275BA56F6D8C}"/>
              </a:ext>
            </a:extLst>
          </p:cNvPr>
          <p:cNvSpPr txBox="1"/>
          <p:nvPr/>
        </p:nvSpPr>
        <p:spPr>
          <a:xfrm>
            <a:off x="3928056" y="2002582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err="1"/>
              <a:t>at</a:t>
            </a:r>
            <a:r>
              <a:rPr lang="hu-HU" sz="1200" dirty="0"/>
              <a:t> </a:t>
            </a:r>
            <a:r>
              <a:rPr lang="hu-HU" sz="1200" dirty="0" err="1"/>
              <a:t>least</a:t>
            </a:r>
            <a:r>
              <a:rPr lang="hu-HU" sz="1200" dirty="0"/>
              <a:t> </a:t>
            </a:r>
            <a:r>
              <a:rPr lang="hu-HU" sz="1200" dirty="0" err="1"/>
              <a:t>once</a:t>
            </a:r>
            <a:endParaRPr lang="hu-HU" sz="1200" dirty="0"/>
          </a:p>
          <a:p>
            <a:pPr algn="ctr"/>
            <a:r>
              <a:rPr lang="hu-HU" sz="1200" dirty="0"/>
              <a:t>10</a:t>
            </a:r>
            <a:r>
              <a:rPr lang="hu-HU" sz="1200" baseline="30000" dirty="0"/>
              <a:t>-5</a:t>
            </a:r>
            <a:endParaRPr lang="hu-H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73ECB-1BA1-0E49-B6BF-D1B79C19EEA5}"/>
              </a:ext>
            </a:extLst>
          </p:cNvPr>
          <p:cNvSpPr txBox="1"/>
          <p:nvPr/>
        </p:nvSpPr>
        <p:spPr>
          <a:xfrm>
            <a:off x="6950017" y="3709958"/>
            <a:ext cx="476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/>
              <a:t>10</a:t>
            </a:r>
            <a:r>
              <a:rPr lang="hu-HU" sz="1200" baseline="30000" dirty="0"/>
              <a:t>-7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914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2476500"/>
            <a:ext cx="12193524" cy="3200400"/>
          </a:xfrm>
          <a:prstGeom prst="rect">
            <a:avLst/>
          </a:prstGeom>
        </p:spPr>
      </p:pic>
      <p:sp>
        <p:nvSpPr>
          <p:cNvPr id="13" name="Parallelogram 1">
            <a:extLst/>
          </p:cNvPr>
          <p:cNvSpPr/>
          <p:nvPr/>
        </p:nvSpPr>
        <p:spPr>
          <a:xfrm>
            <a:off x="1250950" y="-114300"/>
            <a:ext cx="3321050" cy="5791200"/>
          </a:xfrm>
          <a:prstGeom prst="parallelogram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>
              <a:solidFill>
                <a:srgbClr val="FFFFFF"/>
              </a:solidFill>
              <a:latin typeface="Canaro Book" charset="0"/>
              <a:ea typeface="Canaro Book" charset="0"/>
              <a:cs typeface="Canaro Book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52600" y="3143113"/>
            <a:ext cx="2154382" cy="16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naro 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aro 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aro 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aro 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aro Book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AT" altLang="en-US" sz="11500" spc="-150" dirty="0">
                <a:solidFill>
                  <a:srgbClr val="FFFFFF"/>
                </a:solidFill>
                <a:ea typeface="Canaro Book" charset="0"/>
                <a:cs typeface="Canaro Book" charset="0"/>
              </a:rPr>
              <a:t>04</a:t>
            </a:r>
            <a:endParaRPr lang="en-US" altLang="en-US" sz="11500" spc="-150" dirty="0">
              <a:solidFill>
                <a:srgbClr val="FFFFFF"/>
              </a:solidFill>
              <a:ea typeface="Canaro Book" charset="0"/>
              <a:cs typeface="Canaro Book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err="1"/>
              <a:t>Conclusions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" name="Textfeld 48">
            <a:extLst>
              <a:ext uri="{FF2B5EF4-FFF2-40B4-BE49-F238E27FC236}">
                <a16:creationId xmlns:a16="http://schemas.microsoft.com/office/drawing/2014/main" id="{A4CC58F0-EDD2-C84E-8C58-34FE54A02A39}"/>
              </a:ext>
            </a:extLst>
          </p:cNvPr>
          <p:cNvSpPr txBox="1"/>
          <p:nvPr/>
        </p:nvSpPr>
        <p:spPr bwMode="auto">
          <a:xfrm>
            <a:off x="826268" y="2396967"/>
            <a:ext cx="4767009" cy="209190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933" b="1" dirty="0">
                <a:solidFill>
                  <a:schemeClr val="accent1"/>
                </a:solidFill>
                <a:latin typeface="Canaro Book" charset="0"/>
                <a:ea typeface="Canaro Book" charset="0"/>
                <a:cs typeface="Canaro Book" charset="0"/>
              </a:rPr>
              <a:t>Unlimited space</a:t>
            </a:r>
          </a:p>
          <a:p>
            <a:pPr>
              <a:lnSpc>
                <a:spcPct val="90000"/>
              </a:lnSpc>
              <a:defRPr/>
            </a:pPr>
            <a:r>
              <a:rPr lang="en-US" sz="4933" b="1" dirty="0">
                <a:solidFill>
                  <a:schemeClr val="accent1"/>
                </a:solidFill>
                <a:latin typeface="Canaro Book" charset="0"/>
                <a:ea typeface="Canaro Book" charset="0"/>
                <a:cs typeface="Canaro Book" charset="0"/>
              </a:rPr>
              <a:t>Scalability</a:t>
            </a:r>
          </a:p>
          <a:p>
            <a:pPr>
              <a:lnSpc>
                <a:spcPct val="90000"/>
              </a:lnSpc>
              <a:defRPr/>
            </a:pPr>
            <a:r>
              <a:rPr lang="en-US" sz="4933" b="1" dirty="0">
                <a:solidFill>
                  <a:schemeClr val="accent1"/>
                </a:solidFill>
                <a:latin typeface="Canaro Book" charset="0"/>
                <a:ea typeface="Canaro Book" charset="0"/>
                <a:cs typeface="Canaro Book" charset="0"/>
              </a:rPr>
              <a:t>No operation</a:t>
            </a:r>
          </a:p>
          <a:p>
            <a:pPr>
              <a:lnSpc>
                <a:spcPct val="90000"/>
              </a:lnSpc>
              <a:defRPr/>
            </a:pPr>
            <a:r>
              <a:rPr lang="en-US" sz="4933" b="1" dirty="0">
                <a:solidFill>
                  <a:schemeClr val="accent1"/>
                </a:solidFill>
                <a:latin typeface="Canaro Book" charset="0"/>
                <a:ea typeface="Canaro Book" charset="0"/>
                <a:cs typeface="Canaro Book" charset="0"/>
              </a:rPr>
              <a:t>Accountability</a:t>
            </a:r>
          </a:p>
        </p:txBody>
      </p:sp>
      <p:sp>
        <p:nvSpPr>
          <p:cNvPr id="5" name="Textfeld 48">
            <a:extLst>
              <a:ext uri="{FF2B5EF4-FFF2-40B4-BE49-F238E27FC236}">
                <a16:creationId xmlns:a16="http://schemas.microsoft.com/office/drawing/2014/main" id="{6F28DCE7-A1AA-ED44-A1D3-07DB7D4D8581}"/>
              </a:ext>
            </a:extLst>
          </p:cNvPr>
          <p:cNvSpPr txBox="1"/>
          <p:nvPr/>
        </p:nvSpPr>
        <p:spPr bwMode="auto">
          <a:xfrm>
            <a:off x="6702823" y="2396967"/>
            <a:ext cx="4554985" cy="54811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normAutofit fontScale="6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933" b="1" dirty="0">
                <a:solidFill>
                  <a:srgbClr val="0070C0"/>
                </a:solidFill>
                <a:latin typeface="Canaro Book" charset="0"/>
                <a:ea typeface="Canaro Book" charset="0"/>
                <a:cs typeface="Canaro Book" charset="0"/>
              </a:rPr>
              <a:t>Continuous Integration</a:t>
            </a:r>
          </a:p>
        </p:txBody>
      </p:sp>
    </p:spTree>
    <p:extLst>
      <p:ext uri="{BB962C8B-B14F-4D97-AF65-F5344CB8AC3E}">
        <p14:creationId xmlns:p14="http://schemas.microsoft.com/office/powerpoint/2010/main" val="39741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3E1E5442-2446-4775-887D-E8CDCC77A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92" t="12901" r="12359" b="7235"/>
          <a:stretch/>
        </p:blipFill>
        <p:spPr>
          <a:xfrm>
            <a:off x="957482" y="367748"/>
            <a:ext cx="10041408" cy="5825920"/>
          </a:xfrm>
          <a:prstGeom prst="rect">
            <a:avLst/>
          </a:prstGeom>
        </p:spPr>
      </p:pic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E1705E53-33F6-4BF6-B054-6AA5D3D677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424" t="-72" r="1" b="27147"/>
          <a:stretch/>
        </p:blipFill>
        <p:spPr>
          <a:xfrm>
            <a:off x="2493334" y="866552"/>
            <a:ext cx="7145080" cy="447156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376"/>
            <a:ext cx="12193588" cy="3200401"/>
          </a:xfrm>
          <a:prstGeom prst="rect">
            <a:avLst/>
          </a:prstGeom>
        </p:spPr>
      </p:pic>
      <p:sp>
        <p:nvSpPr>
          <p:cNvPr id="13" name="Parallelogram 12">
            <a:extLst/>
          </p:cNvPr>
          <p:cNvSpPr/>
          <p:nvPr/>
        </p:nvSpPr>
        <p:spPr>
          <a:xfrm>
            <a:off x="-228600" y="2057400"/>
            <a:ext cx="6019800" cy="873125"/>
          </a:xfrm>
          <a:prstGeom prst="parallelogram">
            <a:avLst/>
          </a:prstGeom>
          <a:solidFill>
            <a:schemeClr val="tx2">
              <a:alpha val="85000"/>
            </a:schemeClr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4000">
                <a:latin typeface="Canaro Book" charset="0"/>
                <a:ea typeface="Canaro Book" charset="0"/>
                <a:cs typeface="Canaro Book" charset="0"/>
              </a:rPr>
              <a:t>AGENDA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35380" y="3795713"/>
            <a:ext cx="4655820" cy="21852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000" dirty="0"/>
              <a:t>1.   </a:t>
            </a:r>
            <a:r>
              <a:rPr lang="de-DE" dirty="0"/>
              <a:t> </a:t>
            </a:r>
            <a:r>
              <a:rPr lang="de-DE" sz="2000" dirty="0" err="1"/>
              <a:t>Arhitecture</a:t>
            </a:r>
            <a:br>
              <a:rPr lang="en-US" dirty="0">
                <a:latin typeface="+mn-ea"/>
                <a:cs typeface="+mn-ea"/>
              </a:rPr>
            </a:br>
            <a:br>
              <a:rPr lang="en-US" dirty="0">
                <a:latin typeface="+mn-ea"/>
                <a:cs typeface="+mn-ea"/>
              </a:rPr>
            </a:br>
            <a:r>
              <a:rPr lang="de-DE" sz="2000" dirty="0"/>
              <a:t>2.   </a:t>
            </a:r>
            <a:r>
              <a:rPr lang="de-DE" sz="2000" dirty="0" err="1"/>
              <a:t>Why</a:t>
            </a:r>
            <a:r>
              <a:rPr lang="de-DE" sz="2000" dirty="0"/>
              <a:t> GCP? </a:t>
            </a:r>
          </a:p>
          <a:p>
            <a:endParaRPr lang="de-DE" sz="2000" dirty="0"/>
          </a:p>
          <a:p>
            <a:r>
              <a:rPr lang="de-DE" sz="2000" dirty="0"/>
              <a:t>3.   </a:t>
            </a:r>
            <a:r>
              <a:rPr lang="de-DE" sz="2000" dirty="0" err="1"/>
              <a:t>Experiences</a:t>
            </a:r>
            <a:br>
              <a:rPr lang="en-US" dirty="0">
                <a:latin typeface="+mn-ea"/>
                <a:cs typeface="+mn-ea"/>
              </a:rPr>
            </a:br>
            <a:br>
              <a:rPr lang="en-US" dirty="0">
                <a:latin typeface="+mn-ea"/>
                <a:cs typeface="+mn-ea"/>
              </a:rPr>
            </a:br>
            <a:r>
              <a:rPr lang="de-DE" sz="2000" dirty="0"/>
              <a:t>3.   </a:t>
            </a:r>
            <a:r>
              <a:rPr lang="de-DE" sz="2000" dirty="0" err="1"/>
              <a:t>Conclusions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3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2476500"/>
            <a:ext cx="12193524" cy="3200400"/>
          </a:xfrm>
          <a:prstGeom prst="rect">
            <a:avLst/>
          </a:prstGeom>
        </p:spPr>
      </p:pic>
      <p:sp>
        <p:nvSpPr>
          <p:cNvPr id="13" name="Parallelogram 1">
            <a:extLst/>
          </p:cNvPr>
          <p:cNvSpPr/>
          <p:nvPr/>
        </p:nvSpPr>
        <p:spPr>
          <a:xfrm>
            <a:off x="1250950" y="-114300"/>
            <a:ext cx="3321050" cy="5791200"/>
          </a:xfrm>
          <a:prstGeom prst="parallelogram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>
              <a:solidFill>
                <a:srgbClr val="FFFFFF"/>
              </a:solidFill>
              <a:latin typeface="Canaro Book" charset="0"/>
              <a:ea typeface="Canaro Book" charset="0"/>
              <a:cs typeface="Canaro Book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52600" y="3143250"/>
            <a:ext cx="19812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naro 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aro 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aro 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aro 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aro Book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AT" altLang="en-US" sz="11500" spc="-150" dirty="0">
                <a:solidFill>
                  <a:srgbClr val="FFFFFF"/>
                </a:solidFill>
                <a:ea typeface="Canaro Book" charset="0"/>
                <a:cs typeface="Canaro Book" charset="0"/>
              </a:rPr>
              <a:t>01</a:t>
            </a:r>
            <a:endParaRPr lang="en-US" altLang="en-US" sz="11500" spc="-150" dirty="0">
              <a:solidFill>
                <a:srgbClr val="FFFFFF"/>
              </a:solidFill>
              <a:ea typeface="Canaro Book" charset="0"/>
              <a:cs typeface="Canaro Book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err="1"/>
              <a:t>Arhitecture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42276"/>
            <a:ext cx="9144000" cy="1655763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5416" y="238018"/>
            <a:ext cx="1145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latin typeface="+mj-lt"/>
                <a:ea typeface="+mj-ea"/>
                <a:cs typeface="+mj-cs"/>
              </a:rPr>
              <a:t>Real time consumer data flow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49" y="1316299"/>
            <a:ext cx="2828667" cy="1416789"/>
          </a:xfrm>
          <a:prstGeom prst="roundRect">
            <a:avLst/>
          </a:prstGeom>
          <a:solidFill>
            <a:srgbClr val="32D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Products </a:t>
            </a:r>
            <a:r>
              <a:rPr lang="en-US" sz="1600" b="1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collecting</a:t>
            </a:r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 data </a:t>
            </a:r>
            <a:b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</a:br>
            <a:endParaRPr lang="en-US" sz="1600" dirty="0">
              <a:solidFill>
                <a:schemeClr val="tx1"/>
              </a:solidFill>
              <a:latin typeface="Canaro Medium" charset="0"/>
              <a:ea typeface="Canaro Medium" charset="0"/>
              <a:cs typeface="Canaro Medium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(Suite, Mobile SDK, Webextend, </a:t>
            </a:r>
            <a:r>
              <a:rPr lang="mr-IN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…</a:t>
            </a:r>
            <a:r>
              <a:rPr lang="hu-HU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)</a:t>
            </a:r>
            <a:endParaRPr lang="en-US" sz="1600" dirty="0">
              <a:solidFill>
                <a:schemeClr val="tx1"/>
              </a:solidFill>
              <a:latin typeface="Canaro Light" charset="0"/>
              <a:ea typeface="Canaro Light" charset="0"/>
              <a:cs typeface="Canaro Light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95415" y="3096595"/>
            <a:ext cx="11238471" cy="0"/>
          </a:xfrm>
          <a:prstGeom prst="line">
            <a:avLst/>
          </a:prstGeom>
          <a:ln w="57150">
            <a:solidFill>
              <a:schemeClr val="tx1">
                <a:alpha val="51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931317" y="3209648"/>
            <a:ext cx="2178707" cy="454635"/>
          </a:xfrm>
          <a:prstGeom prst="roundRect">
            <a:avLst/>
          </a:prstGeom>
          <a:solidFill>
            <a:srgbClr val="D9E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Behavior Data</a:t>
            </a:r>
          </a:p>
        </p:txBody>
      </p:sp>
      <p:sp>
        <p:nvSpPr>
          <p:cNvPr id="79" name="Pentagon 78"/>
          <p:cNvSpPr/>
          <p:nvPr/>
        </p:nvSpPr>
        <p:spPr>
          <a:xfrm>
            <a:off x="1226916" y="3856307"/>
            <a:ext cx="4755875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Email</a:t>
            </a:r>
          </a:p>
        </p:txBody>
      </p:sp>
      <p:sp>
        <p:nvSpPr>
          <p:cNvPr id="80" name="Pentagon 79"/>
          <p:cNvSpPr/>
          <p:nvPr/>
        </p:nvSpPr>
        <p:spPr>
          <a:xfrm>
            <a:off x="1226917" y="4208747"/>
            <a:ext cx="3761644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Web</a:t>
            </a:r>
          </a:p>
        </p:txBody>
      </p:sp>
      <p:sp>
        <p:nvSpPr>
          <p:cNvPr id="81" name="Pentagon 80"/>
          <p:cNvSpPr/>
          <p:nvPr/>
        </p:nvSpPr>
        <p:spPr>
          <a:xfrm>
            <a:off x="1226917" y="4561185"/>
            <a:ext cx="3070764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Purchases</a:t>
            </a:r>
          </a:p>
        </p:txBody>
      </p:sp>
      <p:sp>
        <p:nvSpPr>
          <p:cNvPr id="82" name="Pentagon 81"/>
          <p:cNvSpPr/>
          <p:nvPr/>
        </p:nvSpPr>
        <p:spPr>
          <a:xfrm>
            <a:off x="1226917" y="4913624"/>
            <a:ext cx="4154548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Push</a:t>
            </a:r>
          </a:p>
        </p:txBody>
      </p:sp>
      <p:sp>
        <p:nvSpPr>
          <p:cNvPr id="85" name="Pentagon 84"/>
          <p:cNvSpPr/>
          <p:nvPr/>
        </p:nvSpPr>
        <p:spPr>
          <a:xfrm>
            <a:off x="1226917" y="5292197"/>
            <a:ext cx="3853084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Mobile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Canaro Medium" charset="0"/>
              <a:ea typeface="Canaro Medium" charset="0"/>
              <a:cs typeface="Canaro Medium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43784" y="1323292"/>
            <a:ext cx="3019829" cy="2324089"/>
            <a:chOff x="2357838" y="992468"/>
            <a:chExt cx="2264872" cy="1743067"/>
          </a:xfrm>
        </p:grpSpPr>
        <p:sp>
          <p:nvSpPr>
            <p:cNvPr id="9" name="Rounded Rectangle 8"/>
            <p:cNvSpPr/>
            <p:nvPr/>
          </p:nvSpPr>
          <p:spPr>
            <a:xfrm>
              <a:off x="2357838" y="992468"/>
              <a:ext cx="2264872" cy="1062592"/>
            </a:xfrm>
            <a:prstGeom prst="roundRect">
              <a:avLst/>
            </a:prstGeom>
            <a:solidFill>
              <a:srgbClr val="32D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naro Medium" charset="0"/>
                  <a:ea typeface="Canaro Medium" charset="0"/>
                  <a:cs typeface="Canaro Medium" charset="0"/>
                </a:rPr>
                <a:t>Products consuming data </a:t>
              </a:r>
              <a:br>
                <a:rPr lang="en-US" sz="1600" dirty="0">
                  <a:solidFill>
                    <a:schemeClr val="tx1"/>
                  </a:solidFill>
                  <a:latin typeface="Canaro Medium" charset="0"/>
                  <a:ea typeface="Canaro Medium" charset="0"/>
                  <a:cs typeface="Canaro Medium" charset="0"/>
                </a:rPr>
              </a:br>
              <a:endPara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naro Medium" charset="0"/>
                  <a:ea typeface="Canaro Medium" charset="0"/>
                  <a:cs typeface="Canaro Medium" charset="0"/>
                </a:rPr>
                <a:t>(</a:t>
              </a:r>
              <a:r>
                <a:rPr lang="hu-HU" sz="1600" dirty="0" err="1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Segmentation</a:t>
              </a:r>
              <a:r>
                <a:rPr lang="hu-HU" sz="1600" dirty="0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, </a:t>
              </a:r>
              <a:r>
                <a:rPr lang="hu-HU" sz="1600" dirty="0" err="1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Reporting</a:t>
              </a:r>
              <a:r>
                <a:rPr lang="hu-HU" sz="1600" dirty="0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, Domain </a:t>
              </a:r>
              <a:r>
                <a:rPr lang="hu-HU" sz="1600" dirty="0" err="1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rep</a:t>
              </a:r>
              <a:r>
                <a:rPr lang="hu-HU" sz="1600" dirty="0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., ...)</a:t>
              </a:r>
              <a:endParaRPr lang="en-US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4058584" y="2134686"/>
              <a:ext cx="40" cy="6008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 flipV="1">
            <a:off x="735236" y="4685105"/>
            <a:ext cx="3690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51977" y="2822344"/>
            <a:ext cx="0" cy="1864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381466" y="1316299"/>
            <a:ext cx="4199732" cy="5333357"/>
            <a:chOff x="4036099" y="987224"/>
            <a:chExt cx="3149799" cy="4000018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961718" y="2125407"/>
              <a:ext cx="12849" cy="15713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4763236" y="987224"/>
              <a:ext cx="2422662" cy="1062592"/>
            </a:xfrm>
            <a:prstGeom prst="roundRect">
              <a:avLst/>
            </a:prstGeom>
            <a:solidFill>
              <a:srgbClr val="32D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naro Medium" charset="0"/>
                  <a:ea typeface="Canaro Medium" charset="0"/>
                  <a:cs typeface="Canaro Medium" charset="0"/>
                </a:rPr>
                <a:t>Execution Products creating treatment data</a:t>
              </a:r>
              <a:br>
                <a:rPr lang="en-US" sz="1600" dirty="0">
                  <a:solidFill>
                    <a:schemeClr val="tx1"/>
                  </a:solidFill>
                  <a:latin typeface="Canaro Medium" charset="0"/>
                  <a:ea typeface="Canaro Medium" charset="0"/>
                  <a:cs typeface="Canaro Medium" charset="0"/>
                </a:rPr>
              </a:br>
              <a:endPara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naro Medium" charset="0"/>
                  <a:ea typeface="Canaro Medium" charset="0"/>
                  <a:cs typeface="Canaro Medium" charset="0"/>
                </a:rPr>
                <a:t>(</a:t>
              </a:r>
              <a:r>
                <a:rPr lang="hu-HU" sz="1600" dirty="0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Email </a:t>
              </a:r>
              <a:r>
                <a:rPr lang="hu-HU" sz="1600" dirty="0" err="1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sending</a:t>
              </a:r>
              <a:r>
                <a:rPr lang="hu-HU" sz="1600" dirty="0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, </a:t>
              </a:r>
              <a:r>
                <a:rPr lang="hu-HU" sz="1600" dirty="0" err="1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push</a:t>
              </a:r>
              <a:r>
                <a:rPr lang="hu-HU" sz="1600" dirty="0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 </a:t>
              </a:r>
              <a:r>
                <a:rPr lang="hu-HU" sz="1600" dirty="0" err="1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sending</a:t>
              </a:r>
              <a:r>
                <a:rPr lang="hu-HU" sz="1600" dirty="0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, </a:t>
              </a:r>
              <a:r>
                <a:rPr lang="hu-HU" sz="1600" dirty="0" err="1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Personalisation</a:t>
              </a:r>
              <a:r>
                <a:rPr lang="hu-HU" sz="1600" dirty="0">
                  <a:solidFill>
                    <a:schemeClr val="tx1"/>
                  </a:solidFill>
                  <a:latin typeface="Canaro Light" charset="0"/>
                  <a:ea typeface="Canaro Light" charset="0"/>
                  <a:cs typeface="Canaro Light" charset="0"/>
                </a:rPr>
                <a:t>, ...)</a:t>
              </a:r>
              <a:endParaRPr lang="en-US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521525" y="3799921"/>
              <a:ext cx="1577585" cy="316190"/>
            </a:xfrm>
            <a:prstGeom prst="roundRect">
              <a:avLst/>
            </a:prstGeom>
            <a:solidFill>
              <a:srgbClr val="D9E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Canaro Medium" charset="0"/>
                  <a:ea typeface="Canaro Medium" charset="0"/>
                  <a:cs typeface="Canaro Medium" charset="0"/>
                </a:rPr>
                <a:t>Treatments Data</a:t>
              </a:r>
              <a:endPara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endParaRPr>
            </a:p>
          </p:txBody>
        </p:sp>
        <p:sp>
          <p:nvSpPr>
            <p:cNvPr id="31" name="Pentagon 30"/>
            <p:cNvSpPr/>
            <p:nvPr/>
          </p:nvSpPr>
          <p:spPr>
            <a:xfrm>
              <a:off x="4036099" y="4219294"/>
              <a:ext cx="2570441" cy="189000"/>
            </a:xfrm>
            <a:prstGeom prst="homePlate">
              <a:avLst/>
            </a:prstGeom>
            <a:solidFill>
              <a:srgbClr val="798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400" dirty="0">
                  <a:latin typeface="Canaro Medium" charset="0"/>
                  <a:ea typeface="Canaro Medium" charset="0"/>
                  <a:cs typeface="Canaro Medium" charset="0"/>
                </a:rPr>
                <a:t>Email - </a:t>
              </a:r>
              <a:r>
                <a:rPr lang="hu-HU" sz="1400" dirty="0" err="1">
                  <a:latin typeface="Canaro Medium" charset="0"/>
                  <a:ea typeface="Canaro Medium" charset="0"/>
                  <a:cs typeface="Canaro Medium" charset="0"/>
                </a:rPr>
                <a:t>send</a:t>
              </a:r>
              <a:r>
                <a:rPr lang="hu-HU" sz="1400" dirty="0">
                  <a:latin typeface="Canaro Medium" charset="0"/>
                  <a:ea typeface="Canaro Medium" charset="0"/>
                  <a:cs typeface="Canaro Medium" charset="0"/>
                </a:rPr>
                <a:t>, </a:t>
              </a:r>
              <a:r>
                <a:rPr lang="hu-HU" sz="1400" dirty="0" err="1">
                  <a:latin typeface="Canaro Medium" charset="0"/>
                  <a:ea typeface="Canaro Medium" charset="0"/>
                  <a:cs typeface="Canaro Medium" charset="0"/>
                </a:rPr>
                <a:t>campaigns</a:t>
              </a:r>
              <a:r>
                <a:rPr lang="hu-HU" sz="1400" dirty="0">
                  <a:latin typeface="Canaro Medium" charset="0"/>
                  <a:ea typeface="Canaro Medium" charset="0"/>
                  <a:cs typeface="Canaro Medium" charset="0"/>
                </a:rPr>
                <a:t>, </a:t>
              </a:r>
              <a:r>
                <a:rPr lang="hu-HU" sz="1400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naro Medium" charset="0"/>
                  <a:ea typeface="Canaro Medium" charset="0"/>
                  <a:cs typeface="Canaro Medium" charset="0"/>
                </a:rPr>
                <a:t>content</a:t>
              </a:r>
              <a:endPara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naro Medium" charset="0"/>
                <a:ea typeface="Canaro Medium" charset="0"/>
                <a:cs typeface="Canaro Medium" charset="0"/>
              </a:endParaRPr>
            </a:p>
          </p:txBody>
        </p:sp>
        <p:sp>
          <p:nvSpPr>
            <p:cNvPr id="33" name="Pentagon 32"/>
            <p:cNvSpPr/>
            <p:nvPr/>
          </p:nvSpPr>
          <p:spPr>
            <a:xfrm>
              <a:off x="4036099" y="4508768"/>
              <a:ext cx="2501862" cy="189000"/>
            </a:xfrm>
            <a:prstGeom prst="homePlate">
              <a:avLst/>
            </a:prstGeom>
            <a:solidFill>
              <a:srgbClr val="798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latin typeface="Canaro Medium" charset="0"/>
                  <a:ea typeface="Canaro Medium" charset="0"/>
                  <a:cs typeface="Canaro Medium" charset="0"/>
                </a:rPr>
                <a:t>Push </a:t>
              </a:r>
              <a:r>
                <a:rPr lang="mr-IN" sz="1400" dirty="0">
                  <a:latin typeface="Canaro Medium" charset="0"/>
                  <a:ea typeface="Canaro Medium" charset="0"/>
                  <a:cs typeface="Canaro Medium" charset="0"/>
                </a:rPr>
                <a:t>–</a:t>
              </a:r>
              <a:r>
                <a:rPr lang="en-US" sz="1400" dirty="0">
                  <a:latin typeface="Canaro Medium" charset="0"/>
                  <a:ea typeface="Canaro Medium" charset="0"/>
                  <a:cs typeface="Canaro Medium" charset="0"/>
                </a:rPr>
                <a:t> send, campaign, </a:t>
              </a:r>
              <a:r>
                <a:rPr lang="en-US" sz="14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naro Medium" charset="0"/>
                  <a:ea typeface="Canaro Medium" charset="0"/>
                  <a:cs typeface="Canaro Medium" charset="0"/>
                </a:rPr>
                <a:t>content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5484371" y="2134686"/>
              <a:ext cx="0" cy="10218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entagon 23"/>
            <p:cNvSpPr/>
            <p:nvPr/>
          </p:nvSpPr>
          <p:spPr>
            <a:xfrm>
              <a:off x="4051271" y="4798242"/>
              <a:ext cx="520729" cy="189000"/>
            </a:xfrm>
            <a:prstGeom prst="homePlate">
              <a:avLst/>
            </a:prstGeom>
            <a:solidFill>
              <a:srgbClr val="798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mr-IN" sz="1400" dirty="0">
                  <a:latin typeface="Canaro Medium" charset="0"/>
                  <a:ea typeface="Canaro Medium" charset="0"/>
                  <a:cs typeface="Canaro Medium" charset="0"/>
                </a:rPr>
                <a:t>…</a:t>
              </a:r>
              <a:endParaRPr lang="en-US" sz="1400" dirty="0">
                <a:latin typeface="Canaro Medium" charset="0"/>
                <a:ea typeface="Canaro Medium" charset="0"/>
                <a:cs typeface="Canaro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4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42276"/>
            <a:ext cx="9144000" cy="1655763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5416" y="238018"/>
            <a:ext cx="1145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latin typeface="+mj-lt"/>
                <a:ea typeface="+mj-ea"/>
                <a:cs typeface="+mj-cs"/>
              </a:rPr>
              <a:t>Real time consumer data flow </a:t>
            </a:r>
            <a:r>
              <a:rPr lang="mr-IN" sz="2800" b="1" dirty="0">
                <a:latin typeface="+mj-lt"/>
                <a:ea typeface="+mj-ea"/>
                <a:cs typeface="+mj-cs"/>
              </a:rPr>
              <a:t>–</a:t>
            </a:r>
            <a:r>
              <a:rPr lang="en-US" sz="2800" b="1" dirty="0">
                <a:latin typeface="+mj-lt"/>
                <a:ea typeface="+mj-ea"/>
                <a:cs typeface="+mj-cs"/>
              </a:rPr>
              <a:t> AI Services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49" y="1316299"/>
            <a:ext cx="2828667" cy="1416789"/>
          </a:xfrm>
          <a:prstGeom prst="roundRect">
            <a:avLst/>
          </a:prstGeom>
          <a:solidFill>
            <a:srgbClr val="32D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Products </a:t>
            </a:r>
            <a:r>
              <a:rPr lang="en-US" sz="1600" b="1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collecting</a:t>
            </a:r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 data</a:t>
            </a:r>
            <a:b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</a:br>
            <a:endParaRPr lang="en-US" sz="1600" dirty="0">
              <a:solidFill>
                <a:schemeClr val="tx1"/>
              </a:solidFill>
              <a:latin typeface="Canaro Medium" charset="0"/>
              <a:ea typeface="Canaro Medium" charset="0"/>
              <a:cs typeface="Canaro Medium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(Suite, Mobile SDK, Webextend, </a:t>
            </a:r>
            <a:r>
              <a:rPr lang="mr-IN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…</a:t>
            </a:r>
            <a:r>
              <a:rPr lang="hu-HU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)</a:t>
            </a:r>
            <a:endParaRPr lang="en-US" sz="1600" dirty="0">
              <a:solidFill>
                <a:schemeClr val="tx1"/>
              </a:solidFill>
              <a:latin typeface="Canaro Light" charset="0"/>
              <a:ea typeface="Canaro Light" charset="0"/>
              <a:cs typeface="Canaro Light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3784" y="1323291"/>
            <a:ext cx="3019829" cy="1416789"/>
          </a:xfrm>
          <a:prstGeom prst="roundRect">
            <a:avLst/>
          </a:prstGeom>
          <a:solidFill>
            <a:srgbClr val="32D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Products consuming data (Why)</a:t>
            </a:r>
            <a:b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</a:br>
            <a:endParaRPr lang="en-US" sz="1600" dirty="0">
              <a:solidFill>
                <a:schemeClr val="tx1"/>
              </a:solidFill>
              <a:latin typeface="Canaro Medium" charset="0"/>
              <a:ea typeface="Canaro Medium" charset="0"/>
              <a:cs typeface="Canaro Medium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(</a:t>
            </a:r>
            <a:r>
              <a:rPr lang="hu-HU" sz="1600" dirty="0" err="1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Segmentation</a:t>
            </a:r>
            <a:r>
              <a:rPr lang="hu-HU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, </a:t>
            </a:r>
            <a:r>
              <a:rPr lang="hu-HU" sz="1600" dirty="0" err="1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Reporting</a:t>
            </a:r>
            <a:r>
              <a:rPr lang="hu-HU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, Domain </a:t>
            </a:r>
            <a:r>
              <a:rPr lang="hu-HU" sz="1600" dirty="0" err="1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rep</a:t>
            </a:r>
            <a:r>
              <a:rPr lang="hu-HU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., ...)</a:t>
            </a:r>
            <a:endParaRPr lang="en-US" sz="1600" dirty="0">
              <a:solidFill>
                <a:schemeClr val="tx1"/>
              </a:solidFill>
              <a:latin typeface="Canaro Light" charset="0"/>
              <a:ea typeface="Canaro Light" charset="0"/>
              <a:cs typeface="Canaro Light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760255" y="1325589"/>
            <a:ext cx="2002860" cy="862803"/>
          </a:xfrm>
          <a:prstGeom prst="roundRect">
            <a:avLst/>
          </a:prstGeom>
          <a:solidFill>
            <a:srgbClr val="32D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AI </a:t>
            </a:r>
            <a:r>
              <a:rPr lang="hu-HU" sz="1600" dirty="0" err="1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services</a:t>
            </a:r>
            <a:r>
              <a:rPr lang="hu-HU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creating</a:t>
            </a:r>
            <a:r>
              <a:rPr lang="hu-HU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 AI </a:t>
            </a:r>
            <a:r>
              <a:rPr lang="hu-HU" sz="1600" dirty="0" err="1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data</a:t>
            </a:r>
            <a:r>
              <a:rPr lang="hu-HU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 (</a:t>
            </a:r>
            <a:r>
              <a:rPr lang="hu-HU" sz="1600" dirty="0" err="1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Why</a:t>
            </a:r>
            <a:r>
              <a:rPr lang="hu-HU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)</a:t>
            </a:r>
            <a:endParaRPr lang="en-US" sz="1600" dirty="0">
              <a:solidFill>
                <a:schemeClr val="tx1"/>
              </a:solidFill>
              <a:latin typeface="Canaro Medium" charset="0"/>
              <a:ea typeface="Canaro Medium" charset="0"/>
              <a:cs typeface="Canaro Medium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95415" y="3096595"/>
            <a:ext cx="11238471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931317" y="3209648"/>
            <a:ext cx="2178707" cy="454635"/>
          </a:xfrm>
          <a:prstGeom prst="roundRect">
            <a:avLst/>
          </a:prstGeom>
          <a:solidFill>
            <a:srgbClr val="D9E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Behavior Data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213493" y="3251783"/>
            <a:ext cx="1779559" cy="421587"/>
          </a:xfrm>
          <a:prstGeom prst="roundRect">
            <a:avLst/>
          </a:prstGeom>
          <a:solidFill>
            <a:srgbClr val="D9E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AI Data - WHY</a:t>
            </a:r>
            <a:endParaRPr lang="en-US" sz="1600" dirty="0">
              <a:solidFill>
                <a:schemeClr val="tx1"/>
              </a:solidFill>
              <a:latin typeface="Canaro Medium" charset="0"/>
              <a:ea typeface="Canaro Medium" charset="0"/>
              <a:cs typeface="Canaro Medium" charset="0"/>
            </a:endParaRPr>
          </a:p>
        </p:txBody>
      </p:sp>
      <p:sp>
        <p:nvSpPr>
          <p:cNvPr id="79" name="Pentagon 78"/>
          <p:cNvSpPr/>
          <p:nvPr/>
        </p:nvSpPr>
        <p:spPr>
          <a:xfrm>
            <a:off x="1226916" y="3856307"/>
            <a:ext cx="4755875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Email</a:t>
            </a:r>
          </a:p>
        </p:txBody>
      </p:sp>
      <p:sp>
        <p:nvSpPr>
          <p:cNvPr id="80" name="Pentagon 79"/>
          <p:cNvSpPr/>
          <p:nvPr/>
        </p:nvSpPr>
        <p:spPr>
          <a:xfrm>
            <a:off x="1226917" y="4208747"/>
            <a:ext cx="3761644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Web</a:t>
            </a:r>
          </a:p>
        </p:txBody>
      </p:sp>
      <p:sp>
        <p:nvSpPr>
          <p:cNvPr id="81" name="Pentagon 80"/>
          <p:cNvSpPr/>
          <p:nvPr/>
        </p:nvSpPr>
        <p:spPr>
          <a:xfrm>
            <a:off x="1226917" y="4561185"/>
            <a:ext cx="3070764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Purchases</a:t>
            </a:r>
          </a:p>
        </p:txBody>
      </p:sp>
      <p:sp>
        <p:nvSpPr>
          <p:cNvPr id="82" name="Pentagon 81"/>
          <p:cNvSpPr/>
          <p:nvPr/>
        </p:nvSpPr>
        <p:spPr>
          <a:xfrm>
            <a:off x="1226917" y="4913624"/>
            <a:ext cx="4154548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Push</a:t>
            </a:r>
          </a:p>
        </p:txBody>
      </p:sp>
      <p:sp>
        <p:nvSpPr>
          <p:cNvPr id="85" name="Pentagon 84"/>
          <p:cNvSpPr/>
          <p:nvPr/>
        </p:nvSpPr>
        <p:spPr>
          <a:xfrm>
            <a:off x="1226917" y="5292197"/>
            <a:ext cx="3853084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Mobile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Canaro Medium" charset="0"/>
              <a:ea typeface="Canaro Medium" charset="0"/>
              <a:cs typeface="Canaro Medium" charset="0"/>
            </a:endParaRPr>
          </a:p>
        </p:txBody>
      </p:sp>
      <p:sp>
        <p:nvSpPr>
          <p:cNvPr id="87" name="Pentagon 86"/>
          <p:cNvSpPr/>
          <p:nvPr/>
        </p:nvSpPr>
        <p:spPr>
          <a:xfrm>
            <a:off x="8886893" y="3882305"/>
            <a:ext cx="2373791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Geo </a:t>
            </a:r>
            <a:r>
              <a:rPr lang="mr-IN" sz="1400" dirty="0">
                <a:latin typeface="Canaro Medium" charset="0"/>
                <a:ea typeface="Canaro Medium" charset="0"/>
                <a:cs typeface="Canaro Medium" charset="0"/>
              </a:rPr>
              <a:t>–</a:t>
            </a:r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 home location</a:t>
            </a:r>
          </a:p>
        </p:txBody>
      </p:sp>
      <p:sp>
        <p:nvSpPr>
          <p:cNvPr id="88" name="Pentagon 87"/>
          <p:cNvSpPr/>
          <p:nvPr/>
        </p:nvSpPr>
        <p:spPr>
          <a:xfrm>
            <a:off x="8886892" y="4234744"/>
            <a:ext cx="2772000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Buying probability</a:t>
            </a:r>
          </a:p>
        </p:txBody>
      </p:sp>
      <p:sp>
        <p:nvSpPr>
          <p:cNvPr id="89" name="Pentagon 88"/>
          <p:cNvSpPr/>
          <p:nvPr/>
        </p:nvSpPr>
        <p:spPr>
          <a:xfrm>
            <a:off x="8886892" y="4587183"/>
            <a:ext cx="2553131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Engagement score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1058981" y="2232493"/>
            <a:ext cx="45899" cy="15470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5400000" flipH="1" flipV="1">
            <a:off x="8122159" y="2384394"/>
            <a:ext cx="2125056" cy="1821255"/>
          </a:xfrm>
          <a:prstGeom prst="bentConnector3">
            <a:avLst>
              <a:gd name="adj1" fmla="val 6688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948958" y="2833877"/>
            <a:ext cx="17132" cy="20951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411446" y="2846249"/>
            <a:ext cx="53" cy="801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35236" y="4685105"/>
            <a:ext cx="3690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51977" y="2822344"/>
            <a:ext cx="0" cy="1864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350981" y="1316299"/>
            <a:ext cx="3230216" cy="1416789"/>
          </a:xfrm>
          <a:prstGeom prst="roundRect">
            <a:avLst/>
          </a:prstGeom>
          <a:solidFill>
            <a:srgbClr val="32D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Execution Products creating treatment data (How)</a:t>
            </a:r>
            <a:b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</a:br>
            <a:endParaRPr lang="en-US" sz="1600" dirty="0">
              <a:solidFill>
                <a:schemeClr val="tx1"/>
              </a:solidFill>
              <a:latin typeface="Canaro Medium" charset="0"/>
              <a:ea typeface="Canaro Medium" charset="0"/>
              <a:cs typeface="Canaro Medium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(</a:t>
            </a:r>
            <a:r>
              <a:rPr lang="hu-HU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Email </a:t>
            </a:r>
            <a:r>
              <a:rPr lang="hu-HU" sz="1600" dirty="0" err="1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sending</a:t>
            </a:r>
            <a:r>
              <a:rPr lang="hu-HU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, </a:t>
            </a:r>
            <a:r>
              <a:rPr lang="hu-HU" sz="1600" dirty="0" err="1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push</a:t>
            </a:r>
            <a:r>
              <a:rPr lang="hu-HU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sending</a:t>
            </a:r>
            <a:r>
              <a:rPr lang="hu-HU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, </a:t>
            </a:r>
            <a:r>
              <a:rPr lang="hu-HU" sz="1600" dirty="0" err="1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Personalisation</a:t>
            </a:r>
            <a:r>
              <a:rPr lang="hu-HU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, ...)</a:t>
            </a:r>
            <a:endParaRPr lang="en-US" sz="1600" dirty="0">
              <a:solidFill>
                <a:schemeClr val="tx1"/>
              </a:solidFill>
              <a:latin typeface="Canaro Light" charset="0"/>
              <a:ea typeface="Canaro Light" charset="0"/>
              <a:cs typeface="Canaro Light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28701" y="5066561"/>
            <a:ext cx="2103447" cy="421587"/>
          </a:xfrm>
          <a:prstGeom prst="roundRect">
            <a:avLst/>
          </a:prstGeom>
          <a:solidFill>
            <a:srgbClr val="D9E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Treatments Data</a:t>
            </a:r>
            <a:endParaRPr lang="en-US" sz="1600" dirty="0">
              <a:solidFill>
                <a:schemeClr val="tx1"/>
              </a:solidFill>
              <a:latin typeface="Canaro Medium" charset="0"/>
              <a:ea typeface="Canaro Medium" charset="0"/>
              <a:cs typeface="Canaro Medium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5381466" y="5625725"/>
            <a:ext cx="3427255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Canaro Medium" charset="0"/>
                <a:ea typeface="Canaro Medium" charset="0"/>
                <a:cs typeface="Canaro Medium" charset="0"/>
              </a:rPr>
              <a:t>Email - </a:t>
            </a:r>
            <a:r>
              <a:rPr lang="hu-HU" sz="1400" dirty="0" err="1">
                <a:latin typeface="Canaro Medium" charset="0"/>
                <a:ea typeface="Canaro Medium" charset="0"/>
                <a:cs typeface="Canaro Medium" charset="0"/>
              </a:rPr>
              <a:t>send</a:t>
            </a:r>
            <a:r>
              <a:rPr lang="hu-HU" sz="1400" dirty="0">
                <a:latin typeface="Canaro Medium" charset="0"/>
                <a:ea typeface="Canaro Medium" charset="0"/>
                <a:cs typeface="Canaro Medium" charset="0"/>
              </a:rPr>
              <a:t>, </a:t>
            </a:r>
            <a:r>
              <a:rPr lang="hu-HU" sz="1400" dirty="0" err="1">
                <a:latin typeface="Canaro Medium" charset="0"/>
                <a:ea typeface="Canaro Medium" charset="0"/>
                <a:cs typeface="Canaro Medium" charset="0"/>
              </a:rPr>
              <a:t>campaigns</a:t>
            </a:r>
            <a:r>
              <a:rPr lang="hu-HU" sz="1400" dirty="0">
                <a:latin typeface="Canaro Medium" charset="0"/>
                <a:ea typeface="Canaro Medium" charset="0"/>
                <a:cs typeface="Canaro Medium" charset="0"/>
              </a:rPr>
              <a:t>, </a:t>
            </a:r>
            <a:r>
              <a:rPr lang="hu-HU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naro Medium" charset="0"/>
                <a:ea typeface="Canaro Medium" charset="0"/>
                <a:cs typeface="Canaro Medium" charset="0"/>
              </a:rPr>
              <a:t>content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Canaro Medium" charset="0"/>
              <a:ea typeface="Canaro Medium" charset="0"/>
              <a:cs typeface="Canaro Medium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5381465" y="6011691"/>
            <a:ext cx="3335816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Push </a:t>
            </a:r>
            <a:r>
              <a:rPr lang="mr-IN" sz="1400" dirty="0">
                <a:latin typeface="Canaro Medium" charset="0"/>
                <a:ea typeface="Canaro Medium" charset="0"/>
                <a:cs typeface="Canaro Medium" charset="0"/>
              </a:rPr>
              <a:t>–</a:t>
            </a:r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 send, campaign, 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naro Medium" charset="0"/>
                <a:ea typeface="Canaro Medium" charset="0"/>
                <a:cs typeface="Canaro Medium" charset="0"/>
              </a:rPr>
              <a:t>content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312495" y="2846248"/>
            <a:ext cx="0" cy="13624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entagon 36"/>
          <p:cNvSpPr/>
          <p:nvPr/>
        </p:nvSpPr>
        <p:spPr>
          <a:xfrm>
            <a:off x="8886893" y="4961547"/>
            <a:ext cx="694305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sz="1400" dirty="0">
                <a:latin typeface="Canaro Medium" charset="0"/>
                <a:ea typeface="Canaro Medium" charset="0"/>
                <a:cs typeface="Canaro Medium" charset="0"/>
              </a:rPr>
              <a:t>…</a:t>
            </a:r>
            <a:endParaRPr lang="en-US" sz="1400" dirty="0">
              <a:latin typeface="Canaro Medium" charset="0"/>
              <a:ea typeface="Canaro Medium" charset="0"/>
              <a:cs typeface="Canaro Medium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5401696" y="6397656"/>
            <a:ext cx="694305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sz="1400" dirty="0">
                <a:latin typeface="Canaro Medium" charset="0"/>
                <a:ea typeface="Canaro Medium" charset="0"/>
                <a:cs typeface="Canaro Medium" charset="0"/>
              </a:rPr>
              <a:t>…</a:t>
            </a:r>
            <a:endParaRPr lang="en-US" sz="1400" dirty="0">
              <a:latin typeface="Canaro Medium" charset="0"/>
              <a:ea typeface="Canaro Medium" charset="0"/>
              <a:cs typeface="Canar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42276"/>
            <a:ext cx="9144000" cy="1655763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5416" y="238018"/>
            <a:ext cx="1145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latin typeface="+mj-lt"/>
                <a:ea typeface="+mj-ea"/>
                <a:cs typeface="+mj-cs"/>
              </a:rPr>
              <a:t>Real time consumer data flow </a:t>
            </a:r>
            <a:r>
              <a:rPr lang="mr-IN" sz="2800" b="1" dirty="0">
                <a:latin typeface="+mj-lt"/>
                <a:ea typeface="+mj-ea"/>
                <a:cs typeface="+mj-cs"/>
              </a:rPr>
              <a:t>–</a:t>
            </a:r>
            <a:r>
              <a:rPr lang="en-US" sz="2800" b="1" dirty="0">
                <a:latin typeface="+mj-lt"/>
                <a:ea typeface="+mj-ea"/>
                <a:cs typeface="+mj-cs"/>
              </a:rPr>
              <a:t> AI Solutions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95415" y="3096595"/>
            <a:ext cx="11238471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931317" y="3209648"/>
            <a:ext cx="2178707" cy="454635"/>
          </a:xfrm>
          <a:prstGeom prst="roundRect">
            <a:avLst/>
          </a:prstGeom>
          <a:solidFill>
            <a:srgbClr val="D9E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Behavior Data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029246" y="3238793"/>
            <a:ext cx="1779559" cy="421587"/>
          </a:xfrm>
          <a:prstGeom prst="roundRect">
            <a:avLst/>
          </a:prstGeom>
          <a:solidFill>
            <a:srgbClr val="D9E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AI Data - Why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186678" y="3238793"/>
            <a:ext cx="2103447" cy="421587"/>
          </a:xfrm>
          <a:prstGeom prst="roundRect">
            <a:avLst/>
          </a:prstGeom>
          <a:solidFill>
            <a:srgbClr val="D9E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Treatments Data</a:t>
            </a:r>
          </a:p>
        </p:txBody>
      </p:sp>
      <p:sp>
        <p:nvSpPr>
          <p:cNvPr id="31" name="Pentagon 30"/>
          <p:cNvSpPr/>
          <p:nvPr/>
        </p:nvSpPr>
        <p:spPr>
          <a:xfrm>
            <a:off x="6829546" y="3860335"/>
            <a:ext cx="3427255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Canaro Medium" charset="0"/>
                <a:ea typeface="Canaro Medium" charset="0"/>
                <a:cs typeface="Canaro Medium" charset="0"/>
              </a:rPr>
              <a:t>Email - </a:t>
            </a:r>
            <a:r>
              <a:rPr lang="hu-HU" sz="1400" dirty="0" err="1">
                <a:latin typeface="Canaro Medium" charset="0"/>
                <a:ea typeface="Canaro Medium" charset="0"/>
                <a:cs typeface="Canaro Medium" charset="0"/>
              </a:rPr>
              <a:t>send</a:t>
            </a:r>
            <a:r>
              <a:rPr lang="hu-HU" sz="1400" dirty="0">
                <a:latin typeface="Canaro Medium" charset="0"/>
                <a:ea typeface="Canaro Medium" charset="0"/>
                <a:cs typeface="Canaro Medium" charset="0"/>
              </a:rPr>
              <a:t>, </a:t>
            </a:r>
            <a:r>
              <a:rPr lang="hu-HU" sz="1400" dirty="0" err="1">
                <a:latin typeface="Canaro Medium" charset="0"/>
                <a:ea typeface="Canaro Medium" charset="0"/>
                <a:cs typeface="Canaro Medium" charset="0"/>
              </a:rPr>
              <a:t>campaigns</a:t>
            </a:r>
            <a:r>
              <a:rPr lang="hu-HU" sz="1400" dirty="0">
                <a:latin typeface="Canaro Medium" charset="0"/>
                <a:ea typeface="Canaro Medium" charset="0"/>
                <a:cs typeface="Canaro Medium" charset="0"/>
              </a:rPr>
              <a:t>, </a:t>
            </a:r>
            <a:r>
              <a:rPr lang="hu-HU" sz="1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naro Medium" charset="0"/>
                <a:ea typeface="Canaro Medium" charset="0"/>
                <a:cs typeface="Canaro Medium" charset="0"/>
              </a:rPr>
              <a:t>content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  <a:latin typeface="Canaro Medium" charset="0"/>
              <a:ea typeface="Canaro Medium" charset="0"/>
              <a:cs typeface="Canaro Medium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6829547" y="4246300"/>
            <a:ext cx="3335816" cy="252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Push </a:t>
            </a:r>
            <a:r>
              <a:rPr lang="mr-IN" sz="1400" dirty="0">
                <a:latin typeface="Canaro Medium" charset="0"/>
                <a:ea typeface="Canaro Medium" charset="0"/>
                <a:cs typeface="Canaro Medium" charset="0"/>
              </a:rPr>
              <a:t>–</a:t>
            </a:r>
            <a:r>
              <a:rPr lang="en-US" sz="1400" dirty="0">
                <a:latin typeface="Canaro Medium" charset="0"/>
                <a:ea typeface="Canaro Medium" charset="0"/>
                <a:cs typeface="Canaro Medium" charset="0"/>
              </a:rPr>
              <a:t> send, campaign, 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naro Medium" charset="0"/>
                <a:ea typeface="Canaro Medium" charset="0"/>
                <a:cs typeface="Canaro Medium" charset="0"/>
              </a:rPr>
              <a:t>content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656511" y="1276252"/>
            <a:ext cx="4525024" cy="1416789"/>
          </a:xfrm>
          <a:prstGeom prst="roundRect">
            <a:avLst/>
          </a:prstGeom>
          <a:solidFill>
            <a:srgbClr val="32D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AI solutions</a:t>
            </a:r>
            <a:br>
              <a:rPr lang="en-US" sz="16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</a:br>
            <a:endParaRPr lang="en-US" sz="1600" dirty="0">
              <a:solidFill>
                <a:schemeClr val="tx1"/>
              </a:solidFill>
              <a:latin typeface="Canaro Medium" charset="0"/>
              <a:ea typeface="Canaro Medium" charset="0"/>
              <a:cs typeface="Canaro Medium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aro Light" charset="0"/>
                <a:ea typeface="Canaro Light" charset="0"/>
                <a:cs typeface="Canaro Light" charset="0"/>
              </a:rPr>
              <a:t>Connecting Behavior data + AI data with execution and creating Treatment data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Canaro Light" charset="0"/>
              <a:ea typeface="Canaro Light" charset="0"/>
              <a:cs typeface="Canaro Light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464925" y="2866625"/>
            <a:ext cx="0" cy="18205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484175" y="2882134"/>
            <a:ext cx="19955" cy="1100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04297" y="2915017"/>
            <a:ext cx="27579" cy="22773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entagon 38"/>
          <p:cNvSpPr/>
          <p:nvPr/>
        </p:nvSpPr>
        <p:spPr>
          <a:xfrm>
            <a:off x="6829546" y="4630263"/>
            <a:ext cx="1908055" cy="2556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Incentive history</a:t>
            </a:r>
          </a:p>
        </p:txBody>
      </p:sp>
      <p:sp>
        <p:nvSpPr>
          <p:cNvPr id="40" name="Pentagon 39"/>
          <p:cNvSpPr/>
          <p:nvPr/>
        </p:nvSpPr>
        <p:spPr>
          <a:xfrm>
            <a:off x="6829545" y="5042277"/>
            <a:ext cx="2460579" cy="2556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Recommended products</a:t>
            </a:r>
          </a:p>
        </p:txBody>
      </p:sp>
      <p:sp>
        <p:nvSpPr>
          <p:cNvPr id="41" name="Pentagon 40"/>
          <p:cNvSpPr/>
          <p:nvPr/>
        </p:nvSpPr>
        <p:spPr>
          <a:xfrm>
            <a:off x="6829546" y="5454291"/>
            <a:ext cx="1999495" cy="2556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Sending timeslots</a:t>
            </a:r>
          </a:p>
        </p:txBody>
      </p:sp>
      <p:sp>
        <p:nvSpPr>
          <p:cNvPr id="45" name="Pentagon 44"/>
          <p:cNvSpPr/>
          <p:nvPr/>
        </p:nvSpPr>
        <p:spPr>
          <a:xfrm>
            <a:off x="6829546" y="5866305"/>
            <a:ext cx="3427255" cy="2556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aro Medium" charset="0"/>
                <a:ea typeface="Canaro Medium" charset="0"/>
                <a:cs typeface="Canaro Medium" charset="0"/>
              </a:rPr>
              <a:t>Buying Probability history (Why)</a:t>
            </a:r>
          </a:p>
        </p:txBody>
      </p:sp>
      <p:sp>
        <p:nvSpPr>
          <p:cNvPr id="29" name="Pentagon 28"/>
          <p:cNvSpPr/>
          <p:nvPr/>
        </p:nvSpPr>
        <p:spPr>
          <a:xfrm>
            <a:off x="654613" y="4139363"/>
            <a:ext cx="3715615" cy="324000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Canaro Medium" charset="0"/>
                <a:ea typeface="Canaro Medium" charset="0"/>
                <a:cs typeface="Canaro Medium" charset="0"/>
              </a:rPr>
              <a:t>Behavior Data</a:t>
            </a:r>
          </a:p>
        </p:txBody>
      </p:sp>
      <p:sp>
        <p:nvSpPr>
          <p:cNvPr id="34" name="Pentagon 33"/>
          <p:cNvSpPr/>
          <p:nvPr/>
        </p:nvSpPr>
        <p:spPr>
          <a:xfrm>
            <a:off x="3818657" y="4597459"/>
            <a:ext cx="2665519" cy="329875"/>
          </a:xfrm>
          <a:prstGeom prst="homePlate">
            <a:avLst/>
          </a:prstGeom>
          <a:solidFill>
            <a:srgbClr val="79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Canaro Medium" charset="0"/>
                <a:ea typeface="Canaro Medium" charset="0"/>
                <a:cs typeface="Canaro Medium" charset="0"/>
              </a:rPr>
              <a:t>Al Data</a:t>
            </a:r>
          </a:p>
        </p:txBody>
      </p:sp>
    </p:spTree>
    <p:extLst>
      <p:ext uri="{BB962C8B-B14F-4D97-AF65-F5344CB8AC3E}">
        <p14:creationId xmlns:p14="http://schemas.microsoft.com/office/powerpoint/2010/main" val="37039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A527C8-3151-2342-989D-9F13E3A6B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2388E-FD89-574E-A933-6F8EA3C3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AI Platform over Data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6FB59-D160-4949-B4B3-173A59727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8A99D-C1AD-8341-80D6-FD0754119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9" b="5352"/>
          <a:stretch/>
        </p:blipFill>
        <p:spPr>
          <a:xfrm>
            <a:off x="357809" y="817468"/>
            <a:ext cx="10972800" cy="5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GCP?</a:t>
            </a:r>
          </a:p>
        </p:txBody>
      </p:sp>
      <p:pic>
        <p:nvPicPr>
          <p:cNvPr id="417793" name="Content Placeholder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0"/>
            <a:ext cx="12193588" cy="3200400"/>
          </a:xfrm>
          <a:prstGeom prst="rect">
            <a:avLst/>
          </a:prstGeom>
        </p:spPr>
      </p:pic>
      <p:sp>
        <p:nvSpPr>
          <p:cNvPr id="2" name="Parallelogram 1">
            <a:extLst/>
          </p:cNvPr>
          <p:cNvSpPr/>
          <p:nvPr/>
        </p:nvSpPr>
        <p:spPr>
          <a:xfrm>
            <a:off x="1250950" y="-114300"/>
            <a:ext cx="3321050" cy="5791200"/>
          </a:xfrm>
          <a:prstGeom prst="parallelogram">
            <a:avLst/>
          </a:prstGeom>
          <a:solidFill>
            <a:schemeClr val="tx2">
              <a:alpha val="85000"/>
            </a:schemeClr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7795" name="TextBox 7"/>
          <p:cNvSpPr txBox="1">
            <a:spLocks noChangeArrowheads="1"/>
          </p:cNvSpPr>
          <p:nvPr/>
        </p:nvSpPr>
        <p:spPr bwMode="auto">
          <a:xfrm>
            <a:off x="1866900" y="3143113"/>
            <a:ext cx="2075708" cy="16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naro 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aro 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aro 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aro 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aro Book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aro Book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AT" altLang="en-US" sz="11500" dirty="0">
                <a:solidFill>
                  <a:srgbClr val="FFFFFF"/>
                </a:solidFill>
              </a:rPr>
              <a:t>02</a:t>
            </a:r>
            <a:endParaRPr lang="en-US" altLang="en-US" sz="11500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BA959B-5137-4117-B7B2-5587E9E3A2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iHVOIpQwikEngpBe.Axw"/>
</p:tagLst>
</file>

<file path=ppt/theme/theme1.xml><?xml version="1.0" encoding="utf-8"?>
<a:theme xmlns:a="http://schemas.openxmlformats.org/drawingml/2006/main" name="Office">
  <a:themeElements>
    <a:clrScheme name="EMARSYS">
      <a:dk1>
        <a:srgbClr val="0C2838"/>
      </a:dk1>
      <a:lt1>
        <a:srgbClr val="FFFFFF"/>
      </a:lt1>
      <a:dk2>
        <a:srgbClr val="0C2838"/>
      </a:dk2>
      <a:lt2>
        <a:srgbClr val="FFFFFF"/>
      </a:lt2>
      <a:accent1>
        <a:srgbClr val="32D17E"/>
      </a:accent1>
      <a:accent2>
        <a:srgbClr val="D9E506"/>
      </a:accent2>
      <a:accent3>
        <a:srgbClr val="6984D1"/>
      </a:accent3>
      <a:accent4>
        <a:srgbClr val="40877E"/>
      </a:accent4>
      <a:accent5>
        <a:srgbClr val="10A5A1"/>
      </a:accent5>
      <a:accent6>
        <a:srgbClr val="56C5C9"/>
      </a:accent6>
      <a:hlink>
        <a:srgbClr val="406F62"/>
      </a:hlink>
      <a:folHlink>
        <a:srgbClr val="4E88B8"/>
      </a:folHlink>
    </a:clrScheme>
    <a:fontScheme name="Emarsys">
      <a:majorFont>
        <a:latin typeface="Canaro Book"/>
        <a:ea typeface=""/>
        <a:cs typeface=""/>
      </a:majorFont>
      <a:minorFont>
        <a:latin typeface="Cana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842</Words>
  <Application>Microsoft Macintosh PowerPoint</Application>
  <PresentationFormat>Widescreen</PresentationFormat>
  <Paragraphs>199</Paragraphs>
  <Slides>19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Baskerville</vt:lpstr>
      <vt:lpstr>Calibri</vt:lpstr>
      <vt:lpstr>Canaro Book</vt:lpstr>
      <vt:lpstr>Canaro Book</vt:lpstr>
      <vt:lpstr>Canaro Light</vt:lpstr>
      <vt:lpstr>Canaro Medium</vt:lpstr>
      <vt:lpstr>Office</vt:lpstr>
      <vt:lpstr>think-cell Slide</vt:lpstr>
      <vt:lpstr>PowerPoint Presentation</vt:lpstr>
      <vt:lpstr>PowerPoint Presentation</vt:lpstr>
      <vt:lpstr>PowerPoint Presentation</vt:lpstr>
      <vt:lpstr>Arhitecture</vt:lpstr>
      <vt:lpstr>PowerPoint Presentation</vt:lpstr>
      <vt:lpstr>PowerPoint Presentation</vt:lpstr>
      <vt:lpstr>PowerPoint Presentation</vt:lpstr>
      <vt:lpstr>AI Platform over Data Platform</vt:lpstr>
      <vt:lpstr>Why GCP?</vt:lpstr>
      <vt:lpstr>Why GCP?</vt:lpstr>
      <vt:lpstr>Goals summary</vt:lpstr>
      <vt:lpstr>Experiences</vt:lpstr>
      <vt:lpstr>Example #1 – Data Flow and Data Migration</vt:lpstr>
      <vt:lpstr>Example #2 – Data Flow and Enrichment (join)</vt:lpstr>
      <vt:lpstr>Example #3 – Segmentation over BigQuery</vt:lpstr>
      <vt:lpstr>Example #4 – Bayesian Learning in BigQuery</vt:lpstr>
      <vt:lpstr>Example #5 – Duplicates</vt:lpstr>
      <vt:lpstr>Conclusions</vt:lpstr>
      <vt:lpstr>Conclusions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Levente Otti</cp:lastModifiedBy>
  <cp:revision>41</cp:revision>
  <dcterms:modified xsi:type="dcterms:W3CDTF">2018-03-21T16:01:45Z</dcterms:modified>
</cp:coreProperties>
</file>