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730" r:id="rId5"/>
  </p:sldMasterIdLst>
  <p:notesMasterIdLst>
    <p:notesMasterId r:id="rId14"/>
  </p:notesMasterIdLst>
  <p:handoutMasterIdLst>
    <p:handoutMasterId r:id="rId15"/>
  </p:handoutMasterIdLst>
  <p:sldIdLst>
    <p:sldId id="449" r:id="rId6"/>
    <p:sldId id="455" r:id="rId7"/>
    <p:sldId id="271" r:id="rId8"/>
    <p:sldId id="457" r:id="rId9"/>
    <p:sldId id="458" r:id="rId10"/>
    <p:sldId id="400" r:id="rId11"/>
    <p:sldId id="459" r:id="rId12"/>
    <p:sldId id="45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orient="horz" pos="764">
          <p15:clr>
            <a:srgbClr val="A4A3A4"/>
          </p15:clr>
        </p15:guide>
        <p15:guide id="3" orient="horz" pos="3544">
          <p15:clr>
            <a:srgbClr val="A4A3A4"/>
          </p15:clr>
        </p15:guide>
        <p15:guide id="4" orient="horz" pos="2159">
          <p15:clr>
            <a:srgbClr val="A4A3A4"/>
          </p15:clr>
        </p15:guide>
        <p15:guide id="5" orient="horz" pos="1374">
          <p15:clr>
            <a:srgbClr val="A4A3A4"/>
          </p15:clr>
        </p15:guide>
        <p15:guide id="6" orient="horz" pos="3699">
          <p15:clr>
            <a:srgbClr val="A4A3A4"/>
          </p15:clr>
        </p15:guide>
        <p15:guide id="7" orient="horz" pos="1151">
          <p15:clr>
            <a:srgbClr val="A4A3A4"/>
          </p15:clr>
        </p15:guide>
        <p15:guide id="8" pos="2922">
          <p15:clr>
            <a:srgbClr val="A4A3A4"/>
          </p15:clr>
        </p15:guide>
        <p15:guide id="9" pos="391">
          <p15:clr>
            <a:srgbClr val="A4A3A4"/>
          </p15:clr>
        </p15:guide>
        <p15:guide id="10" pos="3158">
          <p15:clr>
            <a:srgbClr val="A4A3A4"/>
          </p15:clr>
        </p15:guide>
        <p15:guide id="11" pos="5474">
          <p15:clr>
            <a:srgbClr val="A4A3A4"/>
          </p15:clr>
        </p15:guide>
        <p15:guide id="12" pos="3987">
          <p15:clr>
            <a:srgbClr val="A4A3A4"/>
          </p15:clr>
        </p15:guide>
        <p15:guide id="13" pos="218">
          <p15:clr>
            <a:srgbClr val="A4A3A4"/>
          </p15:clr>
        </p15:guide>
        <p15:guide id="14" pos="257">
          <p15:clr>
            <a:srgbClr val="A4A3A4"/>
          </p15:clr>
        </p15:guide>
        <p15:guide id="15" pos="5107">
          <p15:clr>
            <a:srgbClr val="A4A3A4"/>
          </p15:clr>
        </p15:guide>
        <p15:guide id="16" pos="5166">
          <p15:clr>
            <a:srgbClr val="A4A3A4"/>
          </p15:clr>
        </p15:guide>
        <p15:guide id="17" pos="4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64" clrIdx="0"/>
  <p:cmAuthor id="2" name="Jillian Baum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64547"/>
    <a:srgbClr val="666666"/>
    <a:srgbClr val="B22746"/>
    <a:srgbClr val="A3C644"/>
    <a:srgbClr val="E6E6E6"/>
    <a:srgbClr val="CCCCCC"/>
    <a:srgbClr val="999999"/>
    <a:srgbClr val="2FC2D9"/>
    <a:srgbClr val="1A9CB0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7" autoAdjust="0"/>
    <p:restoredTop sz="72323" autoAdjust="0"/>
  </p:normalViewPr>
  <p:slideViewPr>
    <p:cSldViewPr snapToGrid="0">
      <p:cViewPr varScale="1">
        <p:scale>
          <a:sx n="69" d="100"/>
          <a:sy n="69" d="100"/>
        </p:scale>
        <p:origin x="1116" y="78"/>
      </p:cViewPr>
      <p:guideLst>
        <p:guide orient="horz" pos="373"/>
        <p:guide orient="horz" pos="764"/>
        <p:guide orient="horz" pos="3544"/>
        <p:guide orient="horz" pos="2159"/>
        <p:guide orient="horz" pos="1374"/>
        <p:guide orient="horz" pos="3699"/>
        <p:guide orient="horz" pos="1151"/>
        <p:guide pos="2922"/>
        <p:guide pos="391"/>
        <p:guide pos="3158"/>
        <p:guide pos="5474"/>
        <p:guide pos="3987"/>
        <p:guide pos="218"/>
        <p:guide pos="257"/>
        <p:guide pos="5107"/>
        <p:guide pos="5166"/>
        <p:guide pos="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E9BF7-95E4-A242-BA1D-05FDCF603BE6}" type="datetime1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DC95D-4A3A-7D4E-AF7C-745F2732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45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DBCB1-0306-AD41-9452-11E7C08D5C04}" type="datetime1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0029-A909-AD4E-9775-A0D64990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20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Mindig az üzleti</a:t>
            </a:r>
            <a:r>
              <a:rPr lang="hu-HU" baseline="0" dirty="0" smtClean="0"/>
              <a:t> igény változására kell reagálnunk.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Jelenlegi trend, nem a nagyobb eszi meg a kisebbet, hanem a gyorsabb a lassabbat.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4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szolgáltatások egyre komplexebbek, egyre több felhasználó, egyre nagyobb erőforrásigény.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fejlesztői csapatok</a:t>
            </a:r>
            <a:r>
              <a:rPr lang="hu-HU" baseline="0" dirty="0" smtClean="0"/>
              <a:t> agilitiása (6-8 fős csapatok)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Conway law: az architektúra a szervezetnek fog megfelelni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6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Komplex</a:t>
            </a:r>
            <a:r>
              <a:rPr lang="hu-HU" baseline="0" dirty="0" smtClean="0"/>
              <a:t> adatok (intelligencia), várakozás nélkül, bárhonnan, bármikor, bármennyi embernek.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5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Responzív:</a:t>
            </a:r>
            <a:br>
              <a:rPr lang="hu-HU" baseline="0" dirty="0" smtClean="0"/>
            </a:br>
            <a:r>
              <a:rPr lang="hu-HU" baseline="0" dirty="0" smtClean="0"/>
              <a:t>Reziliens:</a:t>
            </a:r>
            <a:br>
              <a:rPr lang="hu-HU" baseline="0" dirty="0" smtClean="0"/>
            </a:br>
            <a:r>
              <a:rPr lang="hu-HU" baseline="0" dirty="0" smtClean="0"/>
              <a:t>Elasztikus:</a:t>
            </a:r>
            <a:br>
              <a:rPr lang="hu-HU" baseline="0" dirty="0" smtClean="0"/>
            </a:br>
            <a:r>
              <a:rPr lang="hu-HU" baseline="0" dirty="0" smtClean="0"/>
              <a:t>Üzenetalapú: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80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Rettenetesen</a:t>
            </a:r>
            <a:r>
              <a:rPr lang="hu-HU" baseline="0" dirty="0" smtClean="0"/>
              <a:t> sok framework, library, architektúra, platform... A képen néhány logó (simán lehetne 2x ennyi).</a:t>
            </a:r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8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microservice-esítéshez</a:t>
            </a:r>
            <a:r>
              <a:rPr lang="hu-HU" baseline="0" dirty="0" smtClean="0"/>
              <a:t> kellene valami komplett keretrendszer, ami teljesíti az összes elvárásunkat.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7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0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926332"/>
            <a:ext cx="778669" cy="55760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rgbClr val="2FC2D9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575866" y="3477648"/>
            <a:ext cx="41148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4633576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575866" y="1630376"/>
            <a:ext cx="411480" cy="41148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2786304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>
            <a:off x="575866" y="5324921"/>
            <a:ext cx="41148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1117600" y="14224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3086100" y="12065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117600" y="32385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3086100" y="30226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117600" y="50800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LOREM IPSUM DOLOR SIT AMET DIAM</a:t>
            </a:r>
            <a:endParaRPr lang="en-US" dirty="0"/>
          </a:p>
        </p:txBody>
      </p:sp>
      <p:sp>
        <p:nvSpPr>
          <p:cNvPr id="22" name="Content Placeholder 11"/>
          <p:cNvSpPr>
            <a:spLocks noGrp="1"/>
          </p:cNvSpPr>
          <p:nvPr>
            <p:ph sz="quarter" idx="28" hasCustomPrompt="1"/>
          </p:nvPr>
        </p:nvSpPr>
        <p:spPr>
          <a:xfrm>
            <a:off x="3086100" y="48641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  <a:p>
            <a:pPr lvl="0"/>
            <a:r>
              <a:rPr lang="en-US" dirty="0" smtClean="0"/>
              <a:t>Se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magna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endParaRPr lang="en-US" dirty="0" smtClean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endParaRPr lang="en-US" dirty="0" smtClean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6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4"/>
            <a:ext cx="9144000" cy="929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54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08738" y="119512"/>
            <a:ext cx="6457956" cy="724866"/>
          </a:xfrm>
          <a:prstGeom prst="rect">
            <a:avLst/>
          </a:prstGeom>
        </p:spPr>
        <p:txBody>
          <a:bodyPr vert="horz" lIns="91440" tIns="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client name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667934" y="328466"/>
            <a:ext cx="0" cy="27432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9144000" y="943717"/>
            <a:ext cx="0" cy="5598499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777866" y="1761513"/>
            <a:ext cx="393192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>
              <a:lnSpc>
                <a:spcPts val="1600"/>
              </a:lnSpc>
              <a:spcBef>
                <a:spcPts val="0"/>
              </a:spcBef>
              <a:spcAft>
                <a:spcPts val="1300"/>
              </a:spcAft>
              <a:buClr>
                <a:srgbClr val="2FC2D9"/>
              </a:buClr>
              <a:buFont typeface="Arial"/>
              <a:buChar char="•"/>
              <a:defRPr sz="16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 smtClean="0">
                <a:solidFill>
                  <a:srgbClr val="444444"/>
                </a:solidFill>
              </a:rPr>
              <a:t>Click to add bulleted list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363536" y="1761513"/>
            <a:ext cx="3931920" cy="3657600"/>
          </a:xfrm>
          <a:prstGeom prst="rect">
            <a:avLst/>
          </a:prstGeom>
        </p:spPr>
        <p:txBody>
          <a:bodyPr tIns="4572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None/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adipiscing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…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00004" y="256310"/>
            <a:ext cx="1135543" cy="48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81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250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8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Case Study Image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49742"/>
            <a:ext cx="9144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72273" y="269597"/>
            <a:ext cx="5709427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CASE STUDY CLIENT NAME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8589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CASE STUDY IMAGERY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88844" y="0"/>
            <a:ext cx="265515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80848" y="939062"/>
            <a:ext cx="2044896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6683021" y="1422399"/>
            <a:ext cx="2286000" cy="43578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smtClean="0">
                <a:solidFill>
                  <a:srgbClr val="444444"/>
                </a:solidFill>
                <a:latin typeface="Trebuchet MS"/>
                <a:ea typeface="ＭＳ Ｐゴシック" pitchFamily="34" charset="-128"/>
                <a:cs typeface="Trebuchet MS"/>
              </a:rPr>
              <a:t>Lorem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dolor 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minum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tetur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adipiscing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elit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endParaRPr lang="en-US" sz="14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Mauris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enim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eget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odio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venenatis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egestas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Donec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vitae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molestie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enim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endParaRPr lang="en-US" sz="1400" dirty="0" smtClean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err="1" smtClean="0">
                <a:solidFill>
                  <a:srgbClr val="444444"/>
                </a:solidFill>
                <a:latin typeface="Trebuchet MS"/>
                <a:cs typeface="Trebuchet MS"/>
              </a:rPr>
              <a:t>Aenean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id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mauris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adipiscing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accumsan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iaculis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urna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facilisis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velit</a:t>
            </a:r>
            <a:r>
              <a:rPr lang="en-US" sz="1400" dirty="0" smtClean="0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endParaRPr lang="en-US" sz="1400" dirty="0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671724" y="757317"/>
            <a:ext cx="2283749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 userDrawn="1">
            <p:ph type="title" idx="4294967295" hasCustomPrompt="1"/>
          </p:nvPr>
        </p:nvSpPr>
        <p:spPr>
          <a:xfrm>
            <a:off x="272273" y="269597"/>
            <a:ext cx="5709427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CASE STUDY CLIENT NAME</a:t>
            </a:r>
            <a:endParaRPr lang="en-US" sz="180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683021" y="200557"/>
            <a:ext cx="1135543" cy="455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5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49742"/>
            <a:ext cx="9144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Image</a:t>
            </a:r>
          </a:p>
        </p:txBody>
      </p:sp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781353" y="3328611"/>
            <a:ext cx="6488113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72405" y="5136641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72405" y="4479647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866629" y="3276170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72405" y="3831947"/>
            <a:ext cx="528575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Type Line 1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8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 descr="Pattern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781353" y="3328611"/>
            <a:ext cx="6488113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72405" y="5136641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72405" y="4479647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866629" y="3276170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72405" y="3831947"/>
            <a:ext cx="528575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Type Line 1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1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A9CB0"/>
              </a:gs>
              <a:gs pos="100000">
                <a:srgbClr val="2FC2D9"/>
              </a:gs>
            </a:gsLst>
            <a:lin ang="176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26531" y="3197413"/>
            <a:ext cx="7574494" cy="2921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642264" y="0"/>
            <a:ext cx="12428528" cy="72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4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31930536"/>
              </p:ext>
            </p:extLst>
          </p:nvPr>
        </p:nvGraphicFramePr>
        <p:xfrm>
          <a:off x="-1" y="935107"/>
          <a:ext cx="9144000" cy="553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2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M2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M3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M4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M5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M6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M7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M8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M9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M10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M11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M12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758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53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3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825" y="5455612"/>
            <a:ext cx="6400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MONTH </a:t>
            </a:r>
            <a:r>
              <a:rPr lang="en-US" dirty="0" err="1" smtClean="0"/>
              <a:t>DAte</a:t>
            </a:r>
            <a:r>
              <a:rPr lang="en-US" dirty="0" smtClean="0"/>
              <a:t>, YEAR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4466209"/>
            <a:ext cx="3382957" cy="360099"/>
          </a:xfrm>
          <a:prstGeom prst="rect">
            <a:avLst/>
          </a:prstGeom>
          <a:solidFill>
            <a:schemeClr val="accent2"/>
          </a:solidFill>
        </p:spPr>
        <p:txBody>
          <a:bodyPr wrap="none" tIns="36576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286351" y="504825"/>
            <a:ext cx="1411591" cy="458881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73088" y="571499"/>
            <a:ext cx="0" cy="3473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2075578"/>
            <a:ext cx="6910388" cy="618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tx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6874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6616" y="1435607"/>
            <a:ext cx="84307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adipiscing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varius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eget</a:t>
            </a:r>
            <a:r>
              <a:rPr lang="en-US" dirty="0" smtClean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76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Background Image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2075578"/>
            <a:ext cx="6910388" cy="618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31825" y="4453468"/>
            <a:ext cx="6488113" cy="3749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31825" y="5459483"/>
            <a:ext cx="3649662" cy="373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82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4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2473" y="1439863"/>
            <a:ext cx="8430768" cy="45720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40000"/>
              <a:buFont typeface="+mj-lt"/>
              <a:buAutoNum type="arabicPeriod"/>
              <a:defRPr sz="1600" baseline="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2"/>
            <a:ext cx="84307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 marL="557784" indent="-210312">
              <a:lnSpc>
                <a:spcPct val="120000"/>
              </a:lnSpc>
              <a:spcBef>
                <a:spcPts val="288"/>
              </a:spcBef>
              <a:buSzPct val="100000"/>
              <a:buFont typeface="Lucida Grande"/>
              <a:buChar char="–"/>
              <a:defRPr sz="1400" baseline="0"/>
            </a:lvl2pPr>
            <a:lvl3pPr marL="859536" indent="-173736">
              <a:lnSpc>
                <a:spcPct val="120000"/>
              </a:lnSpc>
              <a:spcBef>
                <a:spcPts val="264"/>
              </a:spcBef>
              <a:defRPr sz="14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6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29200" y="910939"/>
            <a:ext cx="4114800" cy="55778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2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1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776415"/>
            <a:ext cx="8329612" cy="41964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3736" marR="0" indent="-173736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181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6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3048000" y="923636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6096000" y="923636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3712442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6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47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42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571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61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56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133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728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7419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7014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2857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5143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7429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V="1">
            <a:off x="2286000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4571999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6857999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514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4800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7086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0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939800"/>
            <a:ext cx="9144000" cy="371168"/>
          </a:xfrm>
          <a:prstGeom prst="rect">
            <a:avLst/>
          </a:prstGeom>
          <a:solidFill>
            <a:srgbClr val="2FC2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910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  <a:endParaRPr lang="en-US" sz="2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3196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768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482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  <a:endParaRPr lang="en-US" sz="2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2286000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4571999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6857999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514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4800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7086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28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2514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800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86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</a:t>
            </a:r>
            <a:br>
              <a:rPr lang="en-US" dirty="0" smtClean="0"/>
            </a:br>
            <a:r>
              <a:rPr lang="en-US" dirty="0" smtClean="0"/>
              <a:t>IPSUM DOLOR</a:t>
            </a:r>
            <a:br>
              <a:rPr lang="en-US" dirty="0" smtClean="0"/>
            </a:br>
            <a:r>
              <a:rPr lang="en-US" dirty="0" smtClean="0"/>
              <a:t>SIT AMET</a:t>
            </a:r>
          </a:p>
        </p:txBody>
      </p:sp>
    </p:spTree>
    <p:extLst>
      <p:ext uri="{BB962C8B-B14F-4D97-AF65-F5344CB8AC3E}">
        <p14:creationId xmlns:p14="http://schemas.microsoft.com/office/powerpoint/2010/main" val="179748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00707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81115" y="6560477"/>
            <a:ext cx="1493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C0EDAD-27A0-9447-9004-E733B36B95C3}" type="slidenum">
              <a:rPr lang="en-US" sz="1000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1172210" y="6564320"/>
            <a:ext cx="231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0" spc="20" dirty="0" smtClean="0">
                <a:solidFill>
                  <a:schemeClr val="accent1"/>
                </a:solidFill>
                <a:latin typeface="Trebuchet MS"/>
                <a:cs typeface="Trebuchet MS"/>
              </a:rPr>
              <a:t>CONFIDENTIAL</a:t>
            </a:r>
            <a:endParaRPr lang="en-US" sz="800" b="0" i="0" kern="0" spc="2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04900" y="6601291"/>
            <a:ext cx="0" cy="164592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_footer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0" y="6615683"/>
            <a:ext cx="476250" cy="1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2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05" r:id="rId2"/>
    <p:sldLayoutId id="2147483702" r:id="rId3"/>
    <p:sldLayoutId id="2147483711" r:id="rId4"/>
    <p:sldLayoutId id="2147483728" r:id="rId5"/>
    <p:sldLayoutId id="2147483712" r:id="rId6"/>
    <p:sldLayoutId id="2147483734" r:id="rId7"/>
    <p:sldLayoutId id="2147483736" r:id="rId8"/>
    <p:sldLayoutId id="2147483735" r:id="rId9"/>
    <p:sldLayoutId id="2147483737" r:id="rId10"/>
    <p:sldLayoutId id="2147483713" r:id="rId11"/>
    <p:sldLayoutId id="2147483727" r:id="rId12"/>
    <p:sldLayoutId id="2147483741" r:id="rId13"/>
    <p:sldLayoutId id="2147483698" r:id="rId14"/>
    <p:sldLayoutId id="2147483733" r:id="rId15"/>
    <p:sldLayoutId id="2147483706" r:id="rId16"/>
    <p:sldLayoutId id="2147483738" r:id="rId17"/>
    <p:sldLayoutId id="2147483739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600" kern="1200" cap="all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41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4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9"/>
          <a:stretch/>
        </p:blipFill>
        <p:spPr>
          <a:xfrm flipH="1">
            <a:off x="0" y="-1"/>
            <a:ext cx="9144000" cy="6858002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631825" y="2075578"/>
            <a:ext cx="6910388" cy="609398"/>
          </a:xfrm>
        </p:spPr>
        <p:txBody>
          <a:bodyPr/>
          <a:lstStyle/>
          <a:p>
            <a:r>
              <a:rPr lang="hu-HU" sz="4100" dirty="0" smtClean="0"/>
              <a:t>Reactive Microservice-ek</a:t>
            </a:r>
            <a:endParaRPr lang="en-US" sz="4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27880" y="2684976"/>
            <a:ext cx="6488113" cy="374904"/>
          </a:xfrm>
        </p:spPr>
        <p:txBody>
          <a:bodyPr/>
          <a:lstStyle/>
          <a:p>
            <a:r>
              <a:rPr lang="hu-HU" dirty="0" smtClean="0"/>
              <a:t>A jövő Javával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31825" y="4899991"/>
            <a:ext cx="3649662" cy="932555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Fodor Bertalan</a:t>
            </a:r>
          </a:p>
          <a:p>
            <a:r>
              <a:rPr lang="hu-HU" dirty="0" smtClean="0"/>
              <a:t>Lead Software Engineer</a:t>
            </a:r>
          </a:p>
          <a:p>
            <a:r>
              <a:rPr lang="hu-HU" dirty="0" smtClean="0"/>
              <a:t>2017. 08. 19.</a:t>
            </a:r>
            <a:endParaRPr lang="en-US" dirty="0"/>
          </a:p>
        </p:txBody>
      </p:sp>
      <p:pic>
        <p:nvPicPr>
          <p:cNvPr id="8" name="Picture Placeholder 7" descr="logo_cover_5.png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" b="3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47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932688"/>
          </a:xfrm>
        </p:spPr>
        <p:txBody>
          <a:bodyPr>
            <a:normAutofit/>
          </a:bodyPr>
          <a:lstStyle/>
          <a:p>
            <a:r>
              <a:rPr lang="hu-HU" dirty="0" smtClean="0"/>
              <a:t>Merre tart </a:t>
            </a:r>
            <a:r>
              <a:rPr lang="hu-HU" strike="sngStrike" dirty="0" smtClean="0"/>
              <a:t>a Java</a:t>
            </a:r>
            <a:r>
              <a:rPr lang="hu-HU" dirty="0" smtClean="0"/>
              <a:t> </a:t>
            </a:r>
            <a:r>
              <a:rPr lang="hu-HU" strike="sngStrike" dirty="0" smtClean="0"/>
              <a:t>az ipar</a:t>
            </a:r>
            <a:r>
              <a:rPr lang="hu-HU" dirty="0" smtClean="0"/>
              <a:t> az üzleti igény?</a:t>
            </a:r>
            <a:endParaRPr lang="en-US" dirty="0"/>
          </a:p>
        </p:txBody>
      </p:sp>
      <p:pic>
        <p:nvPicPr>
          <p:cNvPr id="1026" name="Picture 2" descr="Disruptive change - fast fish eats slow fis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510437"/>
            <a:ext cx="71437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6982" y="4743255"/>
            <a:ext cx="4236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444444"/>
                </a:solidFill>
                <a:cs typeface="Trebuchet MS"/>
              </a:rPr>
              <a:t>https://www.torbenrick.eu/blog/strategy/fast-fish-eats-slow-fish/</a:t>
            </a:r>
            <a:endParaRPr lang="en-US" sz="1000" dirty="0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758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4884038" y="2384855"/>
            <a:ext cx="3363590" cy="2332121"/>
          </a:xfrm>
          <a:prstGeom prst="cloud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0"/>
                  <a:lumOff val="10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932688"/>
          </a:xfrm>
        </p:spPr>
        <p:txBody>
          <a:bodyPr>
            <a:normAutofit/>
          </a:bodyPr>
          <a:lstStyle/>
          <a:p>
            <a:r>
              <a:rPr lang="hu-HU" dirty="0" smtClean="0"/>
              <a:t>Merre tart az architektúra?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25" y="4618182"/>
            <a:ext cx="309175" cy="475653"/>
          </a:xfr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30" y="4117713"/>
            <a:ext cx="650610" cy="1000937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94" y="3642062"/>
            <a:ext cx="978384" cy="1505204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99" y="3199880"/>
            <a:ext cx="309175" cy="475653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56" y="2707261"/>
            <a:ext cx="309175" cy="475653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43" y="3437706"/>
            <a:ext cx="309175" cy="475653"/>
          </a:xfrm>
          <a:prstGeom prst="rect">
            <a:avLst/>
          </a:prstGeom>
        </p:spPr>
      </p:pic>
      <p:pic>
        <p:nvPicPr>
          <p:cNvPr id="1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36" y="2914557"/>
            <a:ext cx="309175" cy="475653"/>
          </a:xfrm>
          <a:prstGeom prst="rect">
            <a:avLst/>
          </a:prstGeom>
        </p:spPr>
      </p:pic>
      <p:pic>
        <p:nvPicPr>
          <p:cNvPr id="1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21" y="3675533"/>
            <a:ext cx="309175" cy="475653"/>
          </a:xfrm>
          <a:prstGeom prst="rect">
            <a:avLst/>
          </a:prstGeom>
        </p:spPr>
      </p:pic>
      <p:pic>
        <p:nvPicPr>
          <p:cNvPr id="1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81" y="3913359"/>
            <a:ext cx="309175" cy="475653"/>
          </a:xfrm>
          <a:prstGeom prst="rect">
            <a:avLst/>
          </a:prstGeom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59" y="4073810"/>
            <a:ext cx="309175" cy="475653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96" y="3135417"/>
            <a:ext cx="309175" cy="475653"/>
          </a:xfrm>
          <a:prstGeom prst="rect">
            <a:avLst/>
          </a:prstGeom>
        </p:spPr>
      </p:pic>
      <p:pic>
        <p:nvPicPr>
          <p:cNvPr id="20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30" y="2886800"/>
            <a:ext cx="650610" cy="1000937"/>
          </a:xfrm>
          <a:prstGeom prst="rect">
            <a:avLst/>
          </a:prstGeom>
        </p:spPr>
      </p:pic>
      <p:pic>
        <p:nvPicPr>
          <p:cNvPr id="21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00" y="1908853"/>
            <a:ext cx="960971" cy="14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Alapvető elvárások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25" y="1536821"/>
            <a:ext cx="5341984" cy="4006488"/>
          </a:xfrm>
        </p:spPr>
      </p:pic>
      <p:sp>
        <p:nvSpPr>
          <p:cNvPr id="9" name="AutoShape 4" descr="Képtalálat a következőre: „docker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Képtalálat a következőre: „mongodb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59" y="7260194"/>
            <a:ext cx="439563" cy="11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Alapvető elvárások - Reaktivitás</a:t>
            </a:r>
            <a:endParaRPr lang="en-US" dirty="0"/>
          </a:p>
        </p:txBody>
      </p:sp>
      <p:sp>
        <p:nvSpPr>
          <p:cNvPr id="9" name="AutoShape 4" descr="Képtalálat a következőre: „docker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Képtalálat a következőre: „mongodb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59" y="7260194"/>
            <a:ext cx="439563" cy="11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55"/>
          <p:cNvSpPr txBox="1">
            <a:spLocks/>
          </p:cNvSpPr>
          <p:nvPr/>
        </p:nvSpPr>
        <p:spPr>
          <a:xfrm>
            <a:off x="878824" y="2288376"/>
            <a:ext cx="2993592" cy="11197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36576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600" kern="1200" baseline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800" b="1" dirty="0" smtClean="0">
                <a:solidFill>
                  <a:srgbClr val="444444"/>
                </a:solidFill>
                <a:latin typeface="+mn-lt"/>
              </a:rPr>
              <a:t>RESPONZÍV</a:t>
            </a:r>
            <a:endParaRPr lang="en-US" sz="2800" dirty="0">
              <a:solidFill>
                <a:srgbClr val="444444"/>
              </a:solidFill>
              <a:latin typeface="+mn-lt"/>
            </a:endParaRPr>
          </a:p>
        </p:txBody>
      </p:sp>
      <p:sp>
        <p:nvSpPr>
          <p:cNvPr id="13" name="Text Placeholder 55"/>
          <p:cNvSpPr txBox="1">
            <a:spLocks/>
          </p:cNvSpPr>
          <p:nvPr/>
        </p:nvSpPr>
        <p:spPr>
          <a:xfrm>
            <a:off x="5049043" y="2268680"/>
            <a:ext cx="2993592" cy="11197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36576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600" kern="1200" baseline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800" b="1" dirty="0" smtClean="0">
                <a:solidFill>
                  <a:srgbClr val="444444"/>
                </a:solidFill>
                <a:latin typeface="+mn-lt"/>
              </a:rPr>
              <a:t>REZILIENS</a:t>
            </a:r>
            <a:endParaRPr lang="en-US" sz="2800" dirty="0">
              <a:solidFill>
                <a:srgbClr val="444444"/>
              </a:solidFill>
              <a:latin typeface="+mn-lt"/>
            </a:endParaRPr>
          </a:p>
        </p:txBody>
      </p:sp>
      <p:sp>
        <p:nvSpPr>
          <p:cNvPr id="16" name="Text Placeholder 55"/>
          <p:cNvSpPr txBox="1">
            <a:spLocks/>
          </p:cNvSpPr>
          <p:nvPr/>
        </p:nvSpPr>
        <p:spPr>
          <a:xfrm>
            <a:off x="917574" y="4697844"/>
            <a:ext cx="2993592" cy="11197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36576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600" kern="1200" baseline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800" b="1" dirty="0" smtClean="0">
                <a:solidFill>
                  <a:srgbClr val="444444"/>
                </a:solidFill>
                <a:latin typeface="+mn-lt"/>
              </a:rPr>
              <a:t>ELASZTIKUS</a:t>
            </a:r>
            <a:endParaRPr lang="en-US" sz="2800" dirty="0">
              <a:solidFill>
                <a:srgbClr val="444444"/>
              </a:solidFill>
              <a:latin typeface="+mn-lt"/>
            </a:endParaRPr>
          </a:p>
        </p:txBody>
      </p:sp>
      <p:sp>
        <p:nvSpPr>
          <p:cNvPr id="19" name="Text Placeholder 55"/>
          <p:cNvSpPr txBox="1">
            <a:spLocks/>
          </p:cNvSpPr>
          <p:nvPr/>
        </p:nvSpPr>
        <p:spPr>
          <a:xfrm>
            <a:off x="5049043" y="4683990"/>
            <a:ext cx="2993592" cy="11197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36576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600" kern="1200" baseline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800" b="1" dirty="0" smtClean="0">
                <a:solidFill>
                  <a:srgbClr val="444444"/>
                </a:solidFill>
                <a:latin typeface="+mn-lt"/>
              </a:rPr>
              <a:t>ÜZENETALAPÚ</a:t>
            </a:r>
            <a:endParaRPr lang="en-US" sz="2800" dirty="0">
              <a:solidFill>
                <a:srgbClr val="444444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11" y="1624446"/>
            <a:ext cx="635000" cy="747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14" y="3959555"/>
            <a:ext cx="1002794" cy="9174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42" y="1492455"/>
            <a:ext cx="1002794" cy="917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883" y="4005732"/>
            <a:ext cx="966353" cy="7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Képtalálat a következőre: „kafka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0" y="2308801"/>
            <a:ext cx="1787639" cy="178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Alapvető elvárások – alapvető(!?) eszközök</a:t>
            </a:r>
            <a:endParaRPr lang="en-US" dirty="0"/>
          </a:p>
        </p:txBody>
      </p:sp>
      <p:sp>
        <p:nvSpPr>
          <p:cNvPr id="9" name="AutoShape 4" descr="Képtalálat a következőre: „docker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Képtalálat a következőre: „docker”"/>
          <p:cNvPicPr preferRelativeResize="0">
            <a:picLocks noGrp="1" noChangeAspect="1" noChangeArrowheads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4745" y="1445802"/>
            <a:ext cx="1428953" cy="127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éptalálat a következőre: „hadoop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09" y="1492702"/>
            <a:ext cx="1846194" cy="14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Képtalálat a következőre: „cassandra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56" y="3071879"/>
            <a:ext cx="1240564" cy="83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Képtalálat a következőre: „mongodb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59" y="7260194"/>
            <a:ext cx="439563" cy="11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Képtalálat a következőre: „riak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80" y="3990360"/>
            <a:ext cx="1407726" cy="4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Képtalálat a következőre: „spark”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98" y="3155268"/>
            <a:ext cx="1468762" cy="78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neo4j_notag_whiteb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57" y="4667844"/>
            <a:ext cx="1475806" cy="795941"/>
          </a:xfrm>
          <a:prstGeom prst="rect">
            <a:avLst/>
          </a:prstGeom>
        </p:spPr>
      </p:pic>
      <p:pic>
        <p:nvPicPr>
          <p:cNvPr id="2070" name="Picture 22" descr="Képtalálat a következőre: „akka”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58" y="4508206"/>
            <a:ext cx="1425359" cy="58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earch-Artifact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52" y="1589370"/>
            <a:ext cx="2275930" cy="1241416"/>
          </a:xfrm>
          <a:prstGeom prst="rect">
            <a:avLst/>
          </a:prstGeom>
        </p:spPr>
      </p:pic>
      <p:pic>
        <p:nvPicPr>
          <p:cNvPr id="2072" name="Picture 24" descr="Képtalálat a következőre: „zeromq”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16" y="4256518"/>
            <a:ext cx="1066887" cy="77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6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Döntsön más!</a:t>
            </a:r>
            <a:endParaRPr lang="en-US" dirty="0"/>
          </a:p>
        </p:txBody>
      </p:sp>
      <p:sp>
        <p:nvSpPr>
          <p:cNvPr id="9" name="AutoShape 4" descr="Képtalálat a következőre: „docker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Képtalálat a következőre: „mongodb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59" y="7260194"/>
            <a:ext cx="439563" cy="11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éptalálat a következőre: „lagom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8" y="1735250"/>
            <a:ext cx="3188113" cy="8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éptalálat a következőre: „akka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794" y="2812472"/>
            <a:ext cx="1725701" cy="94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251" y="3047566"/>
            <a:ext cx="1619250" cy="476250"/>
          </a:xfrm>
          <a:prstGeom prst="rect">
            <a:avLst/>
          </a:prstGeom>
        </p:spPr>
      </p:pic>
      <p:pic>
        <p:nvPicPr>
          <p:cNvPr id="5128" name="Picture 8" descr="Képtalálat a következőre: „cassandra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57" y="2812472"/>
            <a:ext cx="1283523" cy="85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uic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70" y="4022147"/>
            <a:ext cx="1673225" cy="54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www.slf4j.org/images/logos/slf4j-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51" y="3924839"/>
            <a:ext cx="1495636" cy="63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70246" y="4046251"/>
            <a:ext cx="439544" cy="394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u-HU" dirty="0" smtClean="0">
                <a:solidFill>
                  <a:srgbClr val="444444"/>
                </a:solidFill>
                <a:latin typeface="Trebuchet MS"/>
                <a:cs typeface="Trebuchet MS"/>
              </a:rPr>
              <a:t>...</a:t>
            </a:r>
            <a:endParaRPr lang="en-US" dirty="0" err="1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573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1" r="5748" b="1"/>
          <a:stretch/>
        </p:blipFill>
        <p:spPr>
          <a:xfrm>
            <a:off x="0" y="0"/>
            <a:ext cx="9144000" cy="6858000"/>
          </a:xfrm>
        </p:spPr>
      </p:pic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551277" y="2895883"/>
            <a:ext cx="4385111" cy="647100"/>
          </a:xfrm>
        </p:spPr>
        <p:txBody>
          <a:bodyPr/>
          <a:lstStyle/>
          <a:p>
            <a:r>
              <a:rPr lang="hu-HU" dirty="0" smtClean="0"/>
              <a:t>GYORS HALAK!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1551277" y="2248783"/>
            <a:ext cx="2955617" cy="647100"/>
          </a:xfrm>
        </p:spPr>
        <p:txBody>
          <a:bodyPr/>
          <a:lstStyle/>
          <a:p>
            <a:r>
              <a:rPr lang="hu-HU" dirty="0" smtClean="0"/>
              <a:t>LEGYÜNK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am_PPT_Template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dirty="0" err="1">
            <a:solidFill>
              <a:srgbClr val="444444"/>
            </a:solidFill>
            <a:latin typeface="Trebuchet MS"/>
            <a:cs typeface="Trebuchet M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PAM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A9CB0"/>
      </a:accent3>
      <a:accent4>
        <a:srgbClr val="A3C644"/>
      </a:accent4>
      <a:accent5>
        <a:srgbClr val="7F993A"/>
      </a:accent5>
      <a:accent6>
        <a:srgbClr val="B227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9A4A7D20EA84CAA39F80EA2A19865" ma:contentTypeVersion="1" ma:contentTypeDescription="Create a new document." ma:contentTypeScope="" ma:versionID="4ed0c655cf5595f31b06ef1418ca28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4883F0F-DE57-4ECA-B9BB-F22E8C5B5D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A1A37E-F8E3-427A-BCE9-B1DDB8B96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E3C081-4081-47AD-A9A6-9F18F525DA1D}">
  <ds:schemaRefs>
    <ds:schemaRef ds:uri="http://schemas.microsoft.com/office/2006/metadata/properties"/>
    <ds:schemaRef ds:uri="http://www.w3.org/XML/1998/namespace"/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20518</TotalTime>
  <Words>171</Words>
  <Application>Microsoft Office PowerPoint</Application>
  <PresentationFormat>On-screen Show (4:3)</PresentationFormat>
  <Paragraphs>34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Arial Black</vt:lpstr>
      <vt:lpstr>Calibri</vt:lpstr>
      <vt:lpstr>Lucida Grande</vt:lpstr>
      <vt:lpstr>Trebuchet MS</vt:lpstr>
      <vt:lpstr>Epam_PPT_Template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Canning</dc:creator>
  <cp:lastModifiedBy>Bertalan Fodor</cp:lastModifiedBy>
  <cp:revision>994</cp:revision>
  <cp:lastPrinted>2014-07-09T13:30:36Z</cp:lastPrinted>
  <dcterms:created xsi:type="dcterms:W3CDTF">2014-07-08T13:27:24Z</dcterms:created>
  <dcterms:modified xsi:type="dcterms:W3CDTF">2017-08-29T11:10:17Z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0x010100B0E9A4A7D20EA84CAA39F80EA2A19865</vt:lpwstr>
  </property>
</Properties>
</file>