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1"/>
  </p:notesMasterIdLst>
  <p:sldIdLst>
    <p:sldId id="256" r:id="rId2"/>
    <p:sldId id="300" r:id="rId3"/>
    <p:sldId id="294" r:id="rId4"/>
    <p:sldId id="331" r:id="rId5"/>
    <p:sldId id="332" r:id="rId6"/>
    <p:sldId id="333" r:id="rId7"/>
    <p:sldId id="322" r:id="rId8"/>
    <p:sldId id="335" r:id="rId9"/>
    <p:sldId id="334" r:id="rId10"/>
    <p:sldId id="336" r:id="rId11"/>
    <p:sldId id="337" r:id="rId12"/>
    <p:sldId id="340" r:id="rId13"/>
    <p:sldId id="341" r:id="rId14"/>
    <p:sldId id="338" r:id="rId15"/>
    <p:sldId id="339" r:id="rId16"/>
    <p:sldId id="342" r:id="rId17"/>
    <p:sldId id="343" r:id="rId18"/>
    <p:sldId id="344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2192A7"/>
    <a:srgbClr val="454545"/>
    <a:srgbClr val="BCBCBC"/>
    <a:srgbClr val="C2C2C2"/>
    <a:srgbClr val="BBBBBB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82226" autoAdjust="0"/>
  </p:normalViewPr>
  <p:slideViewPr>
    <p:cSldViewPr snapToGrid="0">
      <p:cViewPr varScale="1">
        <p:scale>
          <a:sx n="61" d="100"/>
          <a:sy n="61" d="100"/>
        </p:scale>
        <p:origin x="114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CCF76-4DED-48FF-AEFA-47D2FE257156}" type="datetimeFigureOut">
              <a:rPr lang="en-US" smtClean="0"/>
              <a:t>6/21/2017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1AF35-F72A-48A9-9466-A1BD21D46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8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Bemutatkozás,</a:t>
            </a:r>
            <a:r>
              <a:rPr lang="hu-HU" baseline="0" dirty="0" smtClean="0"/>
              <a:t> korábban a </a:t>
            </a:r>
            <a:r>
              <a:rPr lang="hu-HU" baseline="0" dirty="0" err="1" smtClean="0"/>
              <a:t>bingen</a:t>
            </a:r>
            <a:r>
              <a:rPr lang="hu-HU" baseline="0" dirty="0" smtClean="0"/>
              <a:t> dolgoztam Londonban, és az ottani tapasztalataim befolyásolták azt, hogy hogyan szerveztem meg fejlesztést a </a:t>
            </a:r>
            <a:r>
              <a:rPr lang="hu-HU" baseline="0" dirty="0" err="1" smtClean="0"/>
              <a:t>prefixboxnál</a:t>
            </a:r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59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Azt olvastam valamikor, hogy ha mindenképpen választanunk kell, akkor a Code Review fontosabb. Mi ezt vezettük be, és jól működik.</a:t>
            </a:r>
          </a:p>
          <a:p>
            <a:r>
              <a:rPr lang="hu-HU" baseline="0" dirty="0" smtClean="0"/>
              <a:t>A követelmények gyakran változnak, mert az ügyfél igényeket folyamatosan fedjük fel, ezért nem toljuk túl a unit teszteket.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1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Amíg az ügyfelek, felhasználók nem használják a terméket/funkciót, addig nem tudunk semmit a világról.</a:t>
            </a:r>
          </a:p>
          <a:p>
            <a:r>
              <a:rPr lang="hu-HU" baseline="0" dirty="0" smtClean="0"/>
              <a:t>Első verzió gyorsan kell szállítani, és utána könnyen tudunk feature-t priorizálni.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12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A fejlesztési feladatot akkor tekintjük elvégzettnek, ha az ügyfél oldalán bekapcsoltuk a funkciót.</a:t>
            </a:r>
          </a:p>
          <a:p>
            <a:r>
              <a:rPr lang="hu-HU" baseline="0" dirty="0" smtClean="0"/>
              <a:t>A termék bevezetést a Customer Success végzi folyamatos együttműködésben a fejlesztővel.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16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Ha bármilyen feladat elkészül, akkor a fejlesző release-eli élesbe. Minden fejlesztőnek van joga az éles környezethez.</a:t>
            </a:r>
          </a:p>
          <a:p>
            <a:r>
              <a:rPr lang="hu-HU" baseline="0" dirty="0" smtClean="0"/>
              <a:t>Release előtt / közben </a:t>
            </a:r>
            <a:r>
              <a:rPr lang="hu-HU" baseline="0" dirty="0" err="1" smtClean="0"/>
              <a:t>Skype</a:t>
            </a:r>
            <a:r>
              <a:rPr lang="hu-HU" baseline="0" dirty="0" smtClean="0"/>
              <a:t> csatornánk kommunikáljuk a csapattal, hogy release van.</a:t>
            </a:r>
          </a:p>
          <a:p>
            <a:r>
              <a:rPr lang="hu-HU" baseline="0" dirty="0" smtClean="0"/>
              <a:t>Release után van egy release email, és a csapat tesztel újra.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23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Van release roll back tervünk, de erre nagyon ritkán van szükségünk.</a:t>
            </a:r>
          </a:p>
          <a:p>
            <a:r>
              <a:rPr lang="hu-HU" baseline="0" dirty="0" smtClean="0"/>
              <a:t>Olyan környezetet teremtünk, ahol hamar észleljük a hibát. Hiba esetén még aznap, általában 1 órán belül éles a fix.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82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Hibázni oké, csak hamar vegyük észre a hibát és hamar javítsuk ki.</a:t>
            </a:r>
          </a:p>
          <a:p>
            <a:r>
              <a:rPr lang="hu-HU" sz="1200" dirty="0" smtClean="0">
                <a:solidFill>
                  <a:srgbClr val="2192A7"/>
                </a:solidFill>
              </a:rPr>
              <a:t>Az nem hibázik, aki nem csinál újat.</a:t>
            </a:r>
            <a:endParaRPr lang="hu-HU" baseline="0" dirty="0" smtClean="0"/>
          </a:p>
          <a:p>
            <a:r>
              <a:rPr lang="hu-HU" baseline="0" dirty="0" smtClean="0"/>
              <a:t>Ha bizonyos hibákat csak napok múlva veszünk észre, arra létrehozunk támogató/monitoring eszközöket, hogy ez legközelebb ne forduljon elő.</a:t>
            </a:r>
          </a:p>
          <a:p>
            <a:r>
              <a:rPr lang="hu-HU" baseline="0" dirty="0" smtClean="0"/>
              <a:t>Pl.: </a:t>
            </a:r>
            <a:r>
              <a:rPr lang="hu-HU" baseline="0" dirty="0" err="1" smtClean="0"/>
              <a:t>notifikációs</a:t>
            </a:r>
            <a:r>
              <a:rPr lang="hu-HU" baseline="0" dirty="0" smtClean="0"/>
              <a:t> email, </a:t>
            </a:r>
            <a:r>
              <a:rPr lang="hu-HU" baseline="0" dirty="0" err="1" smtClean="0"/>
              <a:t>admin</a:t>
            </a:r>
            <a:r>
              <a:rPr lang="hu-HU" baseline="0" dirty="0" smtClean="0"/>
              <a:t> felületek, performance </a:t>
            </a:r>
            <a:r>
              <a:rPr lang="hu-HU" baseline="0" dirty="0" err="1" smtClean="0"/>
              <a:t>counterek</a:t>
            </a:r>
            <a:r>
              <a:rPr lang="hu-HU" baseline="0" dirty="0" smtClean="0"/>
              <a:t>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00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Ha valaki elakad, kérjen segítséget. Ha segíteni kell, akkor a saját feladatunk másodlagos.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2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P3-as feladaton a Junior fejlesztő se dolgozhat! Mindenki úgy tanul ér </a:t>
            </a:r>
            <a:r>
              <a:rPr lang="hu-HU" baseline="0" dirty="0" err="1" smtClean="0"/>
              <a:t>erzi</a:t>
            </a:r>
            <a:r>
              <a:rPr lang="hu-HU" baseline="0" dirty="0" smtClean="0"/>
              <a:t> magát jól a csapatban ha fontos feladaton dolgozik.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5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smtClean="0"/>
              <a:t>Első nap mellette ül valaki, és a nap végére futnia kell a teljes </a:t>
            </a:r>
            <a:r>
              <a:rPr lang="hu-HU" baseline="0" dirty="0" err="1" smtClean="0"/>
              <a:t>renszernek</a:t>
            </a:r>
            <a:r>
              <a:rPr lang="hu-HU" baseline="0" dirty="0" smtClean="0"/>
              <a:t> és egy kód fixet szállítania kell.</a:t>
            </a:r>
          </a:p>
          <a:p>
            <a:r>
              <a:rPr lang="hu-HU" baseline="0" dirty="0" smtClean="0"/>
              <a:t>Ha ez nem sikerül, akkor javítani kell az </a:t>
            </a:r>
            <a:r>
              <a:rPr lang="hu-HU" baseline="0" dirty="0" err="1" smtClean="0"/>
              <a:t>on-boardingon</a:t>
            </a:r>
            <a:r>
              <a:rPr lang="hu-HU" baseline="0" dirty="0" smtClean="0"/>
              <a:t>.</a:t>
            </a:r>
          </a:p>
          <a:p>
            <a:r>
              <a:rPr lang="hu-HU" baseline="0" dirty="0" smtClean="0"/>
              <a:t>Már első nap után éreznie kell a fejlesztőnek, hogy bármihez hozzá tud nyúlni.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69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Ecommerce</a:t>
            </a:r>
            <a:r>
              <a:rPr lang="hu-HU" dirty="0" smtClean="0"/>
              <a:t> cégeknek segítünk a termék keresőjük mérésében,</a:t>
            </a:r>
            <a:r>
              <a:rPr lang="hu-HU" baseline="0" dirty="0" smtClean="0"/>
              <a:t> optimalizálásában, cseréjében.</a:t>
            </a:r>
            <a:endParaRPr lang="hu-HU" dirty="0" smtClean="0"/>
          </a:p>
          <a:p>
            <a:r>
              <a:rPr lang="hu-HU" dirty="0" smtClean="0"/>
              <a:t>A kereső optimalizálását</a:t>
            </a:r>
            <a:r>
              <a:rPr lang="hu-HU" baseline="0" dirty="0" smtClean="0"/>
              <a:t> adat alapon végezzük, és fontos a skálázódás, mert több ezer oldalt fogunk hamarosan kiszolgálni.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6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aseline="0" dirty="0" smtClean="0"/>
              <a:t>Jelenleg közel 50 ügyfelünk van.</a:t>
            </a:r>
          </a:p>
          <a:p>
            <a:r>
              <a:rPr lang="hu-HU" baseline="0" dirty="0" smtClean="0"/>
              <a:t>Az </a:t>
            </a:r>
            <a:r>
              <a:rPr lang="hu-HU" baseline="0" dirty="0" smtClean="0"/>
              <a:t>ügyfeleink oldalain jelenleg összesen ennyi a havi aktivitás.</a:t>
            </a:r>
          </a:p>
          <a:p>
            <a:r>
              <a:rPr lang="hu-HU" baseline="0" dirty="0" smtClean="0"/>
              <a:t>A skálázódás már most is fontos tényező, de jelentős növekedésen megyünk keresztül.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6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aseline="0" dirty="0" smtClean="0"/>
              <a:t>70% fejlesztő, 10% </a:t>
            </a:r>
            <a:r>
              <a:rPr lang="hu-HU" baseline="0" dirty="0" err="1" smtClean="0"/>
              <a:t>sales</a:t>
            </a:r>
            <a:r>
              <a:rPr lang="hu-HU" baseline="0" dirty="0" smtClean="0"/>
              <a:t> – magas a fejleszők aránya: olyan terméket akarunk készíteni, amely „eladja magát”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69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aseline="0" dirty="0" smtClean="0"/>
              <a:t>Korábbi tapasztalatok: MSN, </a:t>
            </a:r>
            <a:r>
              <a:rPr lang="hu-HU" baseline="0" dirty="0" err="1" smtClean="0"/>
              <a:t>Bing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prefixbox</a:t>
            </a:r>
            <a:r>
              <a:rPr lang="hu-HU" baseline="0" dirty="0" smtClean="0"/>
              <a:t>.</a:t>
            </a:r>
          </a:p>
          <a:p>
            <a:r>
              <a:rPr lang="en-GB" baseline="0" dirty="0" smtClean="0"/>
              <a:t>A </a:t>
            </a:r>
            <a:r>
              <a:rPr lang="en-GB" baseline="0" dirty="0" err="1" smtClean="0"/>
              <a:t>fejlesz</a:t>
            </a:r>
            <a:r>
              <a:rPr lang="hu-HU" baseline="0" dirty="0" smtClean="0"/>
              <a:t>tő feladata a </a:t>
            </a:r>
            <a:r>
              <a:rPr lang="hu-HU" baseline="0" dirty="0" smtClean="0"/>
              <a:t>szoftver teljes </a:t>
            </a:r>
            <a:r>
              <a:rPr lang="hu-HU" baseline="0" dirty="0" smtClean="0"/>
              <a:t>életciklusát átfogja: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Design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Implementáció / </a:t>
            </a:r>
            <a:r>
              <a:rPr lang="hu-HU" baseline="0" dirty="0" err="1" smtClean="0"/>
              <a:t>Optimalizáció</a:t>
            </a:r>
            <a:endParaRPr lang="hu-HU" baseline="0" dirty="0" smtClean="0"/>
          </a:p>
          <a:p>
            <a:pPr marL="171450" indent="-171450">
              <a:buFontTx/>
              <a:buChar char="-"/>
            </a:pPr>
            <a:r>
              <a:rPr lang="hu-HU" baseline="0" dirty="0" smtClean="0"/>
              <a:t>Tesztelés</a:t>
            </a:r>
          </a:p>
          <a:p>
            <a:pPr marL="171450" indent="-171450">
              <a:buFontTx/>
              <a:buChar char="-"/>
            </a:pPr>
            <a:r>
              <a:rPr lang="hu-HU" baseline="0" dirty="0" err="1" smtClean="0"/>
              <a:t>Code</a:t>
            </a:r>
            <a:r>
              <a:rPr lang="hu-HU" baseline="0" dirty="0" smtClean="0"/>
              <a:t>/Peer Review</a:t>
            </a:r>
          </a:p>
          <a:p>
            <a:pPr marL="171450" indent="-171450">
              <a:buFontTx/>
              <a:buChar char="-"/>
            </a:pPr>
            <a:r>
              <a:rPr lang="hu-HU" baseline="0" dirty="0" err="1" smtClean="0"/>
              <a:t>Deployment</a:t>
            </a:r>
            <a:endParaRPr lang="hu-HU" baseline="0" dirty="0" smtClean="0"/>
          </a:p>
          <a:p>
            <a:pPr marL="171450" indent="-171450">
              <a:buFontTx/>
              <a:buChar char="-"/>
            </a:pPr>
            <a:r>
              <a:rPr lang="hu-HU" baseline="0" dirty="0" err="1" smtClean="0"/>
              <a:t>Live</a:t>
            </a:r>
            <a:r>
              <a:rPr lang="hu-HU" baseline="0" dirty="0" smtClean="0"/>
              <a:t> Site Monitoring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2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49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Bárki módosíthat</a:t>
            </a:r>
            <a:r>
              <a:rPr lang="hu-HU" baseline="0" dirty="0" smtClean="0"/>
              <a:t> bármit, ha átmegy a </a:t>
            </a:r>
            <a:r>
              <a:rPr lang="hu-HU" baseline="0" dirty="0" err="1" smtClean="0"/>
              <a:t>code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review-n</a:t>
            </a:r>
            <a:r>
              <a:rPr lang="hu-HU" baseline="0" dirty="0" smtClean="0"/>
              <a:t>. Innováció úgy lehetséges, ha bármihez hozzá lehet nyúlni.</a:t>
            </a:r>
          </a:p>
          <a:p>
            <a:r>
              <a:rPr lang="hu-HU" baseline="0" dirty="0" smtClean="0"/>
              <a:t>Mindenkinek van a csapatban több alrendszere, amelyet főleg ő szállított. Mások módosításait itt elsősorban az ő feladata </a:t>
            </a:r>
            <a:r>
              <a:rPr lang="hu-HU" baseline="0" dirty="0" err="1" smtClean="0"/>
              <a:t>review-zni</a:t>
            </a:r>
            <a:r>
              <a:rPr lang="hu-HU" baseline="0" dirty="0" smtClean="0"/>
              <a:t>.</a:t>
            </a:r>
          </a:p>
          <a:p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10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dirty="0" err="1" smtClean="0"/>
              <a:t>Nincsenek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tesztel</a:t>
            </a:r>
            <a:r>
              <a:rPr lang="hu-HU" baseline="0" dirty="0" smtClean="0"/>
              <a:t>ők. Mindenki teszteli a saját kódját: local, test, production környezetekben is. </a:t>
            </a:r>
          </a:p>
          <a:p>
            <a:r>
              <a:rPr lang="hu-HU" baseline="0" dirty="0" smtClean="0"/>
              <a:t>Mindenki tesztel, a CEO, a </a:t>
            </a:r>
            <a:r>
              <a:rPr lang="hu-HU" baseline="0" dirty="0" err="1" smtClean="0"/>
              <a:t>customer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success</a:t>
            </a:r>
            <a:r>
              <a:rPr lang="hu-HU" baseline="0" dirty="0" smtClean="0"/>
              <a:t> és az ügyfél is.</a:t>
            </a:r>
          </a:p>
          <a:p>
            <a:r>
              <a:rPr lang="hu-HU" baseline="0" dirty="0" smtClean="0"/>
              <a:t>Korábbi tesztelői tapasztalatom az MS-nél, amikor ezt csináltam: jobban működik, ha nincsenek külön tesztelők. </a:t>
            </a:r>
            <a:r>
              <a:rPr lang="hu-HU" baseline="0" dirty="0" err="1" smtClean="0"/>
              <a:t>Kesebb</a:t>
            </a:r>
            <a:r>
              <a:rPr lang="hu-HU" baseline="0" dirty="0" smtClean="0"/>
              <a:t> a konfliktus.</a:t>
            </a:r>
            <a:endParaRPr lang="en-GB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1AF35-F72A-48A9-9466-A1BD21D46AF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2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4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8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7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6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6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0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9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7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5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2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6/21/2017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3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873" y="5097528"/>
            <a:ext cx="9144000" cy="733256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4C4C4C"/>
                </a:solidFill>
              </a:rPr>
              <a:t/>
            </a:r>
            <a:br>
              <a:rPr lang="en-US" sz="2800" dirty="0" smtClean="0">
                <a:solidFill>
                  <a:srgbClr val="4C4C4C"/>
                </a:solidFill>
              </a:rPr>
            </a:br>
            <a:r>
              <a:rPr lang="hu-HU" sz="2800" dirty="0" smtClean="0">
                <a:solidFill>
                  <a:srgbClr val="4C4C4C"/>
                </a:solidFill>
              </a:rPr>
              <a:t>Istvan Simon, CEO </a:t>
            </a:r>
            <a:r>
              <a:rPr lang="en-US" sz="2800" dirty="0" smtClean="0">
                <a:solidFill>
                  <a:srgbClr val="4C4C4C"/>
                </a:solidFill>
              </a:rPr>
              <a:t>&amp; Founder</a:t>
            </a:r>
            <a:endParaRPr lang="en-US" sz="2800" dirty="0">
              <a:solidFill>
                <a:srgbClr val="4C4C4C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072" y="1765284"/>
            <a:ext cx="5089602" cy="8855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21574" y="3359653"/>
            <a:ext cx="58000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dirty="0" err="1" smtClean="0"/>
              <a:t>Lean</a:t>
            </a:r>
            <a:r>
              <a:rPr lang="hu-HU" sz="3600" dirty="0" smtClean="0"/>
              <a:t> fejlesztés és üzemeltetés</a:t>
            </a:r>
          </a:p>
          <a:p>
            <a:pPr algn="ctr"/>
            <a:r>
              <a:rPr lang="hu-HU" sz="3600" dirty="0" smtClean="0"/>
              <a:t>10 fős </a:t>
            </a:r>
            <a:r>
              <a:rPr lang="hu-HU" sz="3600" dirty="0" err="1" smtClean="0"/>
              <a:t>tech</a:t>
            </a:r>
            <a:r>
              <a:rPr lang="hu-HU" sz="3600" dirty="0" smtClean="0"/>
              <a:t> </a:t>
            </a:r>
            <a:r>
              <a:rPr lang="hu-HU" sz="3600" dirty="0" err="1" smtClean="0"/>
              <a:t>startupnál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806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10488898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3. elv: </a:t>
            </a:r>
            <a:r>
              <a:rPr lang="en-GB" sz="4000" dirty="0" smtClean="0">
                <a:solidFill>
                  <a:srgbClr val="2192A7"/>
                </a:solidFill>
              </a:rPr>
              <a:t>[code review] &gt; [unit test]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7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10488898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4. elv: </a:t>
            </a:r>
            <a:r>
              <a:rPr lang="en-GB" sz="4000" dirty="0" smtClean="0">
                <a:solidFill>
                  <a:srgbClr val="2192A7"/>
                </a:solidFill>
              </a:rPr>
              <a:t>[</a:t>
            </a:r>
            <a:r>
              <a:rPr lang="hu-HU" sz="4000" dirty="0" smtClean="0">
                <a:solidFill>
                  <a:srgbClr val="2192A7"/>
                </a:solidFill>
              </a:rPr>
              <a:t>jó + hamar</a:t>
            </a:r>
            <a:r>
              <a:rPr lang="en-GB" sz="4000" dirty="0" smtClean="0">
                <a:solidFill>
                  <a:srgbClr val="2192A7"/>
                </a:solidFill>
              </a:rPr>
              <a:t>] &gt; [</a:t>
            </a:r>
            <a:r>
              <a:rPr lang="hu-HU" sz="4000" dirty="0" smtClean="0">
                <a:solidFill>
                  <a:srgbClr val="2192A7"/>
                </a:solidFill>
              </a:rPr>
              <a:t>tökéletes</a:t>
            </a:r>
            <a:r>
              <a:rPr lang="en-GB" sz="4000" dirty="0" smtClean="0">
                <a:solidFill>
                  <a:srgbClr val="2192A7"/>
                </a:solidFill>
              </a:rPr>
              <a:t>]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956230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 fontScale="90000"/>
          </a:bodyPr>
          <a:lstStyle/>
          <a:p>
            <a:r>
              <a:rPr lang="hu-HU" sz="4000" b="1" dirty="0">
                <a:solidFill>
                  <a:srgbClr val="2192A7"/>
                </a:solidFill>
              </a:rPr>
              <a:t>5</a:t>
            </a:r>
            <a:r>
              <a:rPr lang="hu-HU" sz="4000" b="1" dirty="0" smtClean="0">
                <a:solidFill>
                  <a:srgbClr val="2192A7"/>
                </a:solidFill>
              </a:rPr>
              <a:t>. elv: </a:t>
            </a:r>
            <a:r>
              <a:rPr lang="hu-HU" sz="4000" dirty="0" smtClean="0">
                <a:solidFill>
                  <a:srgbClr val="2192A7"/>
                </a:solidFill>
              </a:rPr>
              <a:t>akkor van kész, ha az ügyfél használja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7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808402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6. elv: </a:t>
            </a:r>
            <a:r>
              <a:rPr lang="hu-HU" sz="4000" dirty="0" smtClean="0">
                <a:solidFill>
                  <a:srgbClr val="2192A7"/>
                </a:solidFill>
              </a:rPr>
              <a:t>bármikor release-elhetsz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872410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rgbClr val="2192A7"/>
                </a:solidFill>
              </a:rPr>
              <a:t>7</a:t>
            </a:r>
            <a:r>
              <a:rPr lang="hu-HU" sz="4000" b="1" dirty="0" smtClean="0">
                <a:solidFill>
                  <a:srgbClr val="2192A7"/>
                </a:solidFill>
              </a:rPr>
              <a:t>. elv: </a:t>
            </a:r>
            <a:r>
              <a:rPr lang="hu-HU" sz="4000" dirty="0" smtClean="0">
                <a:solidFill>
                  <a:srgbClr val="2192A7"/>
                </a:solidFill>
              </a:rPr>
              <a:t>roll forward, do not roll back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1000426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8. elv: </a:t>
            </a:r>
            <a:r>
              <a:rPr lang="hu-HU" sz="4000" dirty="0" smtClean="0">
                <a:solidFill>
                  <a:srgbClr val="2192A7"/>
                </a:solidFill>
              </a:rPr>
              <a:t>hibázni OKÉ, csak gyorsan vegyük észre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983662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rgbClr val="2192A7"/>
                </a:solidFill>
              </a:rPr>
              <a:t>9</a:t>
            </a:r>
            <a:r>
              <a:rPr lang="hu-HU" sz="4000" b="1" dirty="0" smtClean="0">
                <a:solidFill>
                  <a:srgbClr val="2192A7"/>
                </a:solidFill>
              </a:rPr>
              <a:t>. elv: </a:t>
            </a:r>
            <a:r>
              <a:rPr lang="hu-HU" sz="4000" dirty="0" smtClean="0">
                <a:solidFill>
                  <a:srgbClr val="2192A7"/>
                </a:solidFill>
              </a:rPr>
              <a:t>a fejlesztés csapat teljesítmény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2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777922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10. elv: </a:t>
            </a:r>
            <a:r>
              <a:rPr lang="hu-HU" sz="4000" dirty="0" smtClean="0">
                <a:solidFill>
                  <a:srgbClr val="2192A7"/>
                </a:solidFill>
              </a:rPr>
              <a:t>a junior ideje is fontos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4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1046146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11. elv: </a:t>
            </a:r>
            <a:r>
              <a:rPr lang="hu-HU" sz="4000" dirty="0" smtClean="0">
                <a:solidFill>
                  <a:srgbClr val="2192A7"/>
                </a:solidFill>
              </a:rPr>
              <a:t>a fejlesztő első napja – nincs lehetetlen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850" y="2503722"/>
            <a:ext cx="5197824" cy="935331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461" y="2502592"/>
            <a:ext cx="4916179" cy="93759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268" y="1766196"/>
            <a:ext cx="3429464" cy="596727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721767" y="2544675"/>
            <a:ext cx="4692287" cy="883227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4C4C4C"/>
                </a:solidFill>
              </a:rPr>
              <a:t>Hajr</a:t>
            </a:r>
            <a:r>
              <a:rPr lang="hu-HU" sz="4000" dirty="0" smtClean="0">
                <a:solidFill>
                  <a:srgbClr val="4C4C4C"/>
                </a:solidFill>
              </a:rPr>
              <a:t>á!</a:t>
            </a:r>
            <a:endParaRPr lang="en-US" sz="4000" dirty="0">
              <a:solidFill>
                <a:srgbClr val="4C4C4C"/>
              </a:solidFill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584" y="4064621"/>
            <a:ext cx="2343313" cy="234331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315973" y="4574559"/>
            <a:ext cx="27762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ctr"/>
            <a:r>
              <a:rPr lang="hu-HU" sz="2000" dirty="0" smtClean="0">
                <a:solidFill>
                  <a:srgbClr val="4C4C4C"/>
                </a:solidFill>
              </a:rPr>
              <a:t>István Simon, </a:t>
            </a:r>
            <a:r>
              <a:rPr lang="hu-HU" sz="2000" dirty="0" smtClean="0">
                <a:solidFill>
                  <a:srgbClr val="4C4C4C"/>
                </a:solidFill>
                <a:latin typeface="+mj-lt"/>
              </a:rPr>
              <a:t>CEO</a:t>
            </a:r>
          </a:p>
          <a:p>
            <a:pPr algn="ctr" fontAlgn="ctr"/>
            <a:r>
              <a:rPr lang="en-US" sz="2000" dirty="0" smtClean="0">
                <a:solidFill>
                  <a:srgbClr val="2192A7"/>
                </a:solidFill>
                <a:latin typeface="+mj-lt"/>
              </a:rPr>
              <a:t>simon@prefixbox.com</a:t>
            </a:r>
            <a:endParaRPr lang="en-US" sz="2000" dirty="0">
              <a:solidFill>
                <a:srgbClr val="2192A7"/>
              </a:solidFill>
              <a:latin typeface="+mj-lt"/>
            </a:endParaRPr>
          </a:p>
          <a:p>
            <a:pPr algn="ctr" fontAlgn="ctr"/>
            <a:r>
              <a:rPr lang="en-US" sz="2000" dirty="0" smtClean="0">
                <a:solidFill>
                  <a:srgbClr val="4C4C4C"/>
                </a:solidFill>
                <a:latin typeface="+mj-lt"/>
              </a:rPr>
              <a:t>+</a:t>
            </a:r>
            <a:r>
              <a:rPr lang="en-US" sz="2000" dirty="0">
                <a:solidFill>
                  <a:srgbClr val="4C4C4C"/>
                </a:solidFill>
                <a:latin typeface="+mj-lt"/>
              </a:rPr>
              <a:t>36 70 436 65 </a:t>
            </a:r>
            <a:r>
              <a:rPr lang="en-US" sz="2000" dirty="0" smtClean="0">
                <a:solidFill>
                  <a:srgbClr val="4C4C4C"/>
                </a:solidFill>
                <a:latin typeface="+mj-lt"/>
              </a:rPr>
              <a:t>26</a:t>
            </a:r>
            <a:endParaRPr lang="en-US" sz="2000" dirty="0">
              <a:solidFill>
                <a:srgbClr val="4C4C4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52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644847"/>
            <a:ext cx="6253531" cy="935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9" y="685800"/>
            <a:ext cx="6077867" cy="883227"/>
          </a:xfrm>
        </p:spPr>
        <p:txBody>
          <a:bodyPr>
            <a:normAutofit/>
          </a:bodyPr>
          <a:lstStyle/>
          <a:p>
            <a:r>
              <a:rPr lang="hu-HU" sz="4000" dirty="0" smtClean="0"/>
              <a:t>Mivel foglalkozunk?</a:t>
            </a:r>
            <a:endParaRPr lang="en-US" sz="4000" dirty="0">
              <a:solidFill>
                <a:srgbClr val="4C4C4C"/>
              </a:solidFill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-1" y="706057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259" y="1868822"/>
            <a:ext cx="8135615" cy="431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5" y="644847"/>
            <a:ext cx="5753516" cy="935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9" y="685800"/>
            <a:ext cx="6077867" cy="883227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4C4C4C"/>
                </a:solidFill>
              </a:rPr>
              <a:t>Használat – elmúlt 30 nap</a:t>
            </a:r>
            <a:endParaRPr lang="en-US" sz="3200" dirty="0">
              <a:solidFill>
                <a:srgbClr val="4C4C4C"/>
              </a:solidFill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-1" y="706057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Ellipszis 3"/>
          <p:cNvSpPr/>
          <p:nvPr/>
        </p:nvSpPr>
        <p:spPr>
          <a:xfrm>
            <a:off x="1817979" y="1997239"/>
            <a:ext cx="4218272" cy="4027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>
                <a:solidFill>
                  <a:srgbClr val="002060"/>
                </a:solidFill>
              </a:rPr>
              <a:t>30 Millió</a:t>
            </a:r>
          </a:p>
          <a:p>
            <a:pPr algn="ctr"/>
            <a:r>
              <a:rPr lang="hu-HU" sz="2400" b="1" dirty="0">
                <a:solidFill>
                  <a:srgbClr val="002060"/>
                </a:solidFill>
              </a:rPr>
              <a:t>o</a:t>
            </a:r>
            <a:r>
              <a:rPr lang="hu-HU" sz="2400" b="1" dirty="0" smtClean="0">
                <a:solidFill>
                  <a:srgbClr val="002060"/>
                </a:solidFill>
              </a:rPr>
              <a:t>ldal megtekintés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7078987" y="2455099"/>
            <a:ext cx="3236085" cy="311217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hu-HU" sz="4800" b="1" dirty="0">
                <a:solidFill>
                  <a:srgbClr val="002060"/>
                </a:solidFill>
              </a:rPr>
              <a:t>9 </a:t>
            </a:r>
            <a:r>
              <a:rPr lang="hu-HU" sz="4800" b="1" dirty="0" smtClean="0">
                <a:solidFill>
                  <a:srgbClr val="002060"/>
                </a:solidFill>
              </a:rPr>
              <a:t>Millió</a:t>
            </a:r>
            <a:endParaRPr lang="hu-HU" sz="4800" b="1" dirty="0">
              <a:solidFill>
                <a:srgbClr val="002060"/>
              </a:solidFill>
            </a:endParaRPr>
          </a:p>
          <a:p>
            <a:pPr algn="ctr"/>
            <a:r>
              <a:rPr lang="hu-HU" sz="2400" b="1" dirty="0" smtClean="0">
                <a:solidFill>
                  <a:srgbClr val="002060"/>
                </a:solidFill>
              </a:rPr>
              <a:t>felhasználó</a:t>
            </a:r>
            <a:endParaRPr lang="en-GB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644847"/>
            <a:ext cx="6166191" cy="935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9" y="685800"/>
            <a:ext cx="6808675" cy="883227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4C4C4C"/>
                </a:solidFill>
              </a:rPr>
              <a:t>Kritikus paraméterek</a:t>
            </a:r>
            <a:endParaRPr lang="en-US" sz="3200" dirty="0">
              <a:solidFill>
                <a:srgbClr val="4C4C4C"/>
              </a:solidFill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-1" y="706057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458399" y="2326104"/>
            <a:ext cx="2653769" cy="2422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rgbClr val="002060"/>
                </a:solidFill>
              </a:rPr>
              <a:t>Latency:</a:t>
            </a:r>
          </a:p>
          <a:p>
            <a:pPr algn="ctr"/>
            <a:r>
              <a:rPr lang="hu-HU" sz="3200" dirty="0" smtClean="0">
                <a:solidFill>
                  <a:srgbClr val="002060"/>
                </a:solidFill>
              </a:rPr>
              <a:t>150 ms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9021564" y="2326101"/>
            <a:ext cx="2549496" cy="2422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rgbClr val="002060"/>
                </a:solidFill>
              </a:rPr>
              <a:t>Magas rendelkezésre állás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168986" y="2326102"/>
            <a:ext cx="2648339" cy="2422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rgbClr val="002060"/>
                </a:solidFill>
              </a:rPr>
              <a:t>Skálázhatóság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3316407" y="2326101"/>
            <a:ext cx="2648339" cy="2422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rgbClr val="002060"/>
                </a:solidFill>
              </a:rPr>
              <a:t>Gyors integráció:</a:t>
            </a:r>
          </a:p>
          <a:p>
            <a:pPr algn="ctr"/>
            <a:r>
              <a:rPr lang="en-GB" sz="3200" dirty="0" smtClean="0">
                <a:solidFill>
                  <a:srgbClr val="002060"/>
                </a:solidFill>
              </a:rPr>
              <a:t>1 nap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644847"/>
            <a:ext cx="6166191" cy="935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9" y="685800"/>
            <a:ext cx="6808675" cy="883227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4C4C4C"/>
                </a:solidFill>
              </a:rPr>
              <a:t>Csapat összetétel</a:t>
            </a:r>
            <a:endParaRPr lang="en-US" sz="3200" dirty="0">
              <a:solidFill>
                <a:srgbClr val="4C4C4C"/>
              </a:solidFill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-1" y="706057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458399" y="4684294"/>
            <a:ext cx="11430452" cy="139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dirty="0" smtClean="0">
                <a:solidFill>
                  <a:srgbClr val="4C4C4C"/>
                </a:solidFill>
              </a:rPr>
              <a:t>7 developer</a:t>
            </a:r>
            <a:endParaRPr lang="en-GB" sz="6000" dirty="0">
              <a:solidFill>
                <a:srgbClr val="4C4C4C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458400" y="3277480"/>
            <a:ext cx="1578948" cy="13956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rgbClr val="4C4C4C"/>
                </a:solidFill>
              </a:rPr>
              <a:t>1 Product </a:t>
            </a:r>
            <a:r>
              <a:rPr lang="hu-HU" sz="2000" b="1" dirty="0">
                <a:solidFill>
                  <a:srgbClr val="4C4C4C"/>
                </a:solidFill>
              </a:rPr>
              <a:t>M</a:t>
            </a:r>
            <a:r>
              <a:rPr lang="hu-HU" sz="2000" b="1" dirty="0" smtClean="0">
                <a:solidFill>
                  <a:srgbClr val="4C4C4C"/>
                </a:solidFill>
              </a:rPr>
              <a:t>anager</a:t>
            </a:r>
            <a:endParaRPr lang="en-GB" sz="2000" b="1" dirty="0">
              <a:solidFill>
                <a:srgbClr val="4C4C4C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2037347" y="3288631"/>
            <a:ext cx="1578948" cy="13956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rgbClr val="4C4C4C"/>
                </a:solidFill>
              </a:rPr>
              <a:t>1 Customer Success</a:t>
            </a:r>
            <a:endParaRPr lang="en-GB" sz="2000" b="1" dirty="0">
              <a:solidFill>
                <a:srgbClr val="4C4C4C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58399" y="1870666"/>
            <a:ext cx="1578948" cy="139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rgbClr val="4C4C4C"/>
                </a:solidFill>
              </a:rPr>
              <a:t>1 Sales</a:t>
            </a:r>
            <a:endParaRPr lang="en-GB" sz="2000" b="1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6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644847"/>
            <a:ext cx="9491887" cy="9353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399" y="685800"/>
            <a:ext cx="6808675" cy="883227"/>
          </a:xfrm>
        </p:spPr>
        <p:txBody>
          <a:bodyPr>
            <a:normAutofit/>
          </a:bodyPr>
          <a:lstStyle/>
          <a:p>
            <a:r>
              <a:rPr lang="hu-HU" sz="3200" dirty="0" err="1" smtClean="0">
                <a:solidFill>
                  <a:srgbClr val="4C4C4C"/>
                </a:solidFill>
              </a:rPr>
              <a:t>Combined</a:t>
            </a:r>
            <a:r>
              <a:rPr lang="hu-HU" sz="3200" dirty="0" smtClean="0">
                <a:solidFill>
                  <a:srgbClr val="4C4C4C"/>
                </a:solidFill>
              </a:rPr>
              <a:t> </a:t>
            </a:r>
            <a:r>
              <a:rPr lang="hu-HU" sz="3200" dirty="0" err="1" smtClean="0">
                <a:solidFill>
                  <a:srgbClr val="4C4C4C"/>
                </a:solidFill>
              </a:rPr>
              <a:t>engineering</a:t>
            </a:r>
            <a:r>
              <a:rPr lang="hu-HU" sz="3200" dirty="0" smtClean="0">
                <a:solidFill>
                  <a:srgbClr val="4C4C4C"/>
                </a:solidFill>
              </a:rPr>
              <a:t> - tapasztalatok</a:t>
            </a:r>
            <a:endParaRPr lang="en-US" sz="3200" dirty="0">
              <a:solidFill>
                <a:srgbClr val="4C4C4C"/>
              </a:solidFill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-1" y="706057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05852" y="3368843"/>
            <a:ext cx="10988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Combined</a:t>
            </a:r>
            <a:r>
              <a:rPr lang="en-GB" sz="3600" dirty="0" smtClean="0"/>
              <a:t> </a:t>
            </a:r>
            <a:r>
              <a:rPr lang="hu-HU" sz="3600" dirty="0" smtClean="0"/>
              <a:t>Engineer </a:t>
            </a:r>
            <a:r>
              <a:rPr lang="en-GB" sz="3600" dirty="0" smtClean="0"/>
              <a:t>= Developer + Tester + Live Site Ops</a:t>
            </a:r>
            <a:endParaRPr lang="hu-HU" sz="3600" dirty="0" smtClean="0"/>
          </a:p>
        </p:txBody>
      </p:sp>
    </p:spTree>
    <p:extLst>
      <p:ext uri="{BB962C8B-B14F-4D97-AF65-F5344CB8AC3E}">
        <p14:creationId xmlns:p14="http://schemas.microsoft.com/office/powerpoint/2010/main" val="387771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8647906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dirty="0" smtClean="0">
                <a:solidFill>
                  <a:srgbClr val="2192A7"/>
                </a:solidFill>
              </a:rPr>
              <a:t>Működési elveink, kultúránk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24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9206040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rgbClr val="2192A7"/>
                </a:solidFill>
              </a:rPr>
              <a:t>1. elv: </a:t>
            </a:r>
            <a:r>
              <a:rPr lang="hu-HU" sz="4000" dirty="0" smtClean="0">
                <a:solidFill>
                  <a:srgbClr val="2192A7"/>
                </a:solidFill>
              </a:rPr>
              <a:t>a mi kódunk, nem az én kódom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59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874" y="6280263"/>
            <a:ext cx="2252977" cy="314369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0" y="3006335"/>
            <a:ext cx="45719" cy="795758"/>
          </a:xfrm>
          <a:prstGeom prst="rect">
            <a:avLst/>
          </a:prstGeom>
          <a:solidFill>
            <a:srgbClr val="219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34" y="2945125"/>
            <a:ext cx="8036807" cy="93533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8400" y="2986078"/>
            <a:ext cx="8758752" cy="883227"/>
          </a:xfrm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rgbClr val="2192A7"/>
                </a:solidFill>
              </a:rPr>
              <a:t>2</a:t>
            </a:r>
            <a:r>
              <a:rPr lang="hu-HU" sz="4000" b="1" dirty="0" smtClean="0">
                <a:solidFill>
                  <a:srgbClr val="2192A7"/>
                </a:solidFill>
              </a:rPr>
              <a:t>. elv: </a:t>
            </a:r>
            <a:r>
              <a:rPr lang="hu-HU" sz="4000" dirty="0" smtClean="0">
                <a:solidFill>
                  <a:srgbClr val="2192A7"/>
                </a:solidFill>
              </a:rPr>
              <a:t>a tesztelés csapat feladat</a:t>
            </a:r>
            <a:endParaRPr lang="en-GB" sz="4000" dirty="0">
              <a:solidFill>
                <a:srgbClr val="2192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8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6982</TotalTime>
  <Words>773</Words>
  <Application>Microsoft Office PowerPoint</Application>
  <PresentationFormat>Szélesvásznú</PresentationFormat>
  <Paragraphs>97</Paragraphs>
  <Slides>19</Slides>
  <Notes>18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Office-téma</vt:lpstr>
      <vt:lpstr> Istvan Simon, CEO &amp; Founder</vt:lpstr>
      <vt:lpstr>Mivel foglalkozunk?</vt:lpstr>
      <vt:lpstr>Használat – elmúlt 30 nap</vt:lpstr>
      <vt:lpstr>Kritikus paraméterek</vt:lpstr>
      <vt:lpstr>Csapat összetétel</vt:lpstr>
      <vt:lpstr>Combined engineering - tapasztalatok</vt:lpstr>
      <vt:lpstr>Működési elveink, kultúránk</vt:lpstr>
      <vt:lpstr>1. elv: a mi kódunk, nem az én kódom</vt:lpstr>
      <vt:lpstr>2. elv: a tesztelés csapat feladat</vt:lpstr>
      <vt:lpstr>3. elv: [code review] &gt; [unit test]</vt:lpstr>
      <vt:lpstr>4. elv: [jó + hamar] &gt; [tökéletes]</vt:lpstr>
      <vt:lpstr>5. elv: akkor van kész, ha az ügyfél használja</vt:lpstr>
      <vt:lpstr>6. elv: bármikor release-elhetsz</vt:lpstr>
      <vt:lpstr>7. elv: roll forward, do not roll back</vt:lpstr>
      <vt:lpstr>8. elv: hibázni OKÉ, csak gyorsan vegyük észre</vt:lpstr>
      <vt:lpstr>9. elv: a fejlesztés csapat teljesítmény</vt:lpstr>
      <vt:lpstr>10. elv: a junior ideje is fontos</vt:lpstr>
      <vt:lpstr>11. elv: a fejlesztő első napja – nincs lehetetlen</vt:lpstr>
      <vt:lpstr>Hajrá!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Prefixbox</dc:title>
  <dc:creator>Istvan Simon</dc:creator>
  <cp:lastModifiedBy>Simon Istvan</cp:lastModifiedBy>
  <cp:revision>707</cp:revision>
  <dcterms:created xsi:type="dcterms:W3CDTF">2015-05-22T08:43:17Z</dcterms:created>
  <dcterms:modified xsi:type="dcterms:W3CDTF">2017-06-21T15:22:17Z</dcterms:modified>
</cp:coreProperties>
</file>