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9" r:id="rId4"/>
  </p:sldMasterIdLst>
  <p:notesMasterIdLst>
    <p:notesMasterId r:id="rId18"/>
  </p:notesMasterIdLst>
  <p:handoutMasterIdLst>
    <p:handoutMasterId r:id="rId19"/>
  </p:handoutMasterIdLst>
  <p:sldIdLst>
    <p:sldId id="482" r:id="rId5"/>
    <p:sldId id="563" r:id="rId6"/>
    <p:sldId id="685" r:id="rId7"/>
    <p:sldId id="696" r:id="rId8"/>
    <p:sldId id="686" r:id="rId9"/>
    <p:sldId id="691" r:id="rId10"/>
    <p:sldId id="690" r:id="rId11"/>
    <p:sldId id="689" r:id="rId12"/>
    <p:sldId id="688" r:id="rId13"/>
    <p:sldId id="687" r:id="rId14"/>
    <p:sldId id="692" r:id="rId15"/>
    <p:sldId id="695" r:id="rId16"/>
    <p:sldId id="684" r:id="rId17"/>
  </p:sldIdLst>
  <p:sldSz cx="11522075" cy="6480175"/>
  <p:notesSz cx="6797675" cy="9928225"/>
  <p:custDataLst>
    <p:tags r:id="rId20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A33C70-CE24-1149-BFFD-13619CDB988B}">
          <p14:sldIdLst>
            <p14:sldId id="482"/>
            <p14:sldId id="563"/>
            <p14:sldId id="685"/>
            <p14:sldId id="696"/>
            <p14:sldId id="686"/>
            <p14:sldId id="691"/>
            <p14:sldId id="690"/>
            <p14:sldId id="689"/>
            <p14:sldId id="688"/>
            <p14:sldId id="687"/>
            <p14:sldId id="692"/>
            <p14:sldId id="695"/>
          </p14:sldIdLst>
        </p14:section>
        <p14:section name="01 OTC Architecture" id="{F31AC465-5D86-1347-8CF3-F222AB37EB1A}">
          <p14:sldIdLst>
            <p14:sldId id="684"/>
          </p14:sldIdLst>
        </p14:section>
      </p14:sectionLst>
    </p:ext>
    <p:ext uri="{EFAFB233-063F-42B5-8137-9DF3F51BA10A}">
      <p15:sldGuideLst xmlns="" xmlns:p15="http://schemas.microsoft.com/office/powerpoint/2012/main">
        <p15:guide id="8" orient="horz" pos="2382" userDrawn="1">
          <p15:clr>
            <a:srgbClr val="A4A3A4"/>
          </p15:clr>
        </p15:guide>
        <p15:guide id="17" pos="227" userDrawn="1">
          <p15:clr>
            <a:srgbClr val="A4A3A4"/>
          </p15:clr>
        </p15:guide>
        <p15:guide id="23" orient="horz" pos="226">
          <p15:clr>
            <a:srgbClr val="A4A3A4"/>
          </p15:clr>
        </p15:guide>
        <p15:guide id="25" orient="horz" pos="1021">
          <p15:clr>
            <a:srgbClr val="A4A3A4"/>
          </p15:clr>
        </p15:guide>
        <p15:guide id="26" orient="horz" pos="3856" userDrawn="1">
          <p15:clr>
            <a:srgbClr val="A4A3A4"/>
          </p15:clr>
        </p15:guide>
        <p15:guide id="27" orient="horz" pos="749">
          <p15:clr>
            <a:srgbClr val="A4A3A4"/>
          </p15:clr>
        </p15:guide>
        <p15:guide id="28" orient="horz" pos="4082" userDrawn="1">
          <p15:clr>
            <a:srgbClr val="A4A3A4"/>
          </p15:clr>
        </p15:guide>
        <p15:guide id="29" orient="horz" pos="4309" userDrawn="1">
          <p15:clr>
            <a:srgbClr val="A4A3A4"/>
          </p15:clr>
        </p15:guide>
        <p15:guide id="30" orient="horz" pos="4536" userDrawn="1">
          <p15:clr>
            <a:srgbClr val="A4A3A4"/>
          </p15:clr>
        </p15:guide>
        <p15:guide id="31" pos="1724" userDrawn="1">
          <p15:clr>
            <a:srgbClr val="A4A3A4"/>
          </p15:clr>
        </p15:guide>
        <p15:guide id="32" pos="1632">
          <p15:clr>
            <a:srgbClr val="A4A3A4"/>
          </p15:clr>
        </p15:guide>
        <p15:guide id="34" pos="6123" userDrawn="1">
          <p15:clr>
            <a:srgbClr val="A4A3A4"/>
          </p15:clr>
        </p15:guide>
        <p15:guide id="35" pos="4717">
          <p15:clr>
            <a:srgbClr val="A4A3A4"/>
          </p15:clr>
        </p15:guide>
        <p15:guide id="36" pos="4627" userDrawn="1">
          <p15:clr>
            <a:srgbClr val="A4A3A4"/>
          </p15:clr>
        </p15:guide>
        <p15:guide id="37" pos="3220" userDrawn="1">
          <p15:clr>
            <a:srgbClr val="A4A3A4"/>
          </p15:clr>
        </p15:guide>
        <p15:guide id="38" pos="3130" userDrawn="1">
          <p15:clr>
            <a:srgbClr val="A4A3A4"/>
          </p15:clr>
        </p15:guide>
        <p15:guide id="39" orient="horz" pos="2041">
          <p15:clr>
            <a:srgbClr val="A4A3A4"/>
          </p15:clr>
        </p15:guide>
        <p15:guide id="40" orient="horz" pos="194">
          <p15:clr>
            <a:srgbClr val="A4A3A4"/>
          </p15:clr>
        </p15:guide>
        <p15:guide id="41" orient="horz" pos="875">
          <p15:clr>
            <a:srgbClr val="A4A3A4"/>
          </p15:clr>
        </p15:guide>
        <p15:guide id="42" orient="horz" pos="3300">
          <p15:clr>
            <a:srgbClr val="A4A3A4"/>
          </p15:clr>
        </p15:guide>
        <p15:guide id="43" orient="horz" pos="642">
          <p15:clr>
            <a:srgbClr val="A4A3A4"/>
          </p15:clr>
        </p15:guide>
        <p15:guide id="44" orient="horz" pos="3498">
          <p15:clr>
            <a:srgbClr val="A4A3A4"/>
          </p15:clr>
        </p15:guide>
        <p15:guide id="45" orient="horz" pos="3693">
          <p15:clr>
            <a:srgbClr val="A4A3A4"/>
          </p15:clr>
        </p15:guide>
        <p15:guide id="46" orient="horz" pos="3887">
          <p15:clr>
            <a:srgbClr val="A4A3A4"/>
          </p15:clr>
        </p15:guide>
        <p15:guide id="47" pos="259">
          <p15:clr>
            <a:srgbClr val="A4A3A4"/>
          </p15:clr>
        </p15:guide>
        <p15:guide id="48" pos="1971">
          <p15:clr>
            <a:srgbClr val="A4A3A4"/>
          </p15:clr>
        </p15:guide>
        <p15:guide id="49" pos="1865">
          <p15:clr>
            <a:srgbClr val="A4A3A4"/>
          </p15:clr>
        </p15:guide>
        <p15:guide id="50" pos="6999">
          <p15:clr>
            <a:srgbClr val="A4A3A4"/>
          </p15:clr>
        </p15:guide>
        <p15:guide id="51" pos="5391">
          <p15:clr>
            <a:srgbClr val="A4A3A4"/>
          </p15:clr>
        </p15:guide>
        <p15:guide id="52" pos="5289">
          <p15:clr>
            <a:srgbClr val="A4A3A4"/>
          </p15:clr>
        </p15:guide>
        <p15:guide id="53" pos="3680">
          <p15:clr>
            <a:srgbClr val="A4A3A4"/>
          </p15:clr>
        </p15:guide>
        <p15:guide id="54" pos="357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0074"/>
    <a:srgbClr val="4B4B4B"/>
    <a:srgbClr val="000000"/>
    <a:srgbClr val="66FF66"/>
    <a:srgbClr val="8A9130"/>
    <a:srgbClr val="212838"/>
    <a:srgbClr val="CFE8EF"/>
    <a:srgbClr val="E20000"/>
    <a:srgbClr val="992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5066" autoAdjust="0"/>
  </p:normalViewPr>
  <p:slideViewPr>
    <p:cSldViewPr snapToGrid="0" snapToObjects="1">
      <p:cViewPr>
        <p:scale>
          <a:sx n="100" d="100"/>
          <a:sy n="100" d="100"/>
        </p:scale>
        <p:origin x="-293" y="-235"/>
      </p:cViewPr>
      <p:guideLst>
        <p:guide orient="horz" pos="2382"/>
        <p:guide orient="horz" pos="226"/>
        <p:guide orient="horz" pos="1021"/>
        <p:guide orient="horz" pos="3856"/>
        <p:guide orient="horz" pos="749"/>
        <p:guide orient="horz" pos="4082"/>
        <p:guide orient="horz" pos="4309"/>
        <p:guide orient="horz" pos="4536"/>
        <p:guide orient="horz" pos="2041"/>
        <p:guide orient="horz" pos="194"/>
        <p:guide orient="horz" pos="875"/>
        <p:guide orient="horz" pos="3300"/>
        <p:guide orient="horz" pos="642"/>
        <p:guide orient="horz" pos="3498"/>
        <p:guide orient="horz" pos="3693"/>
        <p:guide orient="horz" pos="3887"/>
        <p:guide pos="227"/>
        <p:guide pos="1724"/>
        <p:guide pos="1632"/>
        <p:guide pos="6123"/>
        <p:guide pos="4717"/>
        <p:guide pos="4627"/>
        <p:guide pos="3220"/>
        <p:guide pos="3130"/>
        <p:guide pos="259"/>
        <p:guide pos="1971"/>
        <p:guide pos="1865"/>
        <p:guide pos="6999"/>
        <p:guide pos="5391"/>
        <p:guide pos="5289"/>
        <p:guide pos="3680"/>
        <p:guide pos="35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>
        <p:scale>
          <a:sx n="130" d="100"/>
          <a:sy n="130" d="100"/>
        </p:scale>
        <p:origin x="-1224" y="2058"/>
      </p:cViewPr>
      <p:guideLst>
        <p:guide orient="horz" pos="3127"/>
        <p:guide pos="2141"/>
        <p:guide pos="299"/>
        <p:guide pos="398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55152" y="9381000"/>
            <a:ext cx="467452" cy="30488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pic>
        <p:nvPicPr>
          <p:cNvPr id="38" name="Grafik 37" descr="TSY_Logo_3c_p.em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02" y="258548"/>
            <a:ext cx="2494743" cy="4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  <p:extLst mod="1">
    <p:ext uri="{56416CCD-93CA-4268-BC5B-53C4BB910035}">
      <p15:sldGuideLst xmlns="" xmlns:p15="http://schemas.microsoft.com/office/powerpoint/2012/main">
        <p15:guide id="1" pos="340" userDrawn="1">
          <p15:clr>
            <a:srgbClr val="F26B43"/>
          </p15:clr>
        </p15:guide>
        <p15:guide id="2" pos="396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403225"/>
            <a:ext cx="6407150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4589" y="4209154"/>
            <a:ext cx="5848498" cy="49744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855635" y="9381000"/>
            <a:ext cx="467452" cy="30488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60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Living Magenta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411892" y="1666053"/>
            <a:ext cx="10698406" cy="1661993"/>
          </a:xfrm>
          <a:noFill/>
        </p:spPr>
        <p:txBody>
          <a:bodyPr wrap="square" lIns="0" tIns="0">
            <a:sp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de-DE" dirty="0"/>
              <a:t>Headline Ultra </a:t>
            </a:r>
            <a:br>
              <a:rPr lang="de-DE" dirty="0"/>
            </a:br>
            <a:r>
              <a:rPr lang="de-DE" dirty="0"/>
              <a:t>60 (75) 90 PT</a:t>
            </a:r>
          </a:p>
        </p:txBody>
      </p:sp>
      <p:grpSp>
        <p:nvGrpSpPr>
          <p:cNvPr id="107" name="Gruppieren 106"/>
          <p:cNvGrpSpPr/>
          <p:nvPr userDrawn="1"/>
        </p:nvGrpSpPr>
        <p:grpSpPr>
          <a:xfrm rot="21480000" flipH="1">
            <a:off x="-292917" y="4922831"/>
            <a:ext cx="12071010" cy="1820445"/>
            <a:chOff x="1113342" y="5074202"/>
            <a:chExt cx="11164357" cy="1683711"/>
          </a:xfrm>
          <a:solidFill>
            <a:schemeClr val="tx2">
              <a:lumMod val="50000"/>
            </a:schemeClr>
          </a:solidFill>
        </p:grpSpPr>
        <p:sp>
          <p:nvSpPr>
            <p:cNvPr id="108" name="Rechteck 105"/>
            <p:cNvSpPr/>
            <p:nvPr/>
          </p:nvSpPr>
          <p:spPr bwMode="gray">
            <a:xfrm>
              <a:off x="1175205" y="5894932"/>
              <a:ext cx="10346867" cy="862981"/>
            </a:xfrm>
            <a:custGeom>
              <a:avLst/>
              <a:gdLst>
                <a:gd name="connsiteX0" fmla="*/ 0 w 11254764"/>
                <a:gd name="connsiteY0" fmla="*/ 0 h 632771"/>
                <a:gd name="connsiteX1" fmla="*/ 11254764 w 11254764"/>
                <a:gd name="connsiteY1" fmla="*/ 0 h 632771"/>
                <a:gd name="connsiteX2" fmla="*/ 11254764 w 11254764"/>
                <a:gd name="connsiteY2" fmla="*/ 632771 h 632771"/>
                <a:gd name="connsiteX3" fmla="*/ 0 w 11254764"/>
                <a:gd name="connsiteY3" fmla="*/ 632771 h 632771"/>
                <a:gd name="connsiteX4" fmla="*/ 0 w 11254764"/>
                <a:gd name="connsiteY4" fmla="*/ 0 h 632771"/>
                <a:gd name="connsiteX0" fmla="*/ 0 w 11254764"/>
                <a:gd name="connsiteY0" fmla="*/ 0 h 913361"/>
                <a:gd name="connsiteX1" fmla="*/ 11254764 w 11254764"/>
                <a:gd name="connsiteY1" fmla="*/ 0 h 913361"/>
                <a:gd name="connsiteX2" fmla="*/ 11254764 w 11254764"/>
                <a:gd name="connsiteY2" fmla="*/ 632771 h 913361"/>
                <a:gd name="connsiteX3" fmla="*/ 152760 w 11254764"/>
                <a:gd name="connsiteY3" fmla="*/ 913361 h 913361"/>
                <a:gd name="connsiteX4" fmla="*/ 0 w 11254764"/>
                <a:gd name="connsiteY4" fmla="*/ 0 h 913361"/>
                <a:gd name="connsiteX0" fmla="*/ 0 w 11254764"/>
                <a:gd name="connsiteY0" fmla="*/ 0 h 933063"/>
                <a:gd name="connsiteX1" fmla="*/ 11254764 w 11254764"/>
                <a:gd name="connsiteY1" fmla="*/ 0 h 933063"/>
                <a:gd name="connsiteX2" fmla="*/ 11254764 w 11254764"/>
                <a:gd name="connsiteY2" fmla="*/ 632771 h 933063"/>
                <a:gd name="connsiteX3" fmla="*/ 134387 w 11254764"/>
                <a:gd name="connsiteY3" fmla="*/ 933063 h 933063"/>
                <a:gd name="connsiteX4" fmla="*/ 0 w 11254764"/>
                <a:gd name="connsiteY4" fmla="*/ 0 h 933063"/>
                <a:gd name="connsiteX0" fmla="*/ 0 w 11187132"/>
                <a:gd name="connsiteY0" fmla="*/ 26230 h 933063"/>
                <a:gd name="connsiteX1" fmla="*/ 11187132 w 11187132"/>
                <a:gd name="connsiteY1" fmla="*/ 0 h 933063"/>
                <a:gd name="connsiteX2" fmla="*/ 11187132 w 11187132"/>
                <a:gd name="connsiteY2" fmla="*/ 632771 h 933063"/>
                <a:gd name="connsiteX3" fmla="*/ 66755 w 11187132"/>
                <a:gd name="connsiteY3" fmla="*/ 933063 h 933063"/>
                <a:gd name="connsiteX4" fmla="*/ 0 w 11187132"/>
                <a:gd name="connsiteY4" fmla="*/ 26230 h 93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7132" h="933063">
                  <a:moveTo>
                    <a:pt x="0" y="26230"/>
                  </a:moveTo>
                  <a:lnTo>
                    <a:pt x="11187132" y="0"/>
                  </a:lnTo>
                  <a:lnTo>
                    <a:pt x="11187132" y="632771"/>
                  </a:lnTo>
                  <a:lnTo>
                    <a:pt x="66755" y="933063"/>
                  </a:lnTo>
                  <a:lnTo>
                    <a:pt x="0" y="26230"/>
                  </a:lnTo>
                  <a:close/>
                </a:path>
              </a:pathLst>
            </a:custGeom>
            <a:grp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endParaRPr lang="de-DE" sz="1800" dirty="0" err="1">
                <a:cs typeface="Arial" charset="0"/>
              </a:endParaRPr>
            </a:p>
          </p:txBody>
        </p:sp>
        <p:grpSp>
          <p:nvGrpSpPr>
            <p:cNvPr id="109" name="Gruppieren 108"/>
            <p:cNvGrpSpPr/>
            <p:nvPr/>
          </p:nvGrpSpPr>
          <p:grpSpPr>
            <a:xfrm>
              <a:off x="1113342" y="5074202"/>
              <a:ext cx="11164357" cy="1459225"/>
              <a:chOff x="1113342" y="5074202"/>
              <a:chExt cx="11164357" cy="1459225"/>
            </a:xfrm>
            <a:grpFill/>
          </p:grpSpPr>
          <p:sp>
            <p:nvSpPr>
              <p:cNvPr id="110" name="Ellipse 109"/>
              <p:cNvSpPr/>
              <p:nvPr/>
            </p:nvSpPr>
            <p:spPr bwMode="gray">
              <a:xfrm>
                <a:off x="1113342" y="5267151"/>
                <a:ext cx="985396" cy="985396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11" name="Ellipse 110"/>
              <p:cNvSpPr/>
              <p:nvPr/>
            </p:nvSpPr>
            <p:spPr bwMode="gray">
              <a:xfrm>
                <a:off x="3763306" y="5180804"/>
                <a:ext cx="1018899" cy="101889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12" name="Ellipse 111"/>
              <p:cNvSpPr/>
              <p:nvPr/>
            </p:nvSpPr>
            <p:spPr bwMode="gray">
              <a:xfrm>
                <a:off x="1917164" y="5503147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13" name="Ellipse 112"/>
              <p:cNvSpPr/>
              <p:nvPr/>
            </p:nvSpPr>
            <p:spPr bwMode="gray">
              <a:xfrm>
                <a:off x="2000644" y="5719050"/>
                <a:ext cx="814377" cy="81437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14" name="Ellipse 113"/>
              <p:cNvSpPr/>
              <p:nvPr/>
            </p:nvSpPr>
            <p:spPr bwMode="gray">
              <a:xfrm>
                <a:off x="2525133" y="5558412"/>
                <a:ext cx="556231" cy="556231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15" name="Ellipse 114"/>
              <p:cNvSpPr/>
              <p:nvPr/>
            </p:nvSpPr>
            <p:spPr bwMode="gray">
              <a:xfrm>
                <a:off x="2831509" y="5494276"/>
                <a:ext cx="814377" cy="81437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16" name="Ellipse 115"/>
              <p:cNvSpPr/>
              <p:nvPr/>
            </p:nvSpPr>
            <p:spPr bwMode="gray">
              <a:xfrm>
                <a:off x="4247055" y="5376715"/>
                <a:ext cx="556231" cy="556231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17" name="Ellipse 116"/>
              <p:cNvSpPr/>
              <p:nvPr/>
            </p:nvSpPr>
            <p:spPr bwMode="gray">
              <a:xfrm>
                <a:off x="4371820" y="5440215"/>
                <a:ext cx="1192330" cy="108393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18" name="Ellipse 117"/>
              <p:cNvSpPr/>
              <p:nvPr/>
            </p:nvSpPr>
            <p:spPr bwMode="gray">
              <a:xfrm>
                <a:off x="5074965" y="5324107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19" name="Ellipse 118"/>
              <p:cNvSpPr/>
              <p:nvPr/>
            </p:nvSpPr>
            <p:spPr bwMode="gray">
              <a:xfrm>
                <a:off x="5480698" y="5409112"/>
                <a:ext cx="740343" cy="740343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0" name="Ellipse 119"/>
              <p:cNvSpPr/>
              <p:nvPr/>
            </p:nvSpPr>
            <p:spPr bwMode="gray">
              <a:xfrm>
                <a:off x="5925476" y="5197379"/>
                <a:ext cx="895815" cy="895815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1" name="Ellipse 120"/>
              <p:cNvSpPr/>
              <p:nvPr/>
            </p:nvSpPr>
            <p:spPr bwMode="gray">
              <a:xfrm>
                <a:off x="6547506" y="5353800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2" name="Ellipse 121"/>
              <p:cNvSpPr/>
              <p:nvPr/>
            </p:nvSpPr>
            <p:spPr bwMode="gray">
              <a:xfrm>
                <a:off x="6923007" y="5408569"/>
                <a:ext cx="895815" cy="895815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3" name="Ellipse 122"/>
              <p:cNvSpPr/>
              <p:nvPr/>
            </p:nvSpPr>
            <p:spPr bwMode="gray">
              <a:xfrm>
                <a:off x="7800398" y="5074202"/>
                <a:ext cx="985397" cy="98539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4" name="Ellipse 123"/>
              <p:cNvSpPr/>
              <p:nvPr/>
            </p:nvSpPr>
            <p:spPr bwMode="gray">
              <a:xfrm>
                <a:off x="7482302" y="5278022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5" name="Ellipse 124"/>
              <p:cNvSpPr/>
              <p:nvPr/>
            </p:nvSpPr>
            <p:spPr bwMode="gray">
              <a:xfrm>
                <a:off x="8430435" y="5228588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6" name="Ellipse 125"/>
              <p:cNvSpPr/>
              <p:nvPr/>
            </p:nvSpPr>
            <p:spPr bwMode="gray">
              <a:xfrm>
                <a:off x="8820573" y="5558412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7" name="Ellipse 126"/>
              <p:cNvSpPr/>
              <p:nvPr/>
            </p:nvSpPr>
            <p:spPr bwMode="gray">
              <a:xfrm>
                <a:off x="9236210" y="5465075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8" name="Ellipse 127"/>
              <p:cNvSpPr/>
              <p:nvPr/>
            </p:nvSpPr>
            <p:spPr bwMode="gray">
              <a:xfrm>
                <a:off x="9551909" y="5259569"/>
                <a:ext cx="1083937" cy="108393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9" name="Ellipse 128"/>
              <p:cNvSpPr/>
              <p:nvPr/>
            </p:nvSpPr>
            <p:spPr bwMode="gray">
              <a:xfrm>
                <a:off x="10147182" y="5361093"/>
                <a:ext cx="814377" cy="81437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0" name="Ellipse 129"/>
              <p:cNvSpPr/>
              <p:nvPr/>
            </p:nvSpPr>
            <p:spPr bwMode="gray">
              <a:xfrm>
                <a:off x="10517233" y="5329956"/>
                <a:ext cx="985397" cy="98539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1" name="Ellipse 130"/>
              <p:cNvSpPr/>
              <p:nvPr/>
            </p:nvSpPr>
            <p:spPr bwMode="gray">
              <a:xfrm>
                <a:off x="11193762" y="5264785"/>
                <a:ext cx="1083937" cy="108393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2" name="Ellipse 131"/>
              <p:cNvSpPr/>
              <p:nvPr/>
            </p:nvSpPr>
            <p:spPr bwMode="gray">
              <a:xfrm>
                <a:off x="3353647" y="5461590"/>
                <a:ext cx="698048" cy="698048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</p:grpSp>
      </p:grpSp>
      <p:grpSp>
        <p:nvGrpSpPr>
          <p:cNvPr id="133" name="Gruppieren 132"/>
          <p:cNvGrpSpPr/>
          <p:nvPr userDrawn="1"/>
        </p:nvGrpSpPr>
        <p:grpSpPr>
          <a:xfrm>
            <a:off x="-556850" y="4946555"/>
            <a:ext cx="12628474" cy="1619601"/>
            <a:chOff x="-342599" y="4950028"/>
            <a:chExt cx="12628474" cy="1619601"/>
          </a:xfrm>
        </p:grpSpPr>
        <p:sp>
          <p:nvSpPr>
            <p:cNvPr id="134" name="Rechteck 133"/>
            <p:cNvSpPr/>
            <p:nvPr/>
          </p:nvSpPr>
          <p:spPr bwMode="gray">
            <a:xfrm>
              <a:off x="-2" y="5894931"/>
              <a:ext cx="11743907" cy="674698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endParaRPr lang="de-DE" sz="1800" dirty="0" err="1">
                <a:cs typeface="Arial" charset="0"/>
              </a:endParaRPr>
            </a:p>
          </p:txBody>
        </p:sp>
        <p:grpSp>
          <p:nvGrpSpPr>
            <p:cNvPr id="135" name="Gruppieren 134"/>
            <p:cNvGrpSpPr/>
            <p:nvPr/>
          </p:nvGrpSpPr>
          <p:grpSpPr>
            <a:xfrm>
              <a:off x="-342599" y="4950028"/>
              <a:ext cx="12628474" cy="1583399"/>
              <a:chOff x="-342599" y="4950028"/>
              <a:chExt cx="12628474" cy="1583399"/>
            </a:xfrm>
            <a:solidFill>
              <a:schemeClr val="bg1"/>
            </a:solidFill>
          </p:grpSpPr>
          <p:sp>
            <p:nvSpPr>
              <p:cNvPr id="136" name="Ellipse 135"/>
              <p:cNvSpPr/>
              <p:nvPr/>
            </p:nvSpPr>
            <p:spPr bwMode="gray">
              <a:xfrm>
                <a:off x="-342599" y="5405303"/>
                <a:ext cx="995622" cy="995622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7" name="Ellipse 136"/>
              <p:cNvSpPr/>
              <p:nvPr/>
            </p:nvSpPr>
            <p:spPr bwMode="gray">
              <a:xfrm>
                <a:off x="1113342" y="5267151"/>
                <a:ext cx="985396" cy="985396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8" name="Ellipse 137"/>
              <p:cNvSpPr/>
              <p:nvPr/>
            </p:nvSpPr>
            <p:spPr bwMode="gray">
              <a:xfrm>
                <a:off x="3504452" y="5136615"/>
                <a:ext cx="1083936" cy="1083936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9" name="Ellipse 138"/>
              <p:cNvSpPr/>
              <p:nvPr/>
            </p:nvSpPr>
            <p:spPr bwMode="gray">
              <a:xfrm>
                <a:off x="505889" y="5609659"/>
                <a:ext cx="814377" cy="81437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0" name="Ellipse 139"/>
              <p:cNvSpPr/>
              <p:nvPr/>
            </p:nvSpPr>
            <p:spPr bwMode="gray">
              <a:xfrm>
                <a:off x="1612186" y="5475840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1" name="Ellipse 140"/>
              <p:cNvSpPr/>
              <p:nvPr/>
            </p:nvSpPr>
            <p:spPr bwMode="gray">
              <a:xfrm>
                <a:off x="2000644" y="5719050"/>
                <a:ext cx="814377" cy="81437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2" name="Ellipse 141"/>
              <p:cNvSpPr/>
              <p:nvPr/>
            </p:nvSpPr>
            <p:spPr bwMode="gray">
              <a:xfrm>
                <a:off x="2525133" y="5558412"/>
                <a:ext cx="556231" cy="556231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3" name="Ellipse 142"/>
              <p:cNvSpPr/>
              <p:nvPr/>
            </p:nvSpPr>
            <p:spPr bwMode="gray">
              <a:xfrm>
                <a:off x="2841956" y="5405586"/>
                <a:ext cx="814377" cy="81437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4" name="Ellipse 143"/>
              <p:cNvSpPr/>
              <p:nvPr/>
            </p:nvSpPr>
            <p:spPr bwMode="gray">
              <a:xfrm>
                <a:off x="4247055" y="5376715"/>
                <a:ext cx="556231" cy="556231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5" name="Ellipse 144"/>
              <p:cNvSpPr/>
              <p:nvPr/>
            </p:nvSpPr>
            <p:spPr bwMode="gray">
              <a:xfrm>
                <a:off x="4475288" y="5489485"/>
                <a:ext cx="985397" cy="98539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6" name="Ellipse 145"/>
              <p:cNvSpPr/>
              <p:nvPr/>
            </p:nvSpPr>
            <p:spPr bwMode="gray">
              <a:xfrm>
                <a:off x="5074965" y="5324107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7" name="Ellipse 146"/>
              <p:cNvSpPr/>
              <p:nvPr/>
            </p:nvSpPr>
            <p:spPr bwMode="gray">
              <a:xfrm>
                <a:off x="5480698" y="5409112"/>
                <a:ext cx="740343" cy="740343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8" name="Ellipse 147"/>
              <p:cNvSpPr/>
              <p:nvPr/>
            </p:nvSpPr>
            <p:spPr bwMode="gray">
              <a:xfrm>
                <a:off x="5925476" y="5197379"/>
                <a:ext cx="895815" cy="895815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9" name="Ellipse 148"/>
              <p:cNvSpPr/>
              <p:nvPr/>
            </p:nvSpPr>
            <p:spPr bwMode="gray">
              <a:xfrm>
                <a:off x="6547506" y="5353800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0" name="Ellipse 149"/>
              <p:cNvSpPr/>
              <p:nvPr/>
            </p:nvSpPr>
            <p:spPr bwMode="gray">
              <a:xfrm>
                <a:off x="6923007" y="5408569"/>
                <a:ext cx="895815" cy="895815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1" name="Ellipse 150"/>
              <p:cNvSpPr/>
              <p:nvPr/>
            </p:nvSpPr>
            <p:spPr bwMode="gray">
              <a:xfrm>
                <a:off x="7748513" y="4950028"/>
                <a:ext cx="1083937" cy="108393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2" name="Ellipse 151"/>
              <p:cNvSpPr/>
              <p:nvPr/>
            </p:nvSpPr>
            <p:spPr bwMode="gray">
              <a:xfrm>
                <a:off x="7482302" y="5278022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3" name="Ellipse 152"/>
              <p:cNvSpPr/>
              <p:nvPr/>
            </p:nvSpPr>
            <p:spPr bwMode="gray">
              <a:xfrm>
                <a:off x="8484054" y="5283321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4" name="Ellipse 153"/>
              <p:cNvSpPr/>
              <p:nvPr/>
            </p:nvSpPr>
            <p:spPr bwMode="gray">
              <a:xfrm>
                <a:off x="8820573" y="5558412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5" name="Ellipse 154"/>
              <p:cNvSpPr/>
              <p:nvPr/>
            </p:nvSpPr>
            <p:spPr bwMode="gray">
              <a:xfrm>
                <a:off x="9236210" y="5465075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6" name="Ellipse 155"/>
              <p:cNvSpPr/>
              <p:nvPr/>
            </p:nvSpPr>
            <p:spPr bwMode="gray">
              <a:xfrm>
                <a:off x="9551909" y="5259569"/>
                <a:ext cx="1083937" cy="108393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7" name="Ellipse 156"/>
              <p:cNvSpPr/>
              <p:nvPr/>
            </p:nvSpPr>
            <p:spPr bwMode="gray">
              <a:xfrm>
                <a:off x="10217851" y="5431762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8" name="Ellipse 157"/>
              <p:cNvSpPr/>
              <p:nvPr/>
            </p:nvSpPr>
            <p:spPr bwMode="gray">
              <a:xfrm>
                <a:off x="10530747" y="5491303"/>
                <a:ext cx="985397" cy="98539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9" name="Ellipse 158"/>
              <p:cNvSpPr/>
              <p:nvPr/>
            </p:nvSpPr>
            <p:spPr bwMode="gray">
              <a:xfrm>
                <a:off x="11201938" y="5069510"/>
                <a:ext cx="1083937" cy="108393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24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2">
    <p:bg>
      <p:bgPr>
        <a:solidFill>
          <a:srgbClr val="212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fik 59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" y="0"/>
            <a:ext cx="11523600" cy="6479890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7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6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4" name="Gruppieren 103"/>
          <p:cNvGrpSpPr/>
          <p:nvPr/>
        </p:nvGrpSpPr>
        <p:grpSpPr>
          <a:xfrm rot="21480000" flipH="1">
            <a:off x="-292917" y="4922831"/>
            <a:ext cx="12071010" cy="1820445"/>
            <a:chOff x="1113342" y="5074202"/>
            <a:chExt cx="11164357" cy="1683711"/>
          </a:xfrm>
          <a:solidFill>
            <a:schemeClr val="tx2"/>
          </a:solidFill>
        </p:grpSpPr>
        <p:sp>
          <p:nvSpPr>
            <p:cNvPr id="146" name="Rechteck 105"/>
            <p:cNvSpPr/>
            <p:nvPr/>
          </p:nvSpPr>
          <p:spPr bwMode="gray">
            <a:xfrm>
              <a:off x="1175205" y="5894932"/>
              <a:ext cx="10346867" cy="862981"/>
            </a:xfrm>
            <a:custGeom>
              <a:avLst/>
              <a:gdLst>
                <a:gd name="connsiteX0" fmla="*/ 0 w 11254764"/>
                <a:gd name="connsiteY0" fmla="*/ 0 h 632771"/>
                <a:gd name="connsiteX1" fmla="*/ 11254764 w 11254764"/>
                <a:gd name="connsiteY1" fmla="*/ 0 h 632771"/>
                <a:gd name="connsiteX2" fmla="*/ 11254764 w 11254764"/>
                <a:gd name="connsiteY2" fmla="*/ 632771 h 632771"/>
                <a:gd name="connsiteX3" fmla="*/ 0 w 11254764"/>
                <a:gd name="connsiteY3" fmla="*/ 632771 h 632771"/>
                <a:gd name="connsiteX4" fmla="*/ 0 w 11254764"/>
                <a:gd name="connsiteY4" fmla="*/ 0 h 632771"/>
                <a:gd name="connsiteX0" fmla="*/ 0 w 11254764"/>
                <a:gd name="connsiteY0" fmla="*/ 0 h 913361"/>
                <a:gd name="connsiteX1" fmla="*/ 11254764 w 11254764"/>
                <a:gd name="connsiteY1" fmla="*/ 0 h 913361"/>
                <a:gd name="connsiteX2" fmla="*/ 11254764 w 11254764"/>
                <a:gd name="connsiteY2" fmla="*/ 632771 h 913361"/>
                <a:gd name="connsiteX3" fmla="*/ 152760 w 11254764"/>
                <a:gd name="connsiteY3" fmla="*/ 913361 h 913361"/>
                <a:gd name="connsiteX4" fmla="*/ 0 w 11254764"/>
                <a:gd name="connsiteY4" fmla="*/ 0 h 913361"/>
                <a:gd name="connsiteX0" fmla="*/ 0 w 11254764"/>
                <a:gd name="connsiteY0" fmla="*/ 0 h 933063"/>
                <a:gd name="connsiteX1" fmla="*/ 11254764 w 11254764"/>
                <a:gd name="connsiteY1" fmla="*/ 0 h 933063"/>
                <a:gd name="connsiteX2" fmla="*/ 11254764 w 11254764"/>
                <a:gd name="connsiteY2" fmla="*/ 632771 h 933063"/>
                <a:gd name="connsiteX3" fmla="*/ 134387 w 11254764"/>
                <a:gd name="connsiteY3" fmla="*/ 933063 h 933063"/>
                <a:gd name="connsiteX4" fmla="*/ 0 w 11254764"/>
                <a:gd name="connsiteY4" fmla="*/ 0 h 933063"/>
                <a:gd name="connsiteX0" fmla="*/ 0 w 11187132"/>
                <a:gd name="connsiteY0" fmla="*/ 26230 h 933063"/>
                <a:gd name="connsiteX1" fmla="*/ 11187132 w 11187132"/>
                <a:gd name="connsiteY1" fmla="*/ 0 h 933063"/>
                <a:gd name="connsiteX2" fmla="*/ 11187132 w 11187132"/>
                <a:gd name="connsiteY2" fmla="*/ 632771 h 933063"/>
                <a:gd name="connsiteX3" fmla="*/ 66755 w 11187132"/>
                <a:gd name="connsiteY3" fmla="*/ 933063 h 933063"/>
                <a:gd name="connsiteX4" fmla="*/ 0 w 11187132"/>
                <a:gd name="connsiteY4" fmla="*/ 26230 h 93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7132" h="933063">
                  <a:moveTo>
                    <a:pt x="0" y="26230"/>
                  </a:moveTo>
                  <a:lnTo>
                    <a:pt x="11187132" y="0"/>
                  </a:lnTo>
                  <a:lnTo>
                    <a:pt x="11187132" y="632771"/>
                  </a:lnTo>
                  <a:lnTo>
                    <a:pt x="66755" y="933063"/>
                  </a:lnTo>
                  <a:lnTo>
                    <a:pt x="0" y="26230"/>
                  </a:lnTo>
                  <a:close/>
                </a:path>
              </a:pathLst>
            </a:custGeom>
            <a:grp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endParaRPr lang="de-DE" sz="1800" dirty="0" err="1">
                <a:cs typeface="Arial" charset="0"/>
              </a:endParaRPr>
            </a:p>
          </p:txBody>
        </p:sp>
        <p:grpSp>
          <p:nvGrpSpPr>
            <p:cNvPr id="147" name="Gruppieren 146"/>
            <p:cNvGrpSpPr/>
            <p:nvPr/>
          </p:nvGrpSpPr>
          <p:grpSpPr>
            <a:xfrm>
              <a:off x="1113342" y="5074202"/>
              <a:ext cx="11164357" cy="1459225"/>
              <a:chOff x="1113342" y="5074202"/>
              <a:chExt cx="11164357" cy="1459225"/>
            </a:xfrm>
            <a:grpFill/>
          </p:grpSpPr>
          <p:sp>
            <p:nvSpPr>
              <p:cNvPr id="148" name="Ellipse 147"/>
              <p:cNvSpPr/>
              <p:nvPr/>
            </p:nvSpPr>
            <p:spPr bwMode="gray">
              <a:xfrm>
                <a:off x="1113342" y="5267151"/>
                <a:ext cx="985396" cy="985396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9" name="Ellipse 148"/>
              <p:cNvSpPr/>
              <p:nvPr/>
            </p:nvSpPr>
            <p:spPr bwMode="gray">
              <a:xfrm>
                <a:off x="3763306" y="5180804"/>
                <a:ext cx="1018899" cy="101889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0" name="Ellipse 149"/>
              <p:cNvSpPr/>
              <p:nvPr/>
            </p:nvSpPr>
            <p:spPr bwMode="gray">
              <a:xfrm>
                <a:off x="1917164" y="5503147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1" name="Ellipse 150"/>
              <p:cNvSpPr/>
              <p:nvPr/>
            </p:nvSpPr>
            <p:spPr bwMode="gray">
              <a:xfrm>
                <a:off x="2000644" y="5719050"/>
                <a:ext cx="814377" cy="81437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2" name="Ellipse 151"/>
              <p:cNvSpPr/>
              <p:nvPr/>
            </p:nvSpPr>
            <p:spPr bwMode="gray">
              <a:xfrm>
                <a:off x="2525133" y="5558412"/>
                <a:ext cx="556231" cy="556231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3" name="Ellipse 152"/>
              <p:cNvSpPr/>
              <p:nvPr/>
            </p:nvSpPr>
            <p:spPr bwMode="gray">
              <a:xfrm>
                <a:off x="2831509" y="5494276"/>
                <a:ext cx="814377" cy="81437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4" name="Ellipse 153"/>
              <p:cNvSpPr/>
              <p:nvPr/>
            </p:nvSpPr>
            <p:spPr bwMode="gray">
              <a:xfrm>
                <a:off x="4247055" y="5376715"/>
                <a:ext cx="556231" cy="556231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5" name="Ellipse 154"/>
              <p:cNvSpPr/>
              <p:nvPr/>
            </p:nvSpPr>
            <p:spPr bwMode="gray">
              <a:xfrm>
                <a:off x="4371820" y="5440215"/>
                <a:ext cx="1192330" cy="108393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6" name="Ellipse 155"/>
              <p:cNvSpPr/>
              <p:nvPr/>
            </p:nvSpPr>
            <p:spPr bwMode="gray">
              <a:xfrm>
                <a:off x="5074965" y="5324107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7" name="Ellipse 156"/>
              <p:cNvSpPr/>
              <p:nvPr/>
            </p:nvSpPr>
            <p:spPr bwMode="gray">
              <a:xfrm>
                <a:off x="5480698" y="5409112"/>
                <a:ext cx="740343" cy="740343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8" name="Ellipse 157"/>
              <p:cNvSpPr/>
              <p:nvPr/>
            </p:nvSpPr>
            <p:spPr bwMode="gray">
              <a:xfrm>
                <a:off x="5925476" y="5197379"/>
                <a:ext cx="895815" cy="895815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59" name="Ellipse 158"/>
              <p:cNvSpPr/>
              <p:nvPr/>
            </p:nvSpPr>
            <p:spPr bwMode="gray">
              <a:xfrm>
                <a:off x="6547506" y="5353800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60" name="Ellipse 159"/>
              <p:cNvSpPr/>
              <p:nvPr/>
            </p:nvSpPr>
            <p:spPr bwMode="gray">
              <a:xfrm>
                <a:off x="6923007" y="5408569"/>
                <a:ext cx="895815" cy="895815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61" name="Ellipse 160"/>
              <p:cNvSpPr/>
              <p:nvPr/>
            </p:nvSpPr>
            <p:spPr bwMode="gray">
              <a:xfrm>
                <a:off x="7800398" y="5074202"/>
                <a:ext cx="985397" cy="98539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62" name="Ellipse 161"/>
              <p:cNvSpPr/>
              <p:nvPr/>
            </p:nvSpPr>
            <p:spPr bwMode="gray">
              <a:xfrm>
                <a:off x="7482302" y="5278022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63" name="Ellipse 162"/>
              <p:cNvSpPr/>
              <p:nvPr/>
            </p:nvSpPr>
            <p:spPr bwMode="gray">
              <a:xfrm>
                <a:off x="8430435" y="5228588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64" name="Ellipse 163"/>
              <p:cNvSpPr/>
              <p:nvPr/>
            </p:nvSpPr>
            <p:spPr bwMode="gray">
              <a:xfrm>
                <a:off x="8820573" y="5558412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65" name="Ellipse 164"/>
              <p:cNvSpPr/>
              <p:nvPr/>
            </p:nvSpPr>
            <p:spPr bwMode="gray">
              <a:xfrm>
                <a:off x="9236210" y="5465075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66" name="Ellipse 165"/>
              <p:cNvSpPr/>
              <p:nvPr/>
            </p:nvSpPr>
            <p:spPr bwMode="gray">
              <a:xfrm>
                <a:off x="9551909" y="5259569"/>
                <a:ext cx="1083937" cy="108393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67" name="Ellipse 166"/>
              <p:cNvSpPr/>
              <p:nvPr/>
            </p:nvSpPr>
            <p:spPr bwMode="gray">
              <a:xfrm>
                <a:off x="10147182" y="5361093"/>
                <a:ext cx="814377" cy="81437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68" name="Ellipse 167"/>
              <p:cNvSpPr/>
              <p:nvPr/>
            </p:nvSpPr>
            <p:spPr bwMode="gray">
              <a:xfrm>
                <a:off x="10517233" y="5329956"/>
                <a:ext cx="985397" cy="98539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69" name="Ellipse 168"/>
              <p:cNvSpPr/>
              <p:nvPr/>
            </p:nvSpPr>
            <p:spPr bwMode="gray">
              <a:xfrm>
                <a:off x="11193762" y="5264785"/>
                <a:ext cx="1083937" cy="108393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70" name="Ellipse 169"/>
              <p:cNvSpPr/>
              <p:nvPr/>
            </p:nvSpPr>
            <p:spPr bwMode="gray">
              <a:xfrm>
                <a:off x="3353647" y="5461590"/>
                <a:ext cx="698048" cy="698048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</p:grpSp>
      </p:grpSp>
      <p:grpSp>
        <p:nvGrpSpPr>
          <p:cNvPr id="105" name="Gruppieren 104"/>
          <p:cNvGrpSpPr/>
          <p:nvPr/>
        </p:nvGrpSpPr>
        <p:grpSpPr>
          <a:xfrm>
            <a:off x="-556850" y="4946555"/>
            <a:ext cx="12628474" cy="1619601"/>
            <a:chOff x="-342599" y="4950028"/>
            <a:chExt cx="12628474" cy="1619601"/>
          </a:xfrm>
        </p:grpSpPr>
        <p:sp>
          <p:nvSpPr>
            <p:cNvPr id="120" name="Rechteck 119"/>
            <p:cNvSpPr/>
            <p:nvPr/>
          </p:nvSpPr>
          <p:spPr bwMode="gray">
            <a:xfrm>
              <a:off x="-2" y="5894931"/>
              <a:ext cx="11743907" cy="674698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endParaRPr lang="de-DE" sz="1800" dirty="0" err="1">
                <a:cs typeface="Arial" charset="0"/>
              </a:endParaRPr>
            </a:p>
          </p:txBody>
        </p:sp>
        <p:grpSp>
          <p:nvGrpSpPr>
            <p:cNvPr id="121" name="Gruppieren 120"/>
            <p:cNvGrpSpPr/>
            <p:nvPr/>
          </p:nvGrpSpPr>
          <p:grpSpPr>
            <a:xfrm>
              <a:off x="-342599" y="4950028"/>
              <a:ext cx="12628474" cy="1583399"/>
              <a:chOff x="-342599" y="4950028"/>
              <a:chExt cx="12628474" cy="1583399"/>
            </a:xfrm>
            <a:solidFill>
              <a:schemeClr val="bg1"/>
            </a:solidFill>
          </p:grpSpPr>
          <p:sp>
            <p:nvSpPr>
              <p:cNvPr id="122" name="Ellipse 121"/>
              <p:cNvSpPr/>
              <p:nvPr/>
            </p:nvSpPr>
            <p:spPr bwMode="gray">
              <a:xfrm>
                <a:off x="-342599" y="5405303"/>
                <a:ext cx="995622" cy="995622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3" name="Ellipse 122"/>
              <p:cNvSpPr/>
              <p:nvPr/>
            </p:nvSpPr>
            <p:spPr bwMode="gray">
              <a:xfrm>
                <a:off x="1113342" y="5267151"/>
                <a:ext cx="985396" cy="985396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4" name="Ellipse 123"/>
              <p:cNvSpPr/>
              <p:nvPr/>
            </p:nvSpPr>
            <p:spPr bwMode="gray">
              <a:xfrm>
                <a:off x="3504452" y="5136615"/>
                <a:ext cx="1083936" cy="1083936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5" name="Ellipse 124"/>
              <p:cNvSpPr/>
              <p:nvPr/>
            </p:nvSpPr>
            <p:spPr bwMode="gray">
              <a:xfrm>
                <a:off x="505889" y="5609659"/>
                <a:ext cx="814377" cy="81437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6" name="Ellipse 125"/>
              <p:cNvSpPr/>
              <p:nvPr/>
            </p:nvSpPr>
            <p:spPr bwMode="gray">
              <a:xfrm>
                <a:off x="1612186" y="5475840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7" name="Ellipse 126"/>
              <p:cNvSpPr/>
              <p:nvPr/>
            </p:nvSpPr>
            <p:spPr bwMode="gray">
              <a:xfrm>
                <a:off x="2000644" y="5719050"/>
                <a:ext cx="814377" cy="81437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8" name="Ellipse 127"/>
              <p:cNvSpPr/>
              <p:nvPr/>
            </p:nvSpPr>
            <p:spPr bwMode="gray">
              <a:xfrm>
                <a:off x="2525133" y="5558412"/>
                <a:ext cx="556231" cy="556231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29" name="Ellipse 128"/>
              <p:cNvSpPr/>
              <p:nvPr/>
            </p:nvSpPr>
            <p:spPr bwMode="gray">
              <a:xfrm>
                <a:off x="2841956" y="5405586"/>
                <a:ext cx="814377" cy="81437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0" name="Ellipse 129"/>
              <p:cNvSpPr/>
              <p:nvPr/>
            </p:nvSpPr>
            <p:spPr bwMode="gray">
              <a:xfrm>
                <a:off x="4247055" y="5376715"/>
                <a:ext cx="556231" cy="556231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1" name="Ellipse 130"/>
              <p:cNvSpPr/>
              <p:nvPr/>
            </p:nvSpPr>
            <p:spPr bwMode="gray">
              <a:xfrm>
                <a:off x="4475288" y="5489485"/>
                <a:ext cx="985397" cy="98539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2" name="Ellipse 131"/>
              <p:cNvSpPr/>
              <p:nvPr/>
            </p:nvSpPr>
            <p:spPr bwMode="gray">
              <a:xfrm>
                <a:off x="5074965" y="5324107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3" name="Ellipse 132"/>
              <p:cNvSpPr/>
              <p:nvPr/>
            </p:nvSpPr>
            <p:spPr bwMode="gray">
              <a:xfrm>
                <a:off x="5480698" y="5409112"/>
                <a:ext cx="740343" cy="740343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4" name="Ellipse 133"/>
              <p:cNvSpPr/>
              <p:nvPr/>
            </p:nvSpPr>
            <p:spPr bwMode="gray">
              <a:xfrm>
                <a:off x="5925476" y="5197379"/>
                <a:ext cx="895815" cy="895815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5" name="Ellipse 134"/>
              <p:cNvSpPr/>
              <p:nvPr/>
            </p:nvSpPr>
            <p:spPr bwMode="gray">
              <a:xfrm>
                <a:off x="6547506" y="5353800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6" name="Ellipse 135"/>
              <p:cNvSpPr/>
              <p:nvPr/>
            </p:nvSpPr>
            <p:spPr bwMode="gray">
              <a:xfrm>
                <a:off x="6923007" y="5408569"/>
                <a:ext cx="895815" cy="895815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7" name="Ellipse 136"/>
              <p:cNvSpPr/>
              <p:nvPr/>
            </p:nvSpPr>
            <p:spPr bwMode="gray">
              <a:xfrm>
                <a:off x="7748513" y="4950028"/>
                <a:ext cx="1083937" cy="108393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8" name="Ellipse 137"/>
              <p:cNvSpPr/>
              <p:nvPr/>
            </p:nvSpPr>
            <p:spPr bwMode="gray">
              <a:xfrm>
                <a:off x="7482302" y="5278022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39" name="Ellipse 138"/>
              <p:cNvSpPr/>
              <p:nvPr/>
            </p:nvSpPr>
            <p:spPr bwMode="gray">
              <a:xfrm>
                <a:off x="8484054" y="5283321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0" name="Ellipse 139"/>
              <p:cNvSpPr/>
              <p:nvPr/>
            </p:nvSpPr>
            <p:spPr bwMode="gray">
              <a:xfrm>
                <a:off x="8820573" y="5558412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1" name="Ellipse 140"/>
              <p:cNvSpPr/>
              <p:nvPr/>
            </p:nvSpPr>
            <p:spPr bwMode="gray">
              <a:xfrm>
                <a:off x="9236210" y="5465075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2" name="Ellipse 141"/>
              <p:cNvSpPr/>
              <p:nvPr/>
            </p:nvSpPr>
            <p:spPr bwMode="gray">
              <a:xfrm>
                <a:off x="9551909" y="5259569"/>
                <a:ext cx="1083937" cy="108393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3" name="Ellipse 142"/>
              <p:cNvSpPr/>
              <p:nvPr/>
            </p:nvSpPr>
            <p:spPr bwMode="gray">
              <a:xfrm>
                <a:off x="10217851" y="5431762"/>
                <a:ext cx="673039" cy="673039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4" name="Ellipse 143"/>
              <p:cNvSpPr/>
              <p:nvPr/>
            </p:nvSpPr>
            <p:spPr bwMode="gray">
              <a:xfrm>
                <a:off x="10530747" y="5491303"/>
                <a:ext cx="985397" cy="98539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  <p:sp>
            <p:nvSpPr>
              <p:cNvPr id="145" name="Ellipse 144"/>
              <p:cNvSpPr/>
              <p:nvPr/>
            </p:nvSpPr>
            <p:spPr bwMode="gray">
              <a:xfrm>
                <a:off x="11201938" y="5069510"/>
                <a:ext cx="1083937" cy="1083937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indent="3175" algn="ctr" defTabSz="457293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endParaRPr lang="de-DE" sz="1800" dirty="0" err="1"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876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" y="0"/>
            <a:ext cx="11523600" cy="6479890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2C068DA-D53D-462E-BFC0-FE45A468E8E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TeleGrotesk</a:t>
            </a:r>
            <a:r>
              <a:rPr lang="de-DE" dirty="0"/>
              <a:t> Headline Ultra 28 (32) 40 </a:t>
            </a:r>
            <a:r>
              <a:rPr lang="de-DE" dirty="0" err="1"/>
              <a:t>pt</a:t>
            </a:r>
            <a:endParaRPr lang="de-DE" dirty="0"/>
          </a:p>
        </p:txBody>
      </p:sp>
      <p:grpSp>
        <p:nvGrpSpPr>
          <p:cNvPr id="27" name="Group 36"/>
          <p:cNvGrpSpPr>
            <a:grpSpLocks noChangeAspect="1"/>
          </p:cNvGrpSpPr>
          <p:nvPr userDrawn="1"/>
        </p:nvGrpSpPr>
        <p:grpSpPr bwMode="auto">
          <a:xfrm>
            <a:off x="411479" y="5862498"/>
            <a:ext cx="2124840" cy="386114"/>
            <a:chOff x="204" y="3866"/>
            <a:chExt cx="1750" cy="318"/>
          </a:xfrm>
          <a:solidFill>
            <a:schemeClr val="tx2"/>
          </a:solidFill>
        </p:grpSpPr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204" y="3982"/>
              <a:ext cx="51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59" y="3982"/>
              <a:ext cx="52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513" y="3982"/>
              <a:ext cx="51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666" y="3982"/>
              <a:ext cx="51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204" y="3866"/>
              <a:ext cx="207" cy="252"/>
            </a:xfrm>
            <a:custGeom>
              <a:avLst/>
              <a:gdLst>
                <a:gd name="T0" fmla="*/ 850 w 861"/>
                <a:gd name="T1" fmla="*/ 0 h 1050"/>
                <a:gd name="T2" fmla="*/ 11 w 861"/>
                <a:gd name="T3" fmla="*/ 0 h 1050"/>
                <a:gd name="T4" fmla="*/ 0 w 861"/>
                <a:gd name="T5" fmla="*/ 370 h 1050"/>
                <a:gd name="T6" fmla="*/ 56 w 861"/>
                <a:gd name="T7" fmla="*/ 380 h 1050"/>
                <a:gd name="T8" fmla="*/ 142 w 861"/>
                <a:gd name="T9" fmla="*/ 137 h 1050"/>
                <a:gd name="T10" fmla="*/ 346 w 861"/>
                <a:gd name="T11" fmla="*/ 50 h 1050"/>
                <a:gd name="T12" fmla="*/ 346 w 861"/>
                <a:gd name="T13" fmla="*/ 825 h 1050"/>
                <a:gd name="T14" fmla="*/ 317 w 861"/>
                <a:gd name="T15" fmla="*/ 957 h 1050"/>
                <a:gd name="T16" fmla="*/ 232 w 861"/>
                <a:gd name="T17" fmla="*/ 989 h 1050"/>
                <a:gd name="T18" fmla="*/ 171 w 861"/>
                <a:gd name="T19" fmla="*/ 991 h 1050"/>
                <a:gd name="T20" fmla="*/ 171 w 861"/>
                <a:gd name="T21" fmla="*/ 1050 h 1050"/>
                <a:gd name="T22" fmla="*/ 690 w 861"/>
                <a:gd name="T23" fmla="*/ 1050 h 1050"/>
                <a:gd name="T24" fmla="*/ 690 w 861"/>
                <a:gd name="T25" fmla="*/ 991 h 1050"/>
                <a:gd name="T26" fmla="*/ 629 w 861"/>
                <a:gd name="T27" fmla="*/ 989 h 1050"/>
                <a:gd name="T28" fmla="*/ 544 w 861"/>
                <a:gd name="T29" fmla="*/ 957 h 1050"/>
                <a:gd name="T30" fmla="*/ 514 w 861"/>
                <a:gd name="T31" fmla="*/ 825 h 1050"/>
                <a:gd name="T32" fmla="*/ 514 w 861"/>
                <a:gd name="T33" fmla="*/ 50 h 1050"/>
                <a:gd name="T34" fmla="*/ 719 w 861"/>
                <a:gd name="T35" fmla="*/ 137 h 1050"/>
                <a:gd name="T36" fmla="*/ 805 w 861"/>
                <a:gd name="T37" fmla="*/ 380 h 1050"/>
                <a:gd name="T38" fmla="*/ 861 w 861"/>
                <a:gd name="T39" fmla="*/ 370 h 1050"/>
                <a:gd name="T40" fmla="*/ 850 w 861"/>
                <a:gd name="T41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1" h="1050">
                  <a:moveTo>
                    <a:pt x="850" y="0"/>
                  </a:moveTo>
                  <a:lnTo>
                    <a:pt x="11" y="0"/>
                  </a:lnTo>
                  <a:lnTo>
                    <a:pt x="0" y="370"/>
                  </a:lnTo>
                  <a:lnTo>
                    <a:pt x="56" y="380"/>
                  </a:lnTo>
                  <a:cubicBezTo>
                    <a:pt x="66" y="271"/>
                    <a:pt x="95" y="190"/>
                    <a:pt x="142" y="137"/>
                  </a:cubicBezTo>
                  <a:cubicBezTo>
                    <a:pt x="191" y="82"/>
                    <a:pt x="259" y="53"/>
                    <a:pt x="346" y="50"/>
                  </a:cubicBezTo>
                  <a:lnTo>
                    <a:pt x="346" y="825"/>
                  </a:lnTo>
                  <a:cubicBezTo>
                    <a:pt x="346" y="893"/>
                    <a:pt x="337" y="937"/>
                    <a:pt x="317" y="957"/>
                  </a:cubicBezTo>
                  <a:cubicBezTo>
                    <a:pt x="300" y="975"/>
                    <a:pt x="272" y="985"/>
                    <a:pt x="232" y="989"/>
                  </a:cubicBezTo>
                  <a:cubicBezTo>
                    <a:pt x="220" y="990"/>
                    <a:pt x="200" y="991"/>
                    <a:pt x="171" y="991"/>
                  </a:cubicBezTo>
                  <a:lnTo>
                    <a:pt x="171" y="1050"/>
                  </a:lnTo>
                  <a:lnTo>
                    <a:pt x="690" y="1050"/>
                  </a:lnTo>
                  <a:lnTo>
                    <a:pt x="690" y="991"/>
                  </a:lnTo>
                  <a:cubicBezTo>
                    <a:pt x="661" y="991"/>
                    <a:pt x="641" y="990"/>
                    <a:pt x="629" y="989"/>
                  </a:cubicBezTo>
                  <a:cubicBezTo>
                    <a:pt x="589" y="985"/>
                    <a:pt x="560" y="975"/>
                    <a:pt x="544" y="957"/>
                  </a:cubicBezTo>
                  <a:cubicBezTo>
                    <a:pt x="524" y="937"/>
                    <a:pt x="514" y="893"/>
                    <a:pt x="514" y="825"/>
                  </a:cubicBezTo>
                  <a:lnTo>
                    <a:pt x="514" y="50"/>
                  </a:lnTo>
                  <a:cubicBezTo>
                    <a:pt x="602" y="53"/>
                    <a:pt x="670" y="82"/>
                    <a:pt x="719" y="137"/>
                  </a:cubicBezTo>
                  <a:cubicBezTo>
                    <a:pt x="766" y="190"/>
                    <a:pt x="795" y="271"/>
                    <a:pt x="805" y="380"/>
                  </a:cubicBezTo>
                  <a:lnTo>
                    <a:pt x="861" y="370"/>
                  </a:lnTo>
                  <a:lnTo>
                    <a:pt x="8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62" y="3870"/>
              <a:ext cx="151" cy="254"/>
            </a:xfrm>
            <a:custGeom>
              <a:avLst/>
              <a:gdLst>
                <a:gd name="T0" fmla="*/ 533 w 632"/>
                <a:gd name="T1" fmla="*/ 356 h 1058"/>
                <a:gd name="T2" fmla="*/ 462 w 632"/>
                <a:gd name="T3" fmla="*/ 156 h 1058"/>
                <a:gd name="T4" fmla="*/ 284 w 632"/>
                <a:gd name="T5" fmla="*/ 53 h 1058"/>
                <a:gd name="T6" fmla="*/ 173 w 632"/>
                <a:gd name="T7" fmla="*/ 93 h 1058"/>
                <a:gd name="T8" fmla="*/ 118 w 632"/>
                <a:gd name="T9" fmla="*/ 222 h 1058"/>
                <a:gd name="T10" fmla="*/ 178 w 632"/>
                <a:gd name="T11" fmla="*/ 355 h 1058"/>
                <a:gd name="T12" fmla="*/ 318 w 632"/>
                <a:gd name="T13" fmla="*/ 421 h 1058"/>
                <a:gd name="T14" fmla="*/ 521 w 632"/>
                <a:gd name="T15" fmla="*/ 512 h 1058"/>
                <a:gd name="T16" fmla="*/ 632 w 632"/>
                <a:gd name="T17" fmla="*/ 740 h 1058"/>
                <a:gd name="T18" fmla="*/ 541 w 632"/>
                <a:gd name="T19" fmla="*/ 972 h 1058"/>
                <a:gd name="T20" fmla="*/ 336 w 632"/>
                <a:gd name="T21" fmla="*/ 1058 h 1058"/>
                <a:gd name="T22" fmla="*/ 215 w 632"/>
                <a:gd name="T23" fmla="*/ 1035 h 1058"/>
                <a:gd name="T24" fmla="*/ 138 w 632"/>
                <a:gd name="T25" fmla="*/ 991 h 1058"/>
                <a:gd name="T26" fmla="*/ 104 w 632"/>
                <a:gd name="T27" fmla="*/ 980 h 1058"/>
                <a:gd name="T28" fmla="*/ 66 w 632"/>
                <a:gd name="T29" fmla="*/ 1001 h 1058"/>
                <a:gd name="T30" fmla="*/ 46 w 632"/>
                <a:gd name="T31" fmla="*/ 1034 h 1058"/>
                <a:gd name="T32" fmla="*/ 0 w 632"/>
                <a:gd name="T33" fmla="*/ 1034 h 1058"/>
                <a:gd name="T34" fmla="*/ 0 w 632"/>
                <a:gd name="T35" fmla="*/ 668 h 1058"/>
                <a:gd name="T36" fmla="*/ 48 w 632"/>
                <a:gd name="T37" fmla="*/ 668 h 1058"/>
                <a:gd name="T38" fmla="*/ 121 w 632"/>
                <a:gd name="T39" fmla="*/ 880 h 1058"/>
                <a:gd name="T40" fmla="*/ 328 w 632"/>
                <a:gd name="T41" fmla="*/ 1004 h 1058"/>
                <a:gd name="T42" fmla="*/ 452 w 632"/>
                <a:gd name="T43" fmla="*/ 960 h 1058"/>
                <a:gd name="T44" fmla="*/ 515 w 632"/>
                <a:gd name="T45" fmla="*/ 806 h 1058"/>
                <a:gd name="T46" fmla="*/ 418 w 632"/>
                <a:gd name="T47" fmla="*/ 632 h 1058"/>
                <a:gd name="T48" fmla="*/ 246 w 632"/>
                <a:gd name="T49" fmla="*/ 567 h 1058"/>
                <a:gd name="T50" fmla="*/ 91 w 632"/>
                <a:gd name="T51" fmla="*/ 483 h 1058"/>
                <a:gd name="T52" fmla="*/ 8 w 632"/>
                <a:gd name="T53" fmla="*/ 283 h 1058"/>
                <a:gd name="T54" fmla="*/ 98 w 632"/>
                <a:gd name="T55" fmla="*/ 65 h 1058"/>
                <a:gd name="T56" fmla="*/ 277 w 632"/>
                <a:gd name="T57" fmla="*/ 0 h 1058"/>
                <a:gd name="T58" fmla="*/ 389 w 632"/>
                <a:gd name="T59" fmla="*/ 22 h 1058"/>
                <a:gd name="T60" fmla="*/ 461 w 632"/>
                <a:gd name="T61" fmla="*/ 61 h 1058"/>
                <a:gd name="T62" fmla="*/ 489 w 632"/>
                <a:gd name="T63" fmla="*/ 70 h 1058"/>
                <a:gd name="T64" fmla="*/ 535 w 632"/>
                <a:gd name="T65" fmla="*/ 23 h 1058"/>
                <a:gd name="T66" fmla="*/ 577 w 632"/>
                <a:gd name="T67" fmla="*/ 23 h 1058"/>
                <a:gd name="T68" fmla="*/ 577 w 632"/>
                <a:gd name="T69" fmla="*/ 356 h 1058"/>
                <a:gd name="T70" fmla="*/ 533 w 632"/>
                <a:gd name="T71" fmla="*/ 356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2" h="1058">
                  <a:moveTo>
                    <a:pt x="533" y="356"/>
                  </a:moveTo>
                  <a:cubicBezTo>
                    <a:pt x="515" y="266"/>
                    <a:pt x="491" y="199"/>
                    <a:pt x="462" y="156"/>
                  </a:cubicBezTo>
                  <a:cubicBezTo>
                    <a:pt x="416" y="87"/>
                    <a:pt x="356" y="53"/>
                    <a:pt x="284" y="53"/>
                  </a:cubicBezTo>
                  <a:cubicBezTo>
                    <a:pt x="240" y="53"/>
                    <a:pt x="203" y="66"/>
                    <a:pt x="173" y="93"/>
                  </a:cubicBezTo>
                  <a:cubicBezTo>
                    <a:pt x="137" y="126"/>
                    <a:pt x="118" y="169"/>
                    <a:pt x="118" y="222"/>
                  </a:cubicBezTo>
                  <a:cubicBezTo>
                    <a:pt x="118" y="278"/>
                    <a:pt x="138" y="323"/>
                    <a:pt x="178" y="355"/>
                  </a:cubicBezTo>
                  <a:cubicBezTo>
                    <a:pt x="202" y="375"/>
                    <a:pt x="248" y="397"/>
                    <a:pt x="318" y="421"/>
                  </a:cubicBezTo>
                  <a:cubicBezTo>
                    <a:pt x="418" y="456"/>
                    <a:pt x="486" y="487"/>
                    <a:pt x="521" y="512"/>
                  </a:cubicBezTo>
                  <a:cubicBezTo>
                    <a:pt x="595" y="567"/>
                    <a:pt x="632" y="642"/>
                    <a:pt x="632" y="740"/>
                  </a:cubicBezTo>
                  <a:cubicBezTo>
                    <a:pt x="632" y="832"/>
                    <a:pt x="602" y="909"/>
                    <a:pt x="541" y="972"/>
                  </a:cubicBezTo>
                  <a:cubicBezTo>
                    <a:pt x="486" y="1029"/>
                    <a:pt x="417" y="1058"/>
                    <a:pt x="336" y="1058"/>
                  </a:cubicBezTo>
                  <a:cubicBezTo>
                    <a:pt x="293" y="1058"/>
                    <a:pt x="252" y="1051"/>
                    <a:pt x="215" y="1035"/>
                  </a:cubicBezTo>
                  <a:cubicBezTo>
                    <a:pt x="200" y="1028"/>
                    <a:pt x="174" y="1014"/>
                    <a:pt x="138" y="991"/>
                  </a:cubicBezTo>
                  <a:cubicBezTo>
                    <a:pt x="126" y="984"/>
                    <a:pt x="115" y="980"/>
                    <a:pt x="104" y="980"/>
                  </a:cubicBezTo>
                  <a:cubicBezTo>
                    <a:pt x="90" y="980"/>
                    <a:pt x="77" y="987"/>
                    <a:pt x="66" y="1001"/>
                  </a:cubicBezTo>
                  <a:cubicBezTo>
                    <a:pt x="61" y="1008"/>
                    <a:pt x="55" y="1019"/>
                    <a:pt x="46" y="1034"/>
                  </a:cubicBezTo>
                  <a:lnTo>
                    <a:pt x="0" y="1034"/>
                  </a:lnTo>
                  <a:lnTo>
                    <a:pt x="0" y="668"/>
                  </a:lnTo>
                  <a:lnTo>
                    <a:pt x="48" y="668"/>
                  </a:lnTo>
                  <a:cubicBezTo>
                    <a:pt x="66" y="761"/>
                    <a:pt x="90" y="831"/>
                    <a:pt x="121" y="880"/>
                  </a:cubicBezTo>
                  <a:cubicBezTo>
                    <a:pt x="174" y="962"/>
                    <a:pt x="243" y="1004"/>
                    <a:pt x="328" y="1004"/>
                  </a:cubicBezTo>
                  <a:cubicBezTo>
                    <a:pt x="378" y="1004"/>
                    <a:pt x="419" y="989"/>
                    <a:pt x="452" y="960"/>
                  </a:cubicBezTo>
                  <a:cubicBezTo>
                    <a:pt x="494" y="922"/>
                    <a:pt x="515" y="871"/>
                    <a:pt x="515" y="806"/>
                  </a:cubicBezTo>
                  <a:cubicBezTo>
                    <a:pt x="515" y="728"/>
                    <a:pt x="483" y="670"/>
                    <a:pt x="418" y="632"/>
                  </a:cubicBezTo>
                  <a:cubicBezTo>
                    <a:pt x="396" y="620"/>
                    <a:pt x="339" y="598"/>
                    <a:pt x="246" y="567"/>
                  </a:cubicBezTo>
                  <a:cubicBezTo>
                    <a:pt x="181" y="545"/>
                    <a:pt x="129" y="517"/>
                    <a:pt x="91" y="483"/>
                  </a:cubicBezTo>
                  <a:cubicBezTo>
                    <a:pt x="36" y="435"/>
                    <a:pt x="8" y="368"/>
                    <a:pt x="8" y="283"/>
                  </a:cubicBezTo>
                  <a:cubicBezTo>
                    <a:pt x="8" y="191"/>
                    <a:pt x="38" y="119"/>
                    <a:pt x="98" y="65"/>
                  </a:cubicBezTo>
                  <a:cubicBezTo>
                    <a:pt x="147" y="22"/>
                    <a:pt x="207" y="0"/>
                    <a:pt x="277" y="0"/>
                  </a:cubicBezTo>
                  <a:cubicBezTo>
                    <a:pt x="315" y="0"/>
                    <a:pt x="352" y="7"/>
                    <a:pt x="389" y="22"/>
                  </a:cubicBezTo>
                  <a:cubicBezTo>
                    <a:pt x="405" y="28"/>
                    <a:pt x="429" y="41"/>
                    <a:pt x="461" y="61"/>
                  </a:cubicBezTo>
                  <a:cubicBezTo>
                    <a:pt x="472" y="67"/>
                    <a:pt x="481" y="70"/>
                    <a:pt x="489" y="70"/>
                  </a:cubicBezTo>
                  <a:cubicBezTo>
                    <a:pt x="505" y="70"/>
                    <a:pt x="520" y="54"/>
                    <a:pt x="535" y="23"/>
                  </a:cubicBezTo>
                  <a:lnTo>
                    <a:pt x="577" y="23"/>
                  </a:lnTo>
                  <a:lnTo>
                    <a:pt x="577" y="356"/>
                  </a:lnTo>
                  <a:lnTo>
                    <a:pt x="533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923" y="3951"/>
              <a:ext cx="164" cy="233"/>
            </a:xfrm>
            <a:custGeom>
              <a:avLst/>
              <a:gdLst>
                <a:gd name="T0" fmla="*/ 0 w 684"/>
                <a:gd name="T1" fmla="*/ 0 h 971"/>
                <a:gd name="T2" fmla="*/ 316 w 684"/>
                <a:gd name="T3" fmla="*/ 0 h 971"/>
                <a:gd name="T4" fmla="*/ 316 w 684"/>
                <a:gd name="T5" fmla="*/ 47 h 971"/>
                <a:gd name="T6" fmla="*/ 289 w 684"/>
                <a:gd name="T7" fmla="*/ 47 h 971"/>
                <a:gd name="T8" fmla="*/ 227 w 684"/>
                <a:gd name="T9" fmla="*/ 80 h 971"/>
                <a:gd name="T10" fmla="*/ 237 w 684"/>
                <a:gd name="T11" fmla="*/ 121 h 971"/>
                <a:gd name="T12" fmla="*/ 389 w 684"/>
                <a:gd name="T13" fmla="*/ 518 h 971"/>
                <a:gd name="T14" fmla="*/ 521 w 684"/>
                <a:gd name="T15" fmla="*/ 150 h 971"/>
                <a:gd name="T16" fmla="*/ 535 w 684"/>
                <a:gd name="T17" fmla="*/ 91 h 971"/>
                <a:gd name="T18" fmla="*/ 469 w 684"/>
                <a:gd name="T19" fmla="*/ 47 h 971"/>
                <a:gd name="T20" fmla="*/ 435 w 684"/>
                <a:gd name="T21" fmla="*/ 47 h 971"/>
                <a:gd name="T22" fmla="*/ 435 w 684"/>
                <a:gd name="T23" fmla="*/ 0 h 971"/>
                <a:gd name="T24" fmla="*/ 684 w 684"/>
                <a:gd name="T25" fmla="*/ 0 h 971"/>
                <a:gd name="T26" fmla="*/ 684 w 684"/>
                <a:gd name="T27" fmla="*/ 47 h 971"/>
                <a:gd name="T28" fmla="*/ 668 w 684"/>
                <a:gd name="T29" fmla="*/ 47 h 971"/>
                <a:gd name="T30" fmla="*/ 623 w 684"/>
                <a:gd name="T31" fmla="*/ 68 h 971"/>
                <a:gd name="T32" fmla="*/ 598 w 684"/>
                <a:gd name="T33" fmla="*/ 118 h 971"/>
                <a:gd name="T34" fmla="*/ 347 w 684"/>
                <a:gd name="T35" fmla="*/ 793 h 971"/>
                <a:gd name="T36" fmla="*/ 269 w 684"/>
                <a:gd name="T37" fmla="*/ 928 h 971"/>
                <a:gd name="T38" fmla="*/ 159 w 684"/>
                <a:gd name="T39" fmla="*/ 971 h 971"/>
                <a:gd name="T40" fmla="*/ 66 w 684"/>
                <a:gd name="T41" fmla="*/ 940 h 971"/>
                <a:gd name="T42" fmla="*/ 20 w 684"/>
                <a:gd name="T43" fmla="*/ 842 h 971"/>
                <a:gd name="T44" fmla="*/ 40 w 684"/>
                <a:gd name="T45" fmla="*/ 781 h 971"/>
                <a:gd name="T46" fmla="*/ 101 w 684"/>
                <a:gd name="T47" fmla="*/ 754 h 971"/>
                <a:gd name="T48" fmla="*/ 166 w 684"/>
                <a:gd name="T49" fmla="*/ 785 h 971"/>
                <a:gd name="T50" fmla="*/ 179 w 684"/>
                <a:gd name="T51" fmla="*/ 828 h 971"/>
                <a:gd name="T52" fmla="*/ 154 w 684"/>
                <a:gd name="T53" fmla="*/ 884 h 971"/>
                <a:gd name="T54" fmla="*/ 115 w 684"/>
                <a:gd name="T55" fmla="*/ 902 h 971"/>
                <a:gd name="T56" fmla="*/ 162 w 684"/>
                <a:gd name="T57" fmla="*/ 921 h 971"/>
                <a:gd name="T58" fmla="*/ 238 w 684"/>
                <a:gd name="T59" fmla="*/ 886 h 971"/>
                <a:gd name="T60" fmla="*/ 304 w 684"/>
                <a:gd name="T61" fmla="*/ 752 h 971"/>
                <a:gd name="T62" fmla="*/ 320 w 684"/>
                <a:gd name="T63" fmla="*/ 705 h 971"/>
                <a:gd name="T64" fmla="*/ 112 w 684"/>
                <a:gd name="T65" fmla="*/ 145 h 971"/>
                <a:gd name="T66" fmla="*/ 71 w 684"/>
                <a:gd name="T67" fmla="*/ 65 h 971"/>
                <a:gd name="T68" fmla="*/ 12 w 684"/>
                <a:gd name="T69" fmla="*/ 47 h 971"/>
                <a:gd name="T70" fmla="*/ 0 w 684"/>
                <a:gd name="T71" fmla="*/ 47 h 971"/>
                <a:gd name="T72" fmla="*/ 0 w 684"/>
                <a:gd name="T73" fmla="*/ 0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4" h="971">
                  <a:moveTo>
                    <a:pt x="0" y="0"/>
                  </a:moveTo>
                  <a:lnTo>
                    <a:pt x="316" y="0"/>
                  </a:lnTo>
                  <a:lnTo>
                    <a:pt x="316" y="47"/>
                  </a:lnTo>
                  <a:lnTo>
                    <a:pt x="289" y="47"/>
                  </a:lnTo>
                  <a:cubicBezTo>
                    <a:pt x="248" y="47"/>
                    <a:pt x="227" y="58"/>
                    <a:pt x="227" y="80"/>
                  </a:cubicBezTo>
                  <a:cubicBezTo>
                    <a:pt x="227" y="89"/>
                    <a:pt x="231" y="103"/>
                    <a:pt x="237" y="121"/>
                  </a:cubicBezTo>
                  <a:lnTo>
                    <a:pt x="389" y="518"/>
                  </a:lnTo>
                  <a:lnTo>
                    <a:pt x="521" y="150"/>
                  </a:lnTo>
                  <a:cubicBezTo>
                    <a:pt x="531" y="125"/>
                    <a:pt x="535" y="105"/>
                    <a:pt x="535" y="91"/>
                  </a:cubicBezTo>
                  <a:cubicBezTo>
                    <a:pt x="535" y="62"/>
                    <a:pt x="513" y="47"/>
                    <a:pt x="469" y="47"/>
                  </a:cubicBezTo>
                  <a:lnTo>
                    <a:pt x="435" y="47"/>
                  </a:lnTo>
                  <a:lnTo>
                    <a:pt x="435" y="0"/>
                  </a:lnTo>
                  <a:lnTo>
                    <a:pt x="684" y="0"/>
                  </a:lnTo>
                  <a:lnTo>
                    <a:pt x="684" y="47"/>
                  </a:lnTo>
                  <a:lnTo>
                    <a:pt x="668" y="47"/>
                  </a:lnTo>
                  <a:cubicBezTo>
                    <a:pt x="650" y="47"/>
                    <a:pt x="635" y="54"/>
                    <a:pt x="623" y="68"/>
                  </a:cubicBezTo>
                  <a:cubicBezTo>
                    <a:pt x="615" y="78"/>
                    <a:pt x="607" y="95"/>
                    <a:pt x="598" y="118"/>
                  </a:cubicBezTo>
                  <a:lnTo>
                    <a:pt x="347" y="793"/>
                  </a:lnTo>
                  <a:cubicBezTo>
                    <a:pt x="323" y="856"/>
                    <a:pt x="297" y="901"/>
                    <a:pt x="269" y="928"/>
                  </a:cubicBezTo>
                  <a:cubicBezTo>
                    <a:pt x="239" y="957"/>
                    <a:pt x="202" y="971"/>
                    <a:pt x="159" y="971"/>
                  </a:cubicBezTo>
                  <a:cubicBezTo>
                    <a:pt x="122" y="971"/>
                    <a:pt x="91" y="961"/>
                    <a:pt x="66" y="940"/>
                  </a:cubicBezTo>
                  <a:cubicBezTo>
                    <a:pt x="35" y="913"/>
                    <a:pt x="20" y="881"/>
                    <a:pt x="20" y="842"/>
                  </a:cubicBezTo>
                  <a:cubicBezTo>
                    <a:pt x="20" y="818"/>
                    <a:pt x="26" y="797"/>
                    <a:pt x="40" y="781"/>
                  </a:cubicBezTo>
                  <a:cubicBezTo>
                    <a:pt x="55" y="763"/>
                    <a:pt x="75" y="754"/>
                    <a:pt x="101" y="754"/>
                  </a:cubicBezTo>
                  <a:cubicBezTo>
                    <a:pt x="129" y="754"/>
                    <a:pt x="151" y="764"/>
                    <a:pt x="166" y="785"/>
                  </a:cubicBezTo>
                  <a:cubicBezTo>
                    <a:pt x="174" y="797"/>
                    <a:pt x="179" y="811"/>
                    <a:pt x="179" y="828"/>
                  </a:cubicBezTo>
                  <a:cubicBezTo>
                    <a:pt x="179" y="850"/>
                    <a:pt x="171" y="869"/>
                    <a:pt x="154" y="884"/>
                  </a:cubicBezTo>
                  <a:cubicBezTo>
                    <a:pt x="145" y="893"/>
                    <a:pt x="131" y="899"/>
                    <a:pt x="115" y="902"/>
                  </a:cubicBezTo>
                  <a:cubicBezTo>
                    <a:pt x="127" y="915"/>
                    <a:pt x="142" y="921"/>
                    <a:pt x="162" y="921"/>
                  </a:cubicBezTo>
                  <a:cubicBezTo>
                    <a:pt x="191" y="921"/>
                    <a:pt x="216" y="909"/>
                    <a:pt x="238" y="886"/>
                  </a:cubicBezTo>
                  <a:cubicBezTo>
                    <a:pt x="258" y="864"/>
                    <a:pt x="280" y="820"/>
                    <a:pt x="304" y="752"/>
                  </a:cubicBezTo>
                  <a:lnTo>
                    <a:pt x="320" y="705"/>
                  </a:lnTo>
                  <a:lnTo>
                    <a:pt x="112" y="145"/>
                  </a:lnTo>
                  <a:cubicBezTo>
                    <a:pt x="96" y="102"/>
                    <a:pt x="83" y="76"/>
                    <a:pt x="71" y="65"/>
                  </a:cubicBezTo>
                  <a:cubicBezTo>
                    <a:pt x="57" y="53"/>
                    <a:pt x="38" y="47"/>
                    <a:pt x="12" y="47"/>
                  </a:cubicBez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1089" y="3947"/>
              <a:ext cx="117" cy="175"/>
            </a:xfrm>
            <a:custGeom>
              <a:avLst/>
              <a:gdLst>
                <a:gd name="T0" fmla="*/ 446 w 487"/>
                <a:gd name="T1" fmla="*/ 15 h 729"/>
                <a:gd name="T2" fmla="*/ 446 w 487"/>
                <a:gd name="T3" fmla="*/ 236 h 729"/>
                <a:gd name="T4" fmla="*/ 400 w 487"/>
                <a:gd name="T5" fmla="*/ 236 h 729"/>
                <a:gd name="T6" fmla="*/ 223 w 487"/>
                <a:gd name="T7" fmla="*/ 44 h 729"/>
                <a:gd name="T8" fmla="*/ 142 w 487"/>
                <a:gd name="T9" fmla="*/ 74 h 729"/>
                <a:gd name="T10" fmla="*/ 109 w 487"/>
                <a:gd name="T11" fmla="*/ 151 h 729"/>
                <a:gd name="T12" fmla="*/ 154 w 487"/>
                <a:gd name="T13" fmla="*/ 233 h 729"/>
                <a:gd name="T14" fmla="*/ 235 w 487"/>
                <a:gd name="T15" fmla="*/ 266 h 729"/>
                <a:gd name="T16" fmla="*/ 404 w 487"/>
                <a:gd name="T17" fmla="*/ 339 h 729"/>
                <a:gd name="T18" fmla="*/ 487 w 487"/>
                <a:gd name="T19" fmla="*/ 504 h 729"/>
                <a:gd name="T20" fmla="*/ 415 w 487"/>
                <a:gd name="T21" fmla="*/ 674 h 729"/>
                <a:gd name="T22" fmla="*/ 259 w 487"/>
                <a:gd name="T23" fmla="*/ 729 h 729"/>
                <a:gd name="T24" fmla="*/ 159 w 487"/>
                <a:gd name="T25" fmla="*/ 709 h 729"/>
                <a:gd name="T26" fmla="*/ 90 w 487"/>
                <a:gd name="T27" fmla="*/ 672 h 729"/>
                <a:gd name="T28" fmla="*/ 71 w 487"/>
                <a:gd name="T29" fmla="*/ 666 h 729"/>
                <a:gd name="T30" fmla="*/ 43 w 487"/>
                <a:gd name="T31" fmla="*/ 713 h 729"/>
                <a:gd name="T32" fmla="*/ 0 w 487"/>
                <a:gd name="T33" fmla="*/ 713 h 729"/>
                <a:gd name="T34" fmla="*/ 0 w 487"/>
                <a:gd name="T35" fmla="*/ 456 h 729"/>
                <a:gd name="T36" fmla="*/ 43 w 487"/>
                <a:gd name="T37" fmla="*/ 456 h 729"/>
                <a:gd name="T38" fmla="*/ 99 w 487"/>
                <a:gd name="T39" fmla="*/ 594 h 729"/>
                <a:gd name="T40" fmla="*/ 167 w 487"/>
                <a:gd name="T41" fmla="*/ 655 h 729"/>
                <a:gd name="T42" fmla="*/ 258 w 487"/>
                <a:gd name="T43" fmla="*/ 680 h 729"/>
                <a:gd name="T44" fmla="*/ 349 w 487"/>
                <a:gd name="T45" fmla="*/ 641 h 729"/>
                <a:gd name="T46" fmla="*/ 381 w 487"/>
                <a:gd name="T47" fmla="*/ 556 h 729"/>
                <a:gd name="T48" fmla="*/ 319 w 487"/>
                <a:gd name="T49" fmla="*/ 448 h 729"/>
                <a:gd name="T50" fmla="*/ 185 w 487"/>
                <a:gd name="T51" fmla="*/ 394 h 729"/>
                <a:gd name="T52" fmla="*/ 74 w 487"/>
                <a:gd name="T53" fmla="*/ 339 h 729"/>
                <a:gd name="T54" fmla="*/ 8 w 487"/>
                <a:gd name="T55" fmla="*/ 191 h 729"/>
                <a:gd name="T56" fmla="*/ 70 w 487"/>
                <a:gd name="T57" fmla="*/ 49 h 729"/>
                <a:gd name="T58" fmla="*/ 212 w 487"/>
                <a:gd name="T59" fmla="*/ 0 h 729"/>
                <a:gd name="T60" fmla="*/ 356 w 487"/>
                <a:gd name="T61" fmla="*/ 41 h 729"/>
                <a:gd name="T62" fmla="*/ 378 w 487"/>
                <a:gd name="T63" fmla="*/ 49 h 729"/>
                <a:gd name="T64" fmla="*/ 400 w 487"/>
                <a:gd name="T65" fmla="*/ 15 h 729"/>
                <a:gd name="T66" fmla="*/ 446 w 487"/>
                <a:gd name="T67" fmla="*/ 15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729">
                  <a:moveTo>
                    <a:pt x="446" y="15"/>
                  </a:moveTo>
                  <a:lnTo>
                    <a:pt x="446" y="236"/>
                  </a:lnTo>
                  <a:lnTo>
                    <a:pt x="400" y="236"/>
                  </a:lnTo>
                  <a:cubicBezTo>
                    <a:pt x="376" y="108"/>
                    <a:pt x="317" y="44"/>
                    <a:pt x="223" y="44"/>
                  </a:cubicBezTo>
                  <a:cubicBezTo>
                    <a:pt x="190" y="44"/>
                    <a:pt x="162" y="54"/>
                    <a:pt x="142" y="74"/>
                  </a:cubicBezTo>
                  <a:cubicBezTo>
                    <a:pt x="120" y="95"/>
                    <a:pt x="109" y="120"/>
                    <a:pt x="109" y="151"/>
                  </a:cubicBezTo>
                  <a:cubicBezTo>
                    <a:pt x="109" y="185"/>
                    <a:pt x="124" y="213"/>
                    <a:pt x="154" y="233"/>
                  </a:cubicBezTo>
                  <a:cubicBezTo>
                    <a:pt x="169" y="243"/>
                    <a:pt x="196" y="254"/>
                    <a:pt x="235" y="266"/>
                  </a:cubicBezTo>
                  <a:cubicBezTo>
                    <a:pt x="319" y="293"/>
                    <a:pt x="376" y="318"/>
                    <a:pt x="404" y="339"/>
                  </a:cubicBezTo>
                  <a:cubicBezTo>
                    <a:pt x="459" y="381"/>
                    <a:pt x="487" y="436"/>
                    <a:pt x="487" y="504"/>
                  </a:cubicBezTo>
                  <a:cubicBezTo>
                    <a:pt x="487" y="573"/>
                    <a:pt x="463" y="630"/>
                    <a:pt x="415" y="674"/>
                  </a:cubicBezTo>
                  <a:cubicBezTo>
                    <a:pt x="375" y="710"/>
                    <a:pt x="323" y="729"/>
                    <a:pt x="259" y="729"/>
                  </a:cubicBezTo>
                  <a:cubicBezTo>
                    <a:pt x="223" y="729"/>
                    <a:pt x="189" y="722"/>
                    <a:pt x="159" y="709"/>
                  </a:cubicBezTo>
                  <a:cubicBezTo>
                    <a:pt x="146" y="704"/>
                    <a:pt x="123" y="692"/>
                    <a:pt x="90" y="672"/>
                  </a:cubicBezTo>
                  <a:cubicBezTo>
                    <a:pt x="82" y="668"/>
                    <a:pt x="76" y="666"/>
                    <a:pt x="71" y="666"/>
                  </a:cubicBezTo>
                  <a:cubicBezTo>
                    <a:pt x="61" y="666"/>
                    <a:pt x="52" y="681"/>
                    <a:pt x="43" y="713"/>
                  </a:cubicBezTo>
                  <a:lnTo>
                    <a:pt x="0" y="713"/>
                  </a:lnTo>
                  <a:lnTo>
                    <a:pt x="0" y="456"/>
                  </a:lnTo>
                  <a:lnTo>
                    <a:pt x="43" y="456"/>
                  </a:lnTo>
                  <a:cubicBezTo>
                    <a:pt x="60" y="519"/>
                    <a:pt x="79" y="565"/>
                    <a:pt x="99" y="594"/>
                  </a:cubicBezTo>
                  <a:cubicBezTo>
                    <a:pt x="117" y="620"/>
                    <a:pt x="140" y="640"/>
                    <a:pt x="167" y="655"/>
                  </a:cubicBezTo>
                  <a:cubicBezTo>
                    <a:pt x="196" y="671"/>
                    <a:pt x="226" y="680"/>
                    <a:pt x="258" y="680"/>
                  </a:cubicBezTo>
                  <a:cubicBezTo>
                    <a:pt x="297" y="680"/>
                    <a:pt x="327" y="667"/>
                    <a:pt x="349" y="641"/>
                  </a:cubicBezTo>
                  <a:cubicBezTo>
                    <a:pt x="370" y="616"/>
                    <a:pt x="381" y="588"/>
                    <a:pt x="381" y="556"/>
                  </a:cubicBezTo>
                  <a:cubicBezTo>
                    <a:pt x="381" y="509"/>
                    <a:pt x="360" y="474"/>
                    <a:pt x="319" y="448"/>
                  </a:cubicBezTo>
                  <a:cubicBezTo>
                    <a:pt x="297" y="435"/>
                    <a:pt x="252" y="417"/>
                    <a:pt x="185" y="394"/>
                  </a:cubicBezTo>
                  <a:cubicBezTo>
                    <a:pt x="140" y="380"/>
                    <a:pt x="103" y="361"/>
                    <a:pt x="74" y="339"/>
                  </a:cubicBezTo>
                  <a:cubicBezTo>
                    <a:pt x="30" y="304"/>
                    <a:pt x="8" y="255"/>
                    <a:pt x="8" y="191"/>
                  </a:cubicBezTo>
                  <a:cubicBezTo>
                    <a:pt x="8" y="133"/>
                    <a:pt x="28" y="85"/>
                    <a:pt x="70" y="49"/>
                  </a:cubicBezTo>
                  <a:cubicBezTo>
                    <a:pt x="107" y="16"/>
                    <a:pt x="155" y="0"/>
                    <a:pt x="212" y="0"/>
                  </a:cubicBezTo>
                  <a:cubicBezTo>
                    <a:pt x="262" y="0"/>
                    <a:pt x="310" y="14"/>
                    <a:pt x="356" y="41"/>
                  </a:cubicBezTo>
                  <a:cubicBezTo>
                    <a:pt x="365" y="46"/>
                    <a:pt x="373" y="49"/>
                    <a:pt x="378" y="49"/>
                  </a:cubicBezTo>
                  <a:cubicBezTo>
                    <a:pt x="388" y="49"/>
                    <a:pt x="395" y="38"/>
                    <a:pt x="400" y="15"/>
                  </a:cubicBezTo>
                  <a:lnTo>
                    <a:pt x="44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1211" y="3887"/>
              <a:ext cx="111" cy="235"/>
            </a:xfrm>
            <a:custGeom>
              <a:avLst/>
              <a:gdLst>
                <a:gd name="T0" fmla="*/ 238 w 464"/>
                <a:gd name="T1" fmla="*/ 315 h 977"/>
                <a:gd name="T2" fmla="*/ 238 w 464"/>
                <a:gd name="T3" fmla="*/ 735 h 977"/>
                <a:gd name="T4" fmla="*/ 249 w 464"/>
                <a:gd name="T5" fmla="*/ 854 h 977"/>
                <a:gd name="T6" fmla="*/ 321 w 464"/>
                <a:gd name="T7" fmla="*/ 913 h 977"/>
                <a:gd name="T8" fmla="*/ 393 w 464"/>
                <a:gd name="T9" fmla="*/ 862 h 977"/>
                <a:gd name="T10" fmla="*/ 413 w 464"/>
                <a:gd name="T11" fmla="*/ 742 h 977"/>
                <a:gd name="T12" fmla="*/ 413 w 464"/>
                <a:gd name="T13" fmla="*/ 722 h 977"/>
                <a:gd name="T14" fmla="*/ 464 w 464"/>
                <a:gd name="T15" fmla="*/ 722 h 977"/>
                <a:gd name="T16" fmla="*/ 464 w 464"/>
                <a:gd name="T17" fmla="*/ 750 h 977"/>
                <a:gd name="T18" fmla="*/ 420 w 464"/>
                <a:gd name="T19" fmla="*/ 917 h 977"/>
                <a:gd name="T20" fmla="*/ 285 w 464"/>
                <a:gd name="T21" fmla="*/ 977 h 977"/>
                <a:gd name="T22" fmla="*/ 153 w 464"/>
                <a:gd name="T23" fmla="*/ 925 h 977"/>
                <a:gd name="T24" fmla="*/ 114 w 464"/>
                <a:gd name="T25" fmla="*/ 833 h 977"/>
                <a:gd name="T26" fmla="*/ 110 w 464"/>
                <a:gd name="T27" fmla="*/ 735 h 977"/>
                <a:gd name="T28" fmla="*/ 110 w 464"/>
                <a:gd name="T29" fmla="*/ 315 h 977"/>
                <a:gd name="T30" fmla="*/ 0 w 464"/>
                <a:gd name="T31" fmla="*/ 315 h 977"/>
                <a:gd name="T32" fmla="*/ 0 w 464"/>
                <a:gd name="T33" fmla="*/ 272 h 977"/>
                <a:gd name="T34" fmla="*/ 143 w 464"/>
                <a:gd name="T35" fmla="*/ 189 h 977"/>
                <a:gd name="T36" fmla="*/ 194 w 464"/>
                <a:gd name="T37" fmla="*/ 0 h 977"/>
                <a:gd name="T38" fmla="*/ 238 w 464"/>
                <a:gd name="T39" fmla="*/ 0 h 977"/>
                <a:gd name="T40" fmla="*/ 238 w 464"/>
                <a:gd name="T41" fmla="*/ 263 h 977"/>
                <a:gd name="T42" fmla="*/ 442 w 464"/>
                <a:gd name="T43" fmla="*/ 263 h 977"/>
                <a:gd name="T44" fmla="*/ 442 w 464"/>
                <a:gd name="T45" fmla="*/ 315 h 977"/>
                <a:gd name="T46" fmla="*/ 238 w 464"/>
                <a:gd name="T47" fmla="*/ 315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4" h="977">
                  <a:moveTo>
                    <a:pt x="238" y="315"/>
                  </a:moveTo>
                  <a:lnTo>
                    <a:pt x="238" y="735"/>
                  </a:lnTo>
                  <a:cubicBezTo>
                    <a:pt x="238" y="789"/>
                    <a:pt x="242" y="829"/>
                    <a:pt x="249" y="854"/>
                  </a:cubicBezTo>
                  <a:cubicBezTo>
                    <a:pt x="260" y="893"/>
                    <a:pt x="284" y="913"/>
                    <a:pt x="321" y="913"/>
                  </a:cubicBezTo>
                  <a:cubicBezTo>
                    <a:pt x="354" y="913"/>
                    <a:pt x="378" y="896"/>
                    <a:pt x="393" y="862"/>
                  </a:cubicBezTo>
                  <a:cubicBezTo>
                    <a:pt x="407" y="829"/>
                    <a:pt x="413" y="789"/>
                    <a:pt x="413" y="742"/>
                  </a:cubicBezTo>
                  <a:lnTo>
                    <a:pt x="413" y="722"/>
                  </a:lnTo>
                  <a:lnTo>
                    <a:pt x="464" y="722"/>
                  </a:lnTo>
                  <a:lnTo>
                    <a:pt x="464" y="750"/>
                  </a:lnTo>
                  <a:cubicBezTo>
                    <a:pt x="464" y="820"/>
                    <a:pt x="449" y="876"/>
                    <a:pt x="420" y="917"/>
                  </a:cubicBezTo>
                  <a:cubicBezTo>
                    <a:pt x="391" y="956"/>
                    <a:pt x="346" y="977"/>
                    <a:pt x="285" y="977"/>
                  </a:cubicBezTo>
                  <a:cubicBezTo>
                    <a:pt x="225" y="977"/>
                    <a:pt x="181" y="959"/>
                    <a:pt x="153" y="925"/>
                  </a:cubicBezTo>
                  <a:cubicBezTo>
                    <a:pt x="131" y="900"/>
                    <a:pt x="119" y="869"/>
                    <a:pt x="114" y="833"/>
                  </a:cubicBezTo>
                  <a:cubicBezTo>
                    <a:pt x="111" y="806"/>
                    <a:pt x="110" y="773"/>
                    <a:pt x="110" y="735"/>
                  </a:cubicBezTo>
                  <a:lnTo>
                    <a:pt x="110" y="315"/>
                  </a:lnTo>
                  <a:lnTo>
                    <a:pt x="0" y="315"/>
                  </a:lnTo>
                  <a:lnTo>
                    <a:pt x="0" y="272"/>
                  </a:lnTo>
                  <a:cubicBezTo>
                    <a:pt x="70" y="255"/>
                    <a:pt x="118" y="227"/>
                    <a:pt x="143" y="189"/>
                  </a:cubicBezTo>
                  <a:cubicBezTo>
                    <a:pt x="169" y="150"/>
                    <a:pt x="186" y="87"/>
                    <a:pt x="194" y="0"/>
                  </a:cubicBezTo>
                  <a:lnTo>
                    <a:pt x="238" y="0"/>
                  </a:lnTo>
                  <a:lnTo>
                    <a:pt x="238" y="263"/>
                  </a:lnTo>
                  <a:lnTo>
                    <a:pt x="442" y="263"/>
                  </a:lnTo>
                  <a:lnTo>
                    <a:pt x="442" y="315"/>
                  </a:lnTo>
                  <a:lnTo>
                    <a:pt x="238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46"/>
            <p:cNvSpPr>
              <a:spLocks noEditPoints="1"/>
            </p:cNvSpPr>
            <p:nvPr/>
          </p:nvSpPr>
          <p:spPr bwMode="auto">
            <a:xfrm>
              <a:off x="1333" y="3946"/>
              <a:ext cx="134" cy="177"/>
            </a:xfrm>
            <a:custGeom>
              <a:avLst/>
              <a:gdLst>
                <a:gd name="T0" fmla="*/ 416 w 556"/>
                <a:gd name="T1" fmla="*/ 311 h 740"/>
                <a:gd name="T2" fmla="*/ 396 w 556"/>
                <a:gd name="T3" fmla="*/ 159 h 740"/>
                <a:gd name="T4" fmla="*/ 282 w 556"/>
                <a:gd name="T5" fmla="*/ 53 h 740"/>
                <a:gd name="T6" fmla="*/ 158 w 556"/>
                <a:gd name="T7" fmla="*/ 183 h 740"/>
                <a:gd name="T8" fmla="*/ 143 w 556"/>
                <a:gd name="T9" fmla="*/ 311 h 740"/>
                <a:gd name="T10" fmla="*/ 416 w 556"/>
                <a:gd name="T11" fmla="*/ 311 h 740"/>
                <a:gd name="T12" fmla="*/ 556 w 556"/>
                <a:gd name="T13" fmla="*/ 365 h 740"/>
                <a:gd name="T14" fmla="*/ 141 w 556"/>
                <a:gd name="T15" fmla="*/ 365 h 740"/>
                <a:gd name="T16" fmla="*/ 172 w 556"/>
                <a:gd name="T17" fmla="*/ 582 h 740"/>
                <a:gd name="T18" fmla="*/ 314 w 556"/>
                <a:gd name="T19" fmla="*/ 681 h 740"/>
                <a:gd name="T20" fmla="*/ 445 w 556"/>
                <a:gd name="T21" fmla="*/ 619 h 740"/>
                <a:gd name="T22" fmla="*/ 503 w 556"/>
                <a:gd name="T23" fmla="*/ 525 h 740"/>
                <a:gd name="T24" fmla="*/ 548 w 556"/>
                <a:gd name="T25" fmla="*/ 549 h 740"/>
                <a:gd name="T26" fmla="*/ 290 w 556"/>
                <a:gd name="T27" fmla="*/ 740 h 740"/>
                <a:gd name="T28" fmla="*/ 95 w 556"/>
                <a:gd name="T29" fmla="*/ 659 h 740"/>
                <a:gd name="T30" fmla="*/ 0 w 556"/>
                <a:gd name="T31" fmla="*/ 365 h 740"/>
                <a:gd name="T32" fmla="*/ 95 w 556"/>
                <a:gd name="T33" fmla="*/ 83 h 740"/>
                <a:gd name="T34" fmla="*/ 275 w 556"/>
                <a:gd name="T35" fmla="*/ 0 h 740"/>
                <a:gd name="T36" fmla="*/ 510 w 556"/>
                <a:gd name="T37" fmla="*/ 157 h 740"/>
                <a:gd name="T38" fmla="*/ 556 w 556"/>
                <a:gd name="T39" fmla="*/ 365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" h="740">
                  <a:moveTo>
                    <a:pt x="416" y="311"/>
                  </a:moveTo>
                  <a:cubicBezTo>
                    <a:pt x="416" y="250"/>
                    <a:pt x="410" y="199"/>
                    <a:pt x="396" y="159"/>
                  </a:cubicBezTo>
                  <a:cubicBezTo>
                    <a:pt x="372" y="88"/>
                    <a:pt x="334" y="53"/>
                    <a:pt x="282" y="53"/>
                  </a:cubicBezTo>
                  <a:cubicBezTo>
                    <a:pt x="224" y="53"/>
                    <a:pt x="183" y="96"/>
                    <a:pt x="158" y="183"/>
                  </a:cubicBezTo>
                  <a:cubicBezTo>
                    <a:pt x="148" y="218"/>
                    <a:pt x="143" y="261"/>
                    <a:pt x="143" y="311"/>
                  </a:cubicBezTo>
                  <a:lnTo>
                    <a:pt x="416" y="311"/>
                  </a:lnTo>
                  <a:close/>
                  <a:moveTo>
                    <a:pt x="556" y="365"/>
                  </a:moveTo>
                  <a:lnTo>
                    <a:pt x="141" y="365"/>
                  </a:lnTo>
                  <a:cubicBezTo>
                    <a:pt x="142" y="463"/>
                    <a:pt x="152" y="535"/>
                    <a:pt x="172" y="582"/>
                  </a:cubicBezTo>
                  <a:cubicBezTo>
                    <a:pt x="199" y="648"/>
                    <a:pt x="247" y="681"/>
                    <a:pt x="314" y="681"/>
                  </a:cubicBezTo>
                  <a:cubicBezTo>
                    <a:pt x="366" y="681"/>
                    <a:pt x="410" y="660"/>
                    <a:pt x="445" y="619"/>
                  </a:cubicBezTo>
                  <a:cubicBezTo>
                    <a:pt x="464" y="596"/>
                    <a:pt x="484" y="565"/>
                    <a:pt x="503" y="525"/>
                  </a:cubicBezTo>
                  <a:lnTo>
                    <a:pt x="548" y="549"/>
                  </a:lnTo>
                  <a:cubicBezTo>
                    <a:pt x="484" y="676"/>
                    <a:pt x="398" y="740"/>
                    <a:pt x="290" y="740"/>
                  </a:cubicBezTo>
                  <a:cubicBezTo>
                    <a:pt x="211" y="740"/>
                    <a:pt x="145" y="713"/>
                    <a:pt x="95" y="659"/>
                  </a:cubicBezTo>
                  <a:cubicBezTo>
                    <a:pt x="31" y="591"/>
                    <a:pt x="0" y="493"/>
                    <a:pt x="0" y="365"/>
                  </a:cubicBezTo>
                  <a:cubicBezTo>
                    <a:pt x="0" y="248"/>
                    <a:pt x="31" y="154"/>
                    <a:pt x="95" y="83"/>
                  </a:cubicBezTo>
                  <a:cubicBezTo>
                    <a:pt x="144" y="27"/>
                    <a:pt x="204" y="0"/>
                    <a:pt x="275" y="0"/>
                  </a:cubicBezTo>
                  <a:cubicBezTo>
                    <a:pt x="379" y="0"/>
                    <a:pt x="457" y="52"/>
                    <a:pt x="510" y="157"/>
                  </a:cubicBezTo>
                  <a:cubicBezTo>
                    <a:pt x="538" y="212"/>
                    <a:pt x="553" y="282"/>
                    <a:pt x="556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1479" y="3947"/>
              <a:ext cx="251" cy="171"/>
            </a:xfrm>
            <a:custGeom>
              <a:avLst/>
              <a:gdLst>
                <a:gd name="T0" fmla="*/ 826 w 1048"/>
                <a:gd name="T1" fmla="*/ 713 h 713"/>
                <a:gd name="T2" fmla="*/ 826 w 1048"/>
                <a:gd name="T3" fmla="*/ 286 h 713"/>
                <a:gd name="T4" fmla="*/ 807 w 1048"/>
                <a:gd name="T5" fmla="*/ 116 h 713"/>
                <a:gd name="T6" fmla="*/ 729 w 1048"/>
                <a:gd name="T7" fmla="*/ 65 h 713"/>
                <a:gd name="T8" fmla="*/ 626 w 1048"/>
                <a:gd name="T9" fmla="*/ 137 h 713"/>
                <a:gd name="T10" fmla="*/ 598 w 1048"/>
                <a:gd name="T11" fmla="*/ 223 h 713"/>
                <a:gd name="T12" fmla="*/ 592 w 1048"/>
                <a:gd name="T13" fmla="*/ 353 h 713"/>
                <a:gd name="T14" fmla="*/ 592 w 1048"/>
                <a:gd name="T15" fmla="*/ 543 h 713"/>
                <a:gd name="T16" fmla="*/ 611 w 1048"/>
                <a:gd name="T17" fmla="*/ 648 h 713"/>
                <a:gd name="T18" fmla="*/ 669 w 1048"/>
                <a:gd name="T19" fmla="*/ 666 h 713"/>
                <a:gd name="T20" fmla="*/ 691 w 1048"/>
                <a:gd name="T21" fmla="*/ 666 h 713"/>
                <a:gd name="T22" fmla="*/ 691 w 1048"/>
                <a:gd name="T23" fmla="*/ 713 h 713"/>
                <a:gd name="T24" fmla="*/ 464 w 1048"/>
                <a:gd name="T25" fmla="*/ 713 h 713"/>
                <a:gd name="T26" fmla="*/ 464 w 1048"/>
                <a:gd name="T27" fmla="*/ 310 h 713"/>
                <a:gd name="T28" fmla="*/ 460 w 1048"/>
                <a:gd name="T29" fmla="*/ 175 h 713"/>
                <a:gd name="T30" fmla="*/ 364 w 1048"/>
                <a:gd name="T31" fmla="*/ 65 h 713"/>
                <a:gd name="T32" fmla="*/ 263 w 1048"/>
                <a:gd name="T33" fmla="*/ 139 h 713"/>
                <a:gd name="T34" fmla="*/ 238 w 1048"/>
                <a:gd name="T35" fmla="*/ 213 h 713"/>
                <a:gd name="T36" fmla="*/ 230 w 1048"/>
                <a:gd name="T37" fmla="*/ 353 h 713"/>
                <a:gd name="T38" fmla="*/ 230 w 1048"/>
                <a:gd name="T39" fmla="*/ 543 h 713"/>
                <a:gd name="T40" fmla="*/ 247 w 1048"/>
                <a:gd name="T41" fmla="*/ 648 h 713"/>
                <a:gd name="T42" fmla="*/ 307 w 1048"/>
                <a:gd name="T43" fmla="*/ 666 h 713"/>
                <a:gd name="T44" fmla="*/ 329 w 1048"/>
                <a:gd name="T45" fmla="*/ 666 h 713"/>
                <a:gd name="T46" fmla="*/ 329 w 1048"/>
                <a:gd name="T47" fmla="*/ 713 h 713"/>
                <a:gd name="T48" fmla="*/ 0 w 1048"/>
                <a:gd name="T49" fmla="*/ 713 h 713"/>
                <a:gd name="T50" fmla="*/ 0 w 1048"/>
                <a:gd name="T51" fmla="*/ 666 h 713"/>
                <a:gd name="T52" fmla="*/ 25 w 1048"/>
                <a:gd name="T53" fmla="*/ 666 h 713"/>
                <a:gd name="T54" fmla="*/ 83 w 1048"/>
                <a:gd name="T55" fmla="*/ 648 h 713"/>
                <a:gd name="T56" fmla="*/ 102 w 1048"/>
                <a:gd name="T57" fmla="*/ 543 h 713"/>
                <a:gd name="T58" fmla="*/ 102 w 1048"/>
                <a:gd name="T59" fmla="*/ 183 h 713"/>
                <a:gd name="T60" fmla="*/ 83 w 1048"/>
                <a:gd name="T61" fmla="*/ 80 h 713"/>
                <a:gd name="T62" fmla="*/ 25 w 1048"/>
                <a:gd name="T63" fmla="*/ 62 h 713"/>
                <a:gd name="T64" fmla="*/ 8 w 1048"/>
                <a:gd name="T65" fmla="*/ 62 h 713"/>
                <a:gd name="T66" fmla="*/ 8 w 1048"/>
                <a:gd name="T67" fmla="*/ 15 h 713"/>
                <a:gd name="T68" fmla="*/ 220 w 1048"/>
                <a:gd name="T69" fmla="*/ 5 h 713"/>
                <a:gd name="T70" fmla="*/ 220 w 1048"/>
                <a:gd name="T71" fmla="*/ 128 h 713"/>
                <a:gd name="T72" fmla="*/ 262 w 1048"/>
                <a:gd name="T73" fmla="*/ 62 h 713"/>
                <a:gd name="T74" fmla="*/ 398 w 1048"/>
                <a:gd name="T75" fmla="*/ 0 h 713"/>
                <a:gd name="T76" fmla="*/ 575 w 1048"/>
                <a:gd name="T77" fmla="*/ 138 h 713"/>
                <a:gd name="T78" fmla="*/ 763 w 1048"/>
                <a:gd name="T79" fmla="*/ 0 h 713"/>
                <a:gd name="T80" fmla="*/ 916 w 1048"/>
                <a:gd name="T81" fmla="*/ 80 h 713"/>
                <a:gd name="T82" fmla="*/ 949 w 1048"/>
                <a:gd name="T83" fmla="*/ 175 h 713"/>
                <a:gd name="T84" fmla="*/ 954 w 1048"/>
                <a:gd name="T85" fmla="*/ 269 h 713"/>
                <a:gd name="T86" fmla="*/ 954 w 1048"/>
                <a:gd name="T87" fmla="*/ 543 h 713"/>
                <a:gd name="T88" fmla="*/ 973 w 1048"/>
                <a:gd name="T89" fmla="*/ 648 h 713"/>
                <a:gd name="T90" fmla="*/ 1031 w 1048"/>
                <a:gd name="T91" fmla="*/ 666 h 713"/>
                <a:gd name="T92" fmla="*/ 1048 w 1048"/>
                <a:gd name="T93" fmla="*/ 666 h 713"/>
                <a:gd name="T94" fmla="*/ 1048 w 1048"/>
                <a:gd name="T95" fmla="*/ 713 h 713"/>
                <a:gd name="T96" fmla="*/ 826 w 1048"/>
                <a:gd name="T9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8" h="713">
                  <a:moveTo>
                    <a:pt x="826" y="713"/>
                  </a:moveTo>
                  <a:lnTo>
                    <a:pt x="826" y="286"/>
                  </a:lnTo>
                  <a:cubicBezTo>
                    <a:pt x="826" y="198"/>
                    <a:pt x="820" y="141"/>
                    <a:pt x="807" y="116"/>
                  </a:cubicBezTo>
                  <a:cubicBezTo>
                    <a:pt x="791" y="82"/>
                    <a:pt x="764" y="65"/>
                    <a:pt x="729" y="65"/>
                  </a:cubicBezTo>
                  <a:cubicBezTo>
                    <a:pt x="686" y="65"/>
                    <a:pt x="652" y="89"/>
                    <a:pt x="626" y="137"/>
                  </a:cubicBezTo>
                  <a:cubicBezTo>
                    <a:pt x="611" y="163"/>
                    <a:pt x="602" y="192"/>
                    <a:pt x="598" y="223"/>
                  </a:cubicBezTo>
                  <a:cubicBezTo>
                    <a:pt x="594" y="245"/>
                    <a:pt x="592" y="289"/>
                    <a:pt x="592" y="353"/>
                  </a:cubicBezTo>
                  <a:lnTo>
                    <a:pt x="592" y="543"/>
                  </a:lnTo>
                  <a:cubicBezTo>
                    <a:pt x="592" y="599"/>
                    <a:pt x="599" y="633"/>
                    <a:pt x="611" y="648"/>
                  </a:cubicBezTo>
                  <a:cubicBezTo>
                    <a:pt x="621" y="660"/>
                    <a:pt x="641" y="666"/>
                    <a:pt x="669" y="666"/>
                  </a:cubicBezTo>
                  <a:lnTo>
                    <a:pt x="691" y="666"/>
                  </a:lnTo>
                  <a:lnTo>
                    <a:pt x="691" y="713"/>
                  </a:lnTo>
                  <a:lnTo>
                    <a:pt x="464" y="713"/>
                  </a:lnTo>
                  <a:lnTo>
                    <a:pt x="464" y="310"/>
                  </a:lnTo>
                  <a:cubicBezTo>
                    <a:pt x="464" y="241"/>
                    <a:pt x="463" y="196"/>
                    <a:pt x="460" y="175"/>
                  </a:cubicBezTo>
                  <a:cubicBezTo>
                    <a:pt x="449" y="102"/>
                    <a:pt x="418" y="65"/>
                    <a:pt x="364" y="65"/>
                  </a:cubicBezTo>
                  <a:cubicBezTo>
                    <a:pt x="321" y="65"/>
                    <a:pt x="287" y="90"/>
                    <a:pt x="263" y="139"/>
                  </a:cubicBezTo>
                  <a:cubicBezTo>
                    <a:pt x="250" y="162"/>
                    <a:pt x="242" y="187"/>
                    <a:pt x="238" y="213"/>
                  </a:cubicBezTo>
                  <a:cubicBezTo>
                    <a:pt x="233" y="240"/>
                    <a:pt x="230" y="287"/>
                    <a:pt x="230" y="353"/>
                  </a:cubicBezTo>
                  <a:lnTo>
                    <a:pt x="230" y="543"/>
                  </a:lnTo>
                  <a:cubicBezTo>
                    <a:pt x="230" y="600"/>
                    <a:pt x="236" y="634"/>
                    <a:pt x="247" y="648"/>
                  </a:cubicBezTo>
                  <a:cubicBezTo>
                    <a:pt x="258" y="660"/>
                    <a:pt x="278" y="666"/>
                    <a:pt x="307" y="666"/>
                  </a:cubicBezTo>
                  <a:lnTo>
                    <a:pt x="329" y="666"/>
                  </a:lnTo>
                  <a:lnTo>
                    <a:pt x="329" y="713"/>
                  </a:lnTo>
                  <a:lnTo>
                    <a:pt x="0" y="713"/>
                  </a:lnTo>
                  <a:lnTo>
                    <a:pt x="0" y="666"/>
                  </a:lnTo>
                  <a:lnTo>
                    <a:pt x="25" y="666"/>
                  </a:lnTo>
                  <a:cubicBezTo>
                    <a:pt x="52" y="666"/>
                    <a:pt x="72" y="660"/>
                    <a:pt x="83" y="648"/>
                  </a:cubicBezTo>
                  <a:cubicBezTo>
                    <a:pt x="95" y="633"/>
                    <a:pt x="102" y="599"/>
                    <a:pt x="102" y="543"/>
                  </a:cubicBezTo>
                  <a:lnTo>
                    <a:pt x="102" y="183"/>
                  </a:lnTo>
                  <a:cubicBezTo>
                    <a:pt x="102" y="129"/>
                    <a:pt x="95" y="95"/>
                    <a:pt x="83" y="80"/>
                  </a:cubicBezTo>
                  <a:cubicBezTo>
                    <a:pt x="72" y="68"/>
                    <a:pt x="52" y="62"/>
                    <a:pt x="25" y="62"/>
                  </a:cubicBezTo>
                  <a:lnTo>
                    <a:pt x="8" y="62"/>
                  </a:lnTo>
                  <a:lnTo>
                    <a:pt x="8" y="15"/>
                  </a:lnTo>
                  <a:lnTo>
                    <a:pt x="220" y="5"/>
                  </a:lnTo>
                  <a:lnTo>
                    <a:pt x="220" y="128"/>
                  </a:lnTo>
                  <a:cubicBezTo>
                    <a:pt x="230" y="103"/>
                    <a:pt x="244" y="81"/>
                    <a:pt x="262" y="62"/>
                  </a:cubicBezTo>
                  <a:cubicBezTo>
                    <a:pt x="300" y="21"/>
                    <a:pt x="345" y="0"/>
                    <a:pt x="398" y="0"/>
                  </a:cubicBezTo>
                  <a:cubicBezTo>
                    <a:pt x="480" y="0"/>
                    <a:pt x="539" y="46"/>
                    <a:pt x="575" y="138"/>
                  </a:cubicBezTo>
                  <a:cubicBezTo>
                    <a:pt x="620" y="46"/>
                    <a:pt x="682" y="0"/>
                    <a:pt x="763" y="0"/>
                  </a:cubicBezTo>
                  <a:cubicBezTo>
                    <a:pt x="831" y="0"/>
                    <a:pt x="882" y="27"/>
                    <a:pt x="916" y="80"/>
                  </a:cubicBezTo>
                  <a:cubicBezTo>
                    <a:pt x="934" y="108"/>
                    <a:pt x="945" y="139"/>
                    <a:pt x="949" y="175"/>
                  </a:cubicBezTo>
                  <a:cubicBezTo>
                    <a:pt x="952" y="203"/>
                    <a:pt x="954" y="235"/>
                    <a:pt x="954" y="269"/>
                  </a:cubicBezTo>
                  <a:lnTo>
                    <a:pt x="954" y="543"/>
                  </a:lnTo>
                  <a:cubicBezTo>
                    <a:pt x="954" y="599"/>
                    <a:pt x="960" y="633"/>
                    <a:pt x="973" y="648"/>
                  </a:cubicBezTo>
                  <a:cubicBezTo>
                    <a:pt x="983" y="660"/>
                    <a:pt x="1002" y="666"/>
                    <a:pt x="1031" y="666"/>
                  </a:cubicBezTo>
                  <a:lnTo>
                    <a:pt x="1048" y="666"/>
                  </a:lnTo>
                  <a:lnTo>
                    <a:pt x="1048" y="713"/>
                  </a:lnTo>
                  <a:lnTo>
                    <a:pt x="826" y="7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1747" y="3947"/>
              <a:ext cx="117" cy="175"/>
            </a:xfrm>
            <a:custGeom>
              <a:avLst/>
              <a:gdLst>
                <a:gd name="T0" fmla="*/ 446 w 487"/>
                <a:gd name="T1" fmla="*/ 15 h 729"/>
                <a:gd name="T2" fmla="*/ 446 w 487"/>
                <a:gd name="T3" fmla="*/ 236 h 729"/>
                <a:gd name="T4" fmla="*/ 400 w 487"/>
                <a:gd name="T5" fmla="*/ 236 h 729"/>
                <a:gd name="T6" fmla="*/ 223 w 487"/>
                <a:gd name="T7" fmla="*/ 44 h 729"/>
                <a:gd name="T8" fmla="*/ 142 w 487"/>
                <a:gd name="T9" fmla="*/ 74 h 729"/>
                <a:gd name="T10" fmla="*/ 109 w 487"/>
                <a:gd name="T11" fmla="*/ 151 h 729"/>
                <a:gd name="T12" fmla="*/ 154 w 487"/>
                <a:gd name="T13" fmla="*/ 233 h 729"/>
                <a:gd name="T14" fmla="*/ 235 w 487"/>
                <a:gd name="T15" fmla="*/ 266 h 729"/>
                <a:gd name="T16" fmla="*/ 404 w 487"/>
                <a:gd name="T17" fmla="*/ 339 h 729"/>
                <a:gd name="T18" fmla="*/ 487 w 487"/>
                <a:gd name="T19" fmla="*/ 504 h 729"/>
                <a:gd name="T20" fmla="*/ 415 w 487"/>
                <a:gd name="T21" fmla="*/ 674 h 729"/>
                <a:gd name="T22" fmla="*/ 260 w 487"/>
                <a:gd name="T23" fmla="*/ 729 h 729"/>
                <a:gd name="T24" fmla="*/ 159 w 487"/>
                <a:gd name="T25" fmla="*/ 709 h 729"/>
                <a:gd name="T26" fmla="*/ 90 w 487"/>
                <a:gd name="T27" fmla="*/ 672 h 729"/>
                <a:gd name="T28" fmla="*/ 71 w 487"/>
                <a:gd name="T29" fmla="*/ 666 h 729"/>
                <a:gd name="T30" fmla="*/ 43 w 487"/>
                <a:gd name="T31" fmla="*/ 713 h 729"/>
                <a:gd name="T32" fmla="*/ 0 w 487"/>
                <a:gd name="T33" fmla="*/ 713 h 729"/>
                <a:gd name="T34" fmla="*/ 0 w 487"/>
                <a:gd name="T35" fmla="*/ 456 h 729"/>
                <a:gd name="T36" fmla="*/ 43 w 487"/>
                <a:gd name="T37" fmla="*/ 456 h 729"/>
                <a:gd name="T38" fmla="*/ 100 w 487"/>
                <a:gd name="T39" fmla="*/ 594 h 729"/>
                <a:gd name="T40" fmla="*/ 167 w 487"/>
                <a:gd name="T41" fmla="*/ 655 h 729"/>
                <a:gd name="T42" fmla="*/ 258 w 487"/>
                <a:gd name="T43" fmla="*/ 680 h 729"/>
                <a:gd name="T44" fmla="*/ 349 w 487"/>
                <a:gd name="T45" fmla="*/ 641 h 729"/>
                <a:gd name="T46" fmla="*/ 381 w 487"/>
                <a:gd name="T47" fmla="*/ 556 h 729"/>
                <a:gd name="T48" fmla="*/ 319 w 487"/>
                <a:gd name="T49" fmla="*/ 448 h 729"/>
                <a:gd name="T50" fmla="*/ 185 w 487"/>
                <a:gd name="T51" fmla="*/ 394 h 729"/>
                <a:gd name="T52" fmla="*/ 74 w 487"/>
                <a:gd name="T53" fmla="*/ 339 h 729"/>
                <a:gd name="T54" fmla="*/ 8 w 487"/>
                <a:gd name="T55" fmla="*/ 191 h 729"/>
                <a:gd name="T56" fmla="*/ 70 w 487"/>
                <a:gd name="T57" fmla="*/ 49 h 729"/>
                <a:gd name="T58" fmla="*/ 212 w 487"/>
                <a:gd name="T59" fmla="*/ 0 h 729"/>
                <a:gd name="T60" fmla="*/ 356 w 487"/>
                <a:gd name="T61" fmla="*/ 41 h 729"/>
                <a:gd name="T62" fmla="*/ 378 w 487"/>
                <a:gd name="T63" fmla="*/ 49 h 729"/>
                <a:gd name="T64" fmla="*/ 400 w 487"/>
                <a:gd name="T65" fmla="*/ 15 h 729"/>
                <a:gd name="T66" fmla="*/ 446 w 487"/>
                <a:gd name="T67" fmla="*/ 15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729">
                  <a:moveTo>
                    <a:pt x="446" y="15"/>
                  </a:moveTo>
                  <a:lnTo>
                    <a:pt x="446" y="236"/>
                  </a:lnTo>
                  <a:lnTo>
                    <a:pt x="400" y="236"/>
                  </a:lnTo>
                  <a:cubicBezTo>
                    <a:pt x="376" y="108"/>
                    <a:pt x="317" y="44"/>
                    <a:pt x="223" y="44"/>
                  </a:cubicBezTo>
                  <a:cubicBezTo>
                    <a:pt x="190" y="44"/>
                    <a:pt x="163" y="54"/>
                    <a:pt x="142" y="74"/>
                  </a:cubicBezTo>
                  <a:cubicBezTo>
                    <a:pt x="120" y="95"/>
                    <a:pt x="109" y="120"/>
                    <a:pt x="109" y="151"/>
                  </a:cubicBezTo>
                  <a:cubicBezTo>
                    <a:pt x="109" y="185"/>
                    <a:pt x="124" y="213"/>
                    <a:pt x="154" y="233"/>
                  </a:cubicBezTo>
                  <a:cubicBezTo>
                    <a:pt x="169" y="243"/>
                    <a:pt x="196" y="254"/>
                    <a:pt x="235" y="266"/>
                  </a:cubicBezTo>
                  <a:cubicBezTo>
                    <a:pt x="320" y="293"/>
                    <a:pt x="376" y="318"/>
                    <a:pt x="404" y="339"/>
                  </a:cubicBezTo>
                  <a:cubicBezTo>
                    <a:pt x="459" y="381"/>
                    <a:pt x="487" y="436"/>
                    <a:pt x="487" y="504"/>
                  </a:cubicBezTo>
                  <a:cubicBezTo>
                    <a:pt x="487" y="573"/>
                    <a:pt x="463" y="630"/>
                    <a:pt x="415" y="674"/>
                  </a:cubicBezTo>
                  <a:cubicBezTo>
                    <a:pt x="375" y="710"/>
                    <a:pt x="323" y="729"/>
                    <a:pt x="260" y="729"/>
                  </a:cubicBezTo>
                  <a:cubicBezTo>
                    <a:pt x="223" y="729"/>
                    <a:pt x="189" y="722"/>
                    <a:pt x="159" y="709"/>
                  </a:cubicBezTo>
                  <a:cubicBezTo>
                    <a:pt x="146" y="704"/>
                    <a:pt x="124" y="692"/>
                    <a:pt x="90" y="672"/>
                  </a:cubicBezTo>
                  <a:cubicBezTo>
                    <a:pt x="83" y="668"/>
                    <a:pt x="76" y="666"/>
                    <a:pt x="71" y="666"/>
                  </a:cubicBezTo>
                  <a:cubicBezTo>
                    <a:pt x="61" y="666"/>
                    <a:pt x="52" y="681"/>
                    <a:pt x="43" y="713"/>
                  </a:cubicBezTo>
                  <a:lnTo>
                    <a:pt x="0" y="713"/>
                  </a:lnTo>
                  <a:lnTo>
                    <a:pt x="0" y="456"/>
                  </a:lnTo>
                  <a:lnTo>
                    <a:pt x="43" y="456"/>
                  </a:lnTo>
                  <a:cubicBezTo>
                    <a:pt x="61" y="519"/>
                    <a:pt x="79" y="565"/>
                    <a:pt x="100" y="594"/>
                  </a:cubicBezTo>
                  <a:cubicBezTo>
                    <a:pt x="117" y="620"/>
                    <a:pt x="140" y="640"/>
                    <a:pt x="167" y="655"/>
                  </a:cubicBezTo>
                  <a:cubicBezTo>
                    <a:pt x="196" y="671"/>
                    <a:pt x="227" y="680"/>
                    <a:pt x="258" y="680"/>
                  </a:cubicBezTo>
                  <a:cubicBezTo>
                    <a:pt x="297" y="680"/>
                    <a:pt x="327" y="667"/>
                    <a:pt x="349" y="641"/>
                  </a:cubicBezTo>
                  <a:cubicBezTo>
                    <a:pt x="371" y="616"/>
                    <a:pt x="381" y="588"/>
                    <a:pt x="381" y="556"/>
                  </a:cubicBezTo>
                  <a:cubicBezTo>
                    <a:pt x="381" y="509"/>
                    <a:pt x="360" y="474"/>
                    <a:pt x="319" y="448"/>
                  </a:cubicBezTo>
                  <a:cubicBezTo>
                    <a:pt x="297" y="435"/>
                    <a:pt x="252" y="417"/>
                    <a:pt x="185" y="394"/>
                  </a:cubicBezTo>
                  <a:cubicBezTo>
                    <a:pt x="140" y="380"/>
                    <a:pt x="103" y="361"/>
                    <a:pt x="74" y="339"/>
                  </a:cubicBezTo>
                  <a:cubicBezTo>
                    <a:pt x="30" y="304"/>
                    <a:pt x="8" y="255"/>
                    <a:pt x="8" y="191"/>
                  </a:cubicBezTo>
                  <a:cubicBezTo>
                    <a:pt x="8" y="133"/>
                    <a:pt x="28" y="85"/>
                    <a:pt x="70" y="49"/>
                  </a:cubicBezTo>
                  <a:cubicBezTo>
                    <a:pt x="108" y="16"/>
                    <a:pt x="155" y="0"/>
                    <a:pt x="212" y="0"/>
                  </a:cubicBezTo>
                  <a:cubicBezTo>
                    <a:pt x="262" y="0"/>
                    <a:pt x="310" y="14"/>
                    <a:pt x="356" y="41"/>
                  </a:cubicBezTo>
                  <a:cubicBezTo>
                    <a:pt x="365" y="46"/>
                    <a:pt x="373" y="49"/>
                    <a:pt x="378" y="49"/>
                  </a:cubicBezTo>
                  <a:cubicBezTo>
                    <a:pt x="388" y="49"/>
                    <a:pt x="396" y="38"/>
                    <a:pt x="400" y="15"/>
                  </a:cubicBezTo>
                  <a:lnTo>
                    <a:pt x="44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Rectangle 49"/>
            <p:cNvSpPr>
              <a:spLocks noChangeArrowheads="1"/>
            </p:cNvSpPr>
            <p:nvPr/>
          </p:nvSpPr>
          <p:spPr bwMode="auto">
            <a:xfrm>
              <a:off x="1903" y="3982"/>
              <a:ext cx="51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vertikal link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kt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" y="1361"/>
            <a:ext cx="1814" cy="1360"/>
          </a:xfrm>
          <a:prstGeom prst="rect">
            <a:avLst/>
          </a:prstGeom>
          <a:noFill/>
        </p:spPr>
      </p:pic>
      <p:sp>
        <p:nvSpPr>
          <p:cNvPr id="34" name="Rechteck 33"/>
          <p:cNvSpPr/>
          <p:nvPr userDrawn="1"/>
        </p:nvSpPr>
        <p:spPr bwMode="white">
          <a:xfrm>
            <a:off x="1" y="0"/>
            <a:ext cx="5761038" cy="64801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411477" y="308528"/>
            <a:ext cx="4937726" cy="214483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Ultra</a:t>
            </a:r>
            <a:br>
              <a:rPr lang="de-DE" dirty="0"/>
            </a:br>
            <a:r>
              <a:rPr lang="de-DE" dirty="0"/>
              <a:t>(60) 75 90 PT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11477" y="3240768"/>
            <a:ext cx="4937726" cy="8639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Subheadline Tele-</a:t>
            </a:r>
            <a:r>
              <a:rPr lang="de-DE" dirty="0" err="1"/>
              <a:t>GroteskFet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8" name="Grafik 7" descr="TSY_Logo_3c_p.emf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76" y="5705179"/>
            <a:ext cx="3293749" cy="5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55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16" y="1361"/>
            <a:ext cx="1814" cy="1360"/>
          </a:xfrm>
          <a:prstGeom prst="rect">
            <a:avLst/>
          </a:prstGeom>
          <a:noFill/>
        </p:spPr>
      </p:pic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411479" y="240652"/>
            <a:ext cx="10698405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11477" y="1388377"/>
            <a:ext cx="10698406" cy="416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9630623" y="5862497"/>
            <a:ext cx="1028693" cy="3088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4361658" y="5862497"/>
            <a:ext cx="5188727" cy="3088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r>
              <a:rPr lang="de-DE" dirty="0" smtClean="0"/>
              <a:t>Image </a:t>
            </a:r>
            <a:r>
              <a:rPr lang="de-DE" dirty="0" err="1" smtClean="0"/>
              <a:t>Factory@Open</a:t>
            </a:r>
            <a:r>
              <a:rPr lang="de-DE" dirty="0" smtClean="0"/>
              <a:t> Telekom Cloud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10739554" y="5862497"/>
            <a:ext cx="366215" cy="3088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fld id="{12C068DA-D53D-462E-BFC0-FE45A468E8EF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grpSp>
        <p:nvGrpSpPr>
          <p:cNvPr id="22" name="Group 36"/>
          <p:cNvGrpSpPr>
            <a:grpSpLocks noChangeAspect="1"/>
          </p:cNvGrpSpPr>
          <p:nvPr userDrawn="1"/>
        </p:nvGrpSpPr>
        <p:grpSpPr bwMode="auto">
          <a:xfrm>
            <a:off x="407988" y="5863727"/>
            <a:ext cx="2107549" cy="382972"/>
            <a:chOff x="204" y="3866"/>
            <a:chExt cx="1750" cy="318"/>
          </a:xfrm>
          <a:solidFill>
            <a:schemeClr val="tx2"/>
          </a:solidFill>
        </p:grpSpPr>
        <p:sp>
          <p:nvSpPr>
            <p:cNvPr id="23" name="Rectangle 37"/>
            <p:cNvSpPr>
              <a:spLocks noChangeArrowheads="1"/>
            </p:cNvSpPr>
            <p:nvPr/>
          </p:nvSpPr>
          <p:spPr bwMode="auto">
            <a:xfrm>
              <a:off x="204" y="3982"/>
              <a:ext cx="51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359" y="3982"/>
              <a:ext cx="52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513" y="3982"/>
              <a:ext cx="51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666" y="3982"/>
              <a:ext cx="51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204" y="3866"/>
              <a:ext cx="207" cy="252"/>
            </a:xfrm>
            <a:custGeom>
              <a:avLst/>
              <a:gdLst>
                <a:gd name="T0" fmla="*/ 850 w 861"/>
                <a:gd name="T1" fmla="*/ 0 h 1050"/>
                <a:gd name="T2" fmla="*/ 11 w 861"/>
                <a:gd name="T3" fmla="*/ 0 h 1050"/>
                <a:gd name="T4" fmla="*/ 0 w 861"/>
                <a:gd name="T5" fmla="*/ 370 h 1050"/>
                <a:gd name="T6" fmla="*/ 56 w 861"/>
                <a:gd name="T7" fmla="*/ 380 h 1050"/>
                <a:gd name="T8" fmla="*/ 142 w 861"/>
                <a:gd name="T9" fmla="*/ 137 h 1050"/>
                <a:gd name="T10" fmla="*/ 346 w 861"/>
                <a:gd name="T11" fmla="*/ 50 h 1050"/>
                <a:gd name="T12" fmla="*/ 346 w 861"/>
                <a:gd name="T13" fmla="*/ 825 h 1050"/>
                <a:gd name="T14" fmla="*/ 317 w 861"/>
                <a:gd name="T15" fmla="*/ 957 h 1050"/>
                <a:gd name="T16" fmla="*/ 232 w 861"/>
                <a:gd name="T17" fmla="*/ 989 h 1050"/>
                <a:gd name="T18" fmla="*/ 171 w 861"/>
                <a:gd name="T19" fmla="*/ 991 h 1050"/>
                <a:gd name="T20" fmla="*/ 171 w 861"/>
                <a:gd name="T21" fmla="*/ 1050 h 1050"/>
                <a:gd name="T22" fmla="*/ 690 w 861"/>
                <a:gd name="T23" fmla="*/ 1050 h 1050"/>
                <a:gd name="T24" fmla="*/ 690 w 861"/>
                <a:gd name="T25" fmla="*/ 991 h 1050"/>
                <a:gd name="T26" fmla="*/ 629 w 861"/>
                <a:gd name="T27" fmla="*/ 989 h 1050"/>
                <a:gd name="T28" fmla="*/ 544 w 861"/>
                <a:gd name="T29" fmla="*/ 957 h 1050"/>
                <a:gd name="T30" fmla="*/ 514 w 861"/>
                <a:gd name="T31" fmla="*/ 825 h 1050"/>
                <a:gd name="T32" fmla="*/ 514 w 861"/>
                <a:gd name="T33" fmla="*/ 50 h 1050"/>
                <a:gd name="T34" fmla="*/ 719 w 861"/>
                <a:gd name="T35" fmla="*/ 137 h 1050"/>
                <a:gd name="T36" fmla="*/ 805 w 861"/>
                <a:gd name="T37" fmla="*/ 380 h 1050"/>
                <a:gd name="T38" fmla="*/ 861 w 861"/>
                <a:gd name="T39" fmla="*/ 370 h 1050"/>
                <a:gd name="T40" fmla="*/ 850 w 861"/>
                <a:gd name="T41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1" h="1050">
                  <a:moveTo>
                    <a:pt x="850" y="0"/>
                  </a:moveTo>
                  <a:lnTo>
                    <a:pt x="11" y="0"/>
                  </a:lnTo>
                  <a:lnTo>
                    <a:pt x="0" y="370"/>
                  </a:lnTo>
                  <a:lnTo>
                    <a:pt x="56" y="380"/>
                  </a:lnTo>
                  <a:cubicBezTo>
                    <a:pt x="66" y="271"/>
                    <a:pt x="95" y="190"/>
                    <a:pt x="142" y="137"/>
                  </a:cubicBezTo>
                  <a:cubicBezTo>
                    <a:pt x="191" y="82"/>
                    <a:pt x="259" y="53"/>
                    <a:pt x="346" y="50"/>
                  </a:cubicBezTo>
                  <a:lnTo>
                    <a:pt x="346" y="825"/>
                  </a:lnTo>
                  <a:cubicBezTo>
                    <a:pt x="346" y="893"/>
                    <a:pt x="337" y="937"/>
                    <a:pt x="317" y="957"/>
                  </a:cubicBezTo>
                  <a:cubicBezTo>
                    <a:pt x="300" y="975"/>
                    <a:pt x="272" y="985"/>
                    <a:pt x="232" y="989"/>
                  </a:cubicBezTo>
                  <a:cubicBezTo>
                    <a:pt x="220" y="990"/>
                    <a:pt x="200" y="991"/>
                    <a:pt x="171" y="991"/>
                  </a:cubicBezTo>
                  <a:lnTo>
                    <a:pt x="171" y="1050"/>
                  </a:lnTo>
                  <a:lnTo>
                    <a:pt x="690" y="1050"/>
                  </a:lnTo>
                  <a:lnTo>
                    <a:pt x="690" y="991"/>
                  </a:lnTo>
                  <a:cubicBezTo>
                    <a:pt x="661" y="991"/>
                    <a:pt x="641" y="990"/>
                    <a:pt x="629" y="989"/>
                  </a:cubicBezTo>
                  <a:cubicBezTo>
                    <a:pt x="589" y="985"/>
                    <a:pt x="560" y="975"/>
                    <a:pt x="544" y="957"/>
                  </a:cubicBezTo>
                  <a:cubicBezTo>
                    <a:pt x="524" y="937"/>
                    <a:pt x="514" y="893"/>
                    <a:pt x="514" y="825"/>
                  </a:cubicBezTo>
                  <a:lnTo>
                    <a:pt x="514" y="50"/>
                  </a:lnTo>
                  <a:cubicBezTo>
                    <a:pt x="602" y="53"/>
                    <a:pt x="670" y="82"/>
                    <a:pt x="719" y="137"/>
                  </a:cubicBezTo>
                  <a:cubicBezTo>
                    <a:pt x="766" y="190"/>
                    <a:pt x="795" y="271"/>
                    <a:pt x="805" y="380"/>
                  </a:cubicBezTo>
                  <a:lnTo>
                    <a:pt x="861" y="370"/>
                  </a:lnTo>
                  <a:lnTo>
                    <a:pt x="8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62" y="3870"/>
              <a:ext cx="151" cy="254"/>
            </a:xfrm>
            <a:custGeom>
              <a:avLst/>
              <a:gdLst>
                <a:gd name="T0" fmla="*/ 533 w 632"/>
                <a:gd name="T1" fmla="*/ 356 h 1058"/>
                <a:gd name="T2" fmla="*/ 462 w 632"/>
                <a:gd name="T3" fmla="*/ 156 h 1058"/>
                <a:gd name="T4" fmla="*/ 284 w 632"/>
                <a:gd name="T5" fmla="*/ 53 h 1058"/>
                <a:gd name="T6" fmla="*/ 173 w 632"/>
                <a:gd name="T7" fmla="*/ 93 h 1058"/>
                <a:gd name="T8" fmla="*/ 118 w 632"/>
                <a:gd name="T9" fmla="*/ 222 h 1058"/>
                <a:gd name="T10" fmla="*/ 178 w 632"/>
                <a:gd name="T11" fmla="*/ 355 h 1058"/>
                <a:gd name="T12" fmla="*/ 318 w 632"/>
                <a:gd name="T13" fmla="*/ 421 h 1058"/>
                <a:gd name="T14" fmla="*/ 521 w 632"/>
                <a:gd name="T15" fmla="*/ 512 h 1058"/>
                <a:gd name="T16" fmla="*/ 632 w 632"/>
                <a:gd name="T17" fmla="*/ 740 h 1058"/>
                <a:gd name="T18" fmla="*/ 541 w 632"/>
                <a:gd name="T19" fmla="*/ 972 h 1058"/>
                <a:gd name="T20" fmla="*/ 336 w 632"/>
                <a:gd name="T21" fmla="*/ 1058 h 1058"/>
                <a:gd name="T22" fmla="*/ 215 w 632"/>
                <a:gd name="T23" fmla="*/ 1035 h 1058"/>
                <a:gd name="T24" fmla="*/ 138 w 632"/>
                <a:gd name="T25" fmla="*/ 991 h 1058"/>
                <a:gd name="T26" fmla="*/ 104 w 632"/>
                <a:gd name="T27" fmla="*/ 980 h 1058"/>
                <a:gd name="T28" fmla="*/ 66 w 632"/>
                <a:gd name="T29" fmla="*/ 1001 h 1058"/>
                <a:gd name="T30" fmla="*/ 46 w 632"/>
                <a:gd name="T31" fmla="*/ 1034 h 1058"/>
                <a:gd name="T32" fmla="*/ 0 w 632"/>
                <a:gd name="T33" fmla="*/ 1034 h 1058"/>
                <a:gd name="T34" fmla="*/ 0 w 632"/>
                <a:gd name="T35" fmla="*/ 668 h 1058"/>
                <a:gd name="T36" fmla="*/ 48 w 632"/>
                <a:gd name="T37" fmla="*/ 668 h 1058"/>
                <a:gd name="T38" fmla="*/ 121 w 632"/>
                <a:gd name="T39" fmla="*/ 880 h 1058"/>
                <a:gd name="T40" fmla="*/ 328 w 632"/>
                <a:gd name="T41" fmla="*/ 1004 h 1058"/>
                <a:gd name="T42" fmla="*/ 452 w 632"/>
                <a:gd name="T43" fmla="*/ 960 h 1058"/>
                <a:gd name="T44" fmla="*/ 515 w 632"/>
                <a:gd name="T45" fmla="*/ 806 h 1058"/>
                <a:gd name="T46" fmla="*/ 418 w 632"/>
                <a:gd name="T47" fmla="*/ 632 h 1058"/>
                <a:gd name="T48" fmla="*/ 246 w 632"/>
                <a:gd name="T49" fmla="*/ 567 h 1058"/>
                <a:gd name="T50" fmla="*/ 91 w 632"/>
                <a:gd name="T51" fmla="*/ 483 h 1058"/>
                <a:gd name="T52" fmla="*/ 8 w 632"/>
                <a:gd name="T53" fmla="*/ 283 h 1058"/>
                <a:gd name="T54" fmla="*/ 98 w 632"/>
                <a:gd name="T55" fmla="*/ 65 h 1058"/>
                <a:gd name="T56" fmla="*/ 277 w 632"/>
                <a:gd name="T57" fmla="*/ 0 h 1058"/>
                <a:gd name="T58" fmla="*/ 389 w 632"/>
                <a:gd name="T59" fmla="*/ 22 h 1058"/>
                <a:gd name="T60" fmla="*/ 461 w 632"/>
                <a:gd name="T61" fmla="*/ 61 h 1058"/>
                <a:gd name="T62" fmla="*/ 489 w 632"/>
                <a:gd name="T63" fmla="*/ 70 h 1058"/>
                <a:gd name="T64" fmla="*/ 535 w 632"/>
                <a:gd name="T65" fmla="*/ 23 h 1058"/>
                <a:gd name="T66" fmla="*/ 577 w 632"/>
                <a:gd name="T67" fmla="*/ 23 h 1058"/>
                <a:gd name="T68" fmla="*/ 577 w 632"/>
                <a:gd name="T69" fmla="*/ 356 h 1058"/>
                <a:gd name="T70" fmla="*/ 533 w 632"/>
                <a:gd name="T71" fmla="*/ 356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2" h="1058">
                  <a:moveTo>
                    <a:pt x="533" y="356"/>
                  </a:moveTo>
                  <a:cubicBezTo>
                    <a:pt x="515" y="266"/>
                    <a:pt x="491" y="199"/>
                    <a:pt x="462" y="156"/>
                  </a:cubicBezTo>
                  <a:cubicBezTo>
                    <a:pt x="416" y="87"/>
                    <a:pt x="356" y="53"/>
                    <a:pt x="284" y="53"/>
                  </a:cubicBezTo>
                  <a:cubicBezTo>
                    <a:pt x="240" y="53"/>
                    <a:pt x="203" y="66"/>
                    <a:pt x="173" y="93"/>
                  </a:cubicBezTo>
                  <a:cubicBezTo>
                    <a:pt x="137" y="126"/>
                    <a:pt x="118" y="169"/>
                    <a:pt x="118" y="222"/>
                  </a:cubicBezTo>
                  <a:cubicBezTo>
                    <a:pt x="118" y="278"/>
                    <a:pt x="138" y="323"/>
                    <a:pt x="178" y="355"/>
                  </a:cubicBezTo>
                  <a:cubicBezTo>
                    <a:pt x="202" y="375"/>
                    <a:pt x="248" y="397"/>
                    <a:pt x="318" y="421"/>
                  </a:cubicBezTo>
                  <a:cubicBezTo>
                    <a:pt x="418" y="456"/>
                    <a:pt x="486" y="487"/>
                    <a:pt x="521" y="512"/>
                  </a:cubicBezTo>
                  <a:cubicBezTo>
                    <a:pt x="595" y="567"/>
                    <a:pt x="632" y="642"/>
                    <a:pt x="632" y="740"/>
                  </a:cubicBezTo>
                  <a:cubicBezTo>
                    <a:pt x="632" y="832"/>
                    <a:pt x="602" y="909"/>
                    <a:pt x="541" y="972"/>
                  </a:cubicBezTo>
                  <a:cubicBezTo>
                    <a:pt x="486" y="1029"/>
                    <a:pt x="417" y="1058"/>
                    <a:pt x="336" y="1058"/>
                  </a:cubicBezTo>
                  <a:cubicBezTo>
                    <a:pt x="293" y="1058"/>
                    <a:pt x="252" y="1051"/>
                    <a:pt x="215" y="1035"/>
                  </a:cubicBezTo>
                  <a:cubicBezTo>
                    <a:pt x="200" y="1028"/>
                    <a:pt x="174" y="1014"/>
                    <a:pt x="138" y="991"/>
                  </a:cubicBezTo>
                  <a:cubicBezTo>
                    <a:pt x="126" y="984"/>
                    <a:pt x="115" y="980"/>
                    <a:pt x="104" y="980"/>
                  </a:cubicBezTo>
                  <a:cubicBezTo>
                    <a:pt x="90" y="980"/>
                    <a:pt x="77" y="987"/>
                    <a:pt x="66" y="1001"/>
                  </a:cubicBezTo>
                  <a:cubicBezTo>
                    <a:pt x="61" y="1008"/>
                    <a:pt x="55" y="1019"/>
                    <a:pt x="46" y="1034"/>
                  </a:cubicBezTo>
                  <a:lnTo>
                    <a:pt x="0" y="1034"/>
                  </a:lnTo>
                  <a:lnTo>
                    <a:pt x="0" y="668"/>
                  </a:lnTo>
                  <a:lnTo>
                    <a:pt x="48" y="668"/>
                  </a:lnTo>
                  <a:cubicBezTo>
                    <a:pt x="66" y="761"/>
                    <a:pt x="90" y="831"/>
                    <a:pt x="121" y="880"/>
                  </a:cubicBezTo>
                  <a:cubicBezTo>
                    <a:pt x="174" y="962"/>
                    <a:pt x="243" y="1004"/>
                    <a:pt x="328" y="1004"/>
                  </a:cubicBezTo>
                  <a:cubicBezTo>
                    <a:pt x="378" y="1004"/>
                    <a:pt x="419" y="989"/>
                    <a:pt x="452" y="960"/>
                  </a:cubicBezTo>
                  <a:cubicBezTo>
                    <a:pt x="494" y="922"/>
                    <a:pt x="515" y="871"/>
                    <a:pt x="515" y="806"/>
                  </a:cubicBezTo>
                  <a:cubicBezTo>
                    <a:pt x="515" y="728"/>
                    <a:pt x="483" y="670"/>
                    <a:pt x="418" y="632"/>
                  </a:cubicBezTo>
                  <a:cubicBezTo>
                    <a:pt x="396" y="620"/>
                    <a:pt x="339" y="598"/>
                    <a:pt x="246" y="567"/>
                  </a:cubicBezTo>
                  <a:cubicBezTo>
                    <a:pt x="181" y="545"/>
                    <a:pt x="129" y="517"/>
                    <a:pt x="91" y="483"/>
                  </a:cubicBezTo>
                  <a:cubicBezTo>
                    <a:pt x="36" y="435"/>
                    <a:pt x="8" y="368"/>
                    <a:pt x="8" y="283"/>
                  </a:cubicBezTo>
                  <a:cubicBezTo>
                    <a:pt x="8" y="191"/>
                    <a:pt x="38" y="119"/>
                    <a:pt x="98" y="65"/>
                  </a:cubicBezTo>
                  <a:cubicBezTo>
                    <a:pt x="147" y="22"/>
                    <a:pt x="207" y="0"/>
                    <a:pt x="277" y="0"/>
                  </a:cubicBezTo>
                  <a:cubicBezTo>
                    <a:pt x="315" y="0"/>
                    <a:pt x="352" y="7"/>
                    <a:pt x="389" y="22"/>
                  </a:cubicBezTo>
                  <a:cubicBezTo>
                    <a:pt x="405" y="28"/>
                    <a:pt x="429" y="41"/>
                    <a:pt x="461" y="61"/>
                  </a:cubicBezTo>
                  <a:cubicBezTo>
                    <a:pt x="472" y="67"/>
                    <a:pt x="481" y="70"/>
                    <a:pt x="489" y="70"/>
                  </a:cubicBezTo>
                  <a:cubicBezTo>
                    <a:pt x="505" y="70"/>
                    <a:pt x="520" y="54"/>
                    <a:pt x="535" y="23"/>
                  </a:cubicBezTo>
                  <a:lnTo>
                    <a:pt x="577" y="23"/>
                  </a:lnTo>
                  <a:lnTo>
                    <a:pt x="577" y="356"/>
                  </a:lnTo>
                  <a:lnTo>
                    <a:pt x="533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923" y="3951"/>
              <a:ext cx="164" cy="233"/>
            </a:xfrm>
            <a:custGeom>
              <a:avLst/>
              <a:gdLst>
                <a:gd name="T0" fmla="*/ 0 w 684"/>
                <a:gd name="T1" fmla="*/ 0 h 971"/>
                <a:gd name="T2" fmla="*/ 316 w 684"/>
                <a:gd name="T3" fmla="*/ 0 h 971"/>
                <a:gd name="T4" fmla="*/ 316 w 684"/>
                <a:gd name="T5" fmla="*/ 47 h 971"/>
                <a:gd name="T6" fmla="*/ 289 w 684"/>
                <a:gd name="T7" fmla="*/ 47 h 971"/>
                <a:gd name="T8" fmla="*/ 227 w 684"/>
                <a:gd name="T9" fmla="*/ 80 h 971"/>
                <a:gd name="T10" fmla="*/ 237 w 684"/>
                <a:gd name="T11" fmla="*/ 121 h 971"/>
                <a:gd name="T12" fmla="*/ 389 w 684"/>
                <a:gd name="T13" fmla="*/ 518 h 971"/>
                <a:gd name="T14" fmla="*/ 521 w 684"/>
                <a:gd name="T15" fmla="*/ 150 h 971"/>
                <a:gd name="T16" fmla="*/ 535 w 684"/>
                <a:gd name="T17" fmla="*/ 91 h 971"/>
                <a:gd name="T18" fmla="*/ 469 w 684"/>
                <a:gd name="T19" fmla="*/ 47 h 971"/>
                <a:gd name="T20" fmla="*/ 435 w 684"/>
                <a:gd name="T21" fmla="*/ 47 h 971"/>
                <a:gd name="T22" fmla="*/ 435 w 684"/>
                <a:gd name="T23" fmla="*/ 0 h 971"/>
                <a:gd name="T24" fmla="*/ 684 w 684"/>
                <a:gd name="T25" fmla="*/ 0 h 971"/>
                <a:gd name="T26" fmla="*/ 684 w 684"/>
                <a:gd name="T27" fmla="*/ 47 h 971"/>
                <a:gd name="T28" fmla="*/ 668 w 684"/>
                <a:gd name="T29" fmla="*/ 47 h 971"/>
                <a:gd name="T30" fmla="*/ 623 w 684"/>
                <a:gd name="T31" fmla="*/ 68 h 971"/>
                <a:gd name="T32" fmla="*/ 598 w 684"/>
                <a:gd name="T33" fmla="*/ 118 h 971"/>
                <a:gd name="T34" fmla="*/ 347 w 684"/>
                <a:gd name="T35" fmla="*/ 793 h 971"/>
                <a:gd name="T36" fmla="*/ 269 w 684"/>
                <a:gd name="T37" fmla="*/ 928 h 971"/>
                <a:gd name="T38" fmla="*/ 159 w 684"/>
                <a:gd name="T39" fmla="*/ 971 h 971"/>
                <a:gd name="T40" fmla="*/ 66 w 684"/>
                <a:gd name="T41" fmla="*/ 940 h 971"/>
                <a:gd name="T42" fmla="*/ 20 w 684"/>
                <a:gd name="T43" fmla="*/ 842 h 971"/>
                <a:gd name="T44" fmla="*/ 40 w 684"/>
                <a:gd name="T45" fmla="*/ 781 h 971"/>
                <a:gd name="T46" fmla="*/ 101 w 684"/>
                <a:gd name="T47" fmla="*/ 754 h 971"/>
                <a:gd name="T48" fmla="*/ 166 w 684"/>
                <a:gd name="T49" fmla="*/ 785 h 971"/>
                <a:gd name="T50" fmla="*/ 179 w 684"/>
                <a:gd name="T51" fmla="*/ 828 h 971"/>
                <a:gd name="T52" fmla="*/ 154 w 684"/>
                <a:gd name="T53" fmla="*/ 884 h 971"/>
                <a:gd name="T54" fmla="*/ 115 w 684"/>
                <a:gd name="T55" fmla="*/ 902 h 971"/>
                <a:gd name="T56" fmla="*/ 162 w 684"/>
                <a:gd name="T57" fmla="*/ 921 h 971"/>
                <a:gd name="T58" fmla="*/ 238 w 684"/>
                <a:gd name="T59" fmla="*/ 886 h 971"/>
                <a:gd name="T60" fmla="*/ 304 w 684"/>
                <a:gd name="T61" fmla="*/ 752 h 971"/>
                <a:gd name="T62" fmla="*/ 320 w 684"/>
                <a:gd name="T63" fmla="*/ 705 h 971"/>
                <a:gd name="T64" fmla="*/ 112 w 684"/>
                <a:gd name="T65" fmla="*/ 145 h 971"/>
                <a:gd name="T66" fmla="*/ 71 w 684"/>
                <a:gd name="T67" fmla="*/ 65 h 971"/>
                <a:gd name="T68" fmla="*/ 12 w 684"/>
                <a:gd name="T69" fmla="*/ 47 h 971"/>
                <a:gd name="T70" fmla="*/ 0 w 684"/>
                <a:gd name="T71" fmla="*/ 47 h 971"/>
                <a:gd name="T72" fmla="*/ 0 w 684"/>
                <a:gd name="T73" fmla="*/ 0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4" h="971">
                  <a:moveTo>
                    <a:pt x="0" y="0"/>
                  </a:moveTo>
                  <a:lnTo>
                    <a:pt x="316" y="0"/>
                  </a:lnTo>
                  <a:lnTo>
                    <a:pt x="316" y="47"/>
                  </a:lnTo>
                  <a:lnTo>
                    <a:pt x="289" y="47"/>
                  </a:lnTo>
                  <a:cubicBezTo>
                    <a:pt x="248" y="47"/>
                    <a:pt x="227" y="58"/>
                    <a:pt x="227" y="80"/>
                  </a:cubicBezTo>
                  <a:cubicBezTo>
                    <a:pt x="227" y="89"/>
                    <a:pt x="231" y="103"/>
                    <a:pt x="237" y="121"/>
                  </a:cubicBezTo>
                  <a:lnTo>
                    <a:pt x="389" y="518"/>
                  </a:lnTo>
                  <a:lnTo>
                    <a:pt x="521" y="150"/>
                  </a:lnTo>
                  <a:cubicBezTo>
                    <a:pt x="531" y="125"/>
                    <a:pt x="535" y="105"/>
                    <a:pt x="535" y="91"/>
                  </a:cubicBezTo>
                  <a:cubicBezTo>
                    <a:pt x="535" y="62"/>
                    <a:pt x="513" y="47"/>
                    <a:pt x="469" y="47"/>
                  </a:cubicBezTo>
                  <a:lnTo>
                    <a:pt x="435" y="47"/>
                  </a:lnTo>
                  <a:lnTo>
                    <a:pt x="435" y="0"/>
                  </a:lnTo>
                  <a:lnTo>
                    <a:pt x="684" y="0"/>
                  </a:lnTo>
                  <a:lnTo>
                    <a:pt x="684" y="47"/>
                  </a:lnTo>
                  <a:lnTo>
                    <a:pt x="668" y="47"/>
                  </a:lnTo>
                  <a:cubicBezTo>
                    <a:pt x="650" y="47"/>
                    <a:pt x="635" y="54"/>
                    <a:pt x="623" y="68"/>
                  </a:cubicBezTo>
                  <a:cubicBezTo>
                    <a:pt x="615" y="78"/>
                    <a:pt x="607" y="95"/>
                    <a:pt x="598" y="118"/>
                  </a:cubicBezTo>
                  <a:lnTo>
                    <a:pt x="347" y="793"/>
                  </a:lnTo>
                  <a:cubicBezTo>
                    <a:pt x="323" y="856"/>
                    <a:pt x="297" y="901"/>
                    <a:pt x="269" y="928"/>
                  </a:cubicBezTo>
                  <a:cubicBezTo>
                    <a:pt x="239" y="957"/>
                    <a:pt x="202" y="971"/>
                    <a:pt x="159" y="971"/>
                  </a:cubicBezTo>
                  <a:cubicBezTo>
                    <a:pt x="122" y="971"/>
                    <a:pt x="91" y="961"/>
                    <a:pt x="66" y="940"/>
                  </a:cubicBezTo>
                  <a:cubicBezTo>
                    <a:pt x="35" y="913"/>
                    <a:pt x="20" y="881"/>
                    <a:pt x="20" y="842"/>
                  </a:cubicBezTo>
                  <a:cubicBezTo>
                    <a:pt x="20" y="818"/>
                    <a:pt x="26" y="797"/>
                    <a:pt x="40" y="781"/>
                  </a:cubicBezTo>
                  <a:cubicBezTo>
                    <a:pt x="55" y="763"/>
                    <a:pt x="75" y="754"/>
                    <a:pt x="101" y="754"/>
                  </a:cubicBezTo>
                  <a:cubicBezTo>
                    <a:pt x="129" y="754"/>
                    <a:pt x="151" y="764"/>
                    <a:pt x="166" y="785"/>
                  </a:cubicBezTo>
                  <a:cubicBezTo>
                    <a:pt x="174" y="797"/>
                    <a:pt x="179" y="811"/>
                    <a:pt x="179" y="828"/>
                  </a:cubicBezTo>
                  <a:cubicBezTo>
                    <a:pt x="179" y="850"/>
                    <a:pt x="171" y="869"/>
                    <a:pt x="154" y="884"/>
                  </a:cubicBezTo>
                  <a:cubicBezTo>
                    <a:pt x="145" y="893"/>
                    <a:pt x="131" y="899"/>
                    <a:pt x="115" y="902"/>
                  </a:cubicBezTo>
                  <a:cubicBezTo>
                    <a:pt x="127" y="915"/>
                    <a:pt x="142" y="921"/>
                    <a:pt x="162" y="921"/>
                  </a:cubicBezTo>
                  <a:cubicBezTo>
                    <a:pt x="191" y="921"/>
                    <a:pt x="216" y="909"/>
                    <a:pt x="238" y="886"/>
                  </a:cubicBezTo>
                  <a:cubicBezTo>
                    <a:pt x="258" y="864"/>
                    <a:pt x="280" y="820"/>
                    <a:pt x="304" y="752"/>
                  </a:cubicBezTo>
                  <a:lnTo>
                    <a:pt x="320" y="705"/>
                  </a:lnTo>
                  <a:lnTo>
                    <a:pt x="112" y="145"/>
                  </a:lnTo>
                  <a:cubicBezTo>
                    <a:pt x="96" y="102"/>
                    <a:pt x="83" y="76"/>
                    <a:pt x="71" y="65"/>
                  </a:cubicBezTo>
                  <a:cubicBezTo>
                    <a:pt x="57" y="53"/>
                    <a:pt x="38" y="47"/>
                    <a:pt x="12" y="47"/>
                  </a:cubicBez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089" y="3947"/>
              <a:ext cx="117" cy="175"/>
            </a:xfrm>
            <a:custGeom>
              <a:avLst/>
              <a:gdLst>
                <a:gd name="T0" fmla="*/ 446 w 487"/>
                <a:gd name="T1" fmla="*/ 15 h 729"/>
                <a:gd name="T2" fmla="*/ 446 w 487"/>
                <a:gd name="T3" fmla="*/ 236 h 729"/>
                <a:gd name="T4" fmla="*/ 400 w 487"/>
                <a:gd name="T5" fmla="*/ 236 h 729"/>
                <a:gd name="T6" fmla="*/ 223 w 487"/>
                <a:gd name="T7" fmla="*/ 44 h 729"/>
                <a:gd name="T8" fmla="*/ 142 w 487"/>
                <a:gd name="T9" fmla="*/ 74 h 729"/>
                <a:gd name="T10" fmla="*/ 109 w 487"/>
                <a:gd name="T11" fmla="*/ 151 h 729"/>
                <a:gd name="T12" fmla="*/ 154 w 487"/>
                <a:gd name="T13" fmla="*/ 233 h 729"/>
                <a:gd name="T14" fmla="*/ 235 w 487"/>
                <a:gd name="T15" fmla="*/ 266 h 729"/>
                <a:gd name="T16" fmla="*/ 404 w 487"/>
                <a:gd name="T17" fmla="*/ 339 h 729"/>
                <a:gd name="T18" fmla="*/ 487 w 487"/>
                <a:gd name="T19" fmla="*/ 504 h 729"/>
                <a:gd name="T20" fmla="*/ 415 w 487"/>
                <a:gd name="T21" fmla="*/ 674 h 729"/>
                <a:gd name="T22" fmla="*/ 259 w 487"/>
                <a:gd name="T23" fmla="*/ 729 h 729"/>
                <a:gd name="T24" fmla="*/ 159 w 487"/>
                <a:gd name="T25" fmla="*/ 709 h 729"/>
                <a:gd name="T26" fmla="*/ 90 w 487"/>
                <a:gd name="T27" fmla="*/ 672 h 729"/>
                <a:gd name="T28" fmla="*/ 71 w 487"/>
                <a:gd name="T29" fmla="*/ 666 h 729"/>
                <a:gd name="T30" fmla="*/ 43 w 487"/>
                <a:gd name="T31" fmla="*/ 713 h 729"/>
                <a:gd name="T32" fmla="*/ 0 w 487"/>
                <a:gd name="T33" fmla="*/ 713 h 729"/>
                <a:gd name="T34" fmla="*/ 0 w 487"/>
                <a:gd name="T35" fmla="*/ 456 h 729"/>
                <a:gd name="T36" fmla="*/ 43 w 487"/>
                <a:gd name="T37" fmla="*/ 456 h 729"/>
                <a:gd name="T38" fmla="*/ 99 w 487"/>
                <a:gd name="T39" fmla="*/ 594 h 729"/>
                <a:gd name="T40" fmla="*/ 167 w 487"/>
                <a:gd name="T41" fmla="*/ 655 h 729"/>
                <a:gd name="T42" fmla="*/ 258 w 487"/>
                <a:gd name="T43" fmla="*/ 680 h 729"/>
                <a:gd name="T44" fmla="*/ 349 w 487"/>
                <a:gd name="T45" fmla="*/ 641 h 729"/>
                <a:gd name="T46" fmla="*/ 381 w 487"/>
                <a:gd name="T47" fmla="*/ 556 h 729"/>
                <a:gd name="T48" fmla="*/ 319 w 487"/>
                <a:gd name="T49" fmla="*/ 448 h 729"/>
                <a:gd name="T50" fmla="*/ 185 w 487"/>
                <a:gd name="T51" fmla="*/ 394 h 729"/>
                <a:gd name="T52" fmla="*/ 74 w 487"/>
                <a:gd name="T53" fmla="*/ 339 h 729"/>
                <a:gd name="T54" fmla="*/ 8 w 487"/>
                <a:gd name="T55" fmla="*/ 191 h 729"/>
                <a:gd name="T56" fmla="*/ 70 w 487"/>
                <a:gd name="T57" fmla="*/ 49 h 729"/>
                <a:gd name="T58" fmla="*/ 212 w 487"/>
                <a:gd name="T59" fmla="*/ 0 h 729"/>
                <a:gd name="T60" fmla="*/ 356 w 487"/>
                <a:gd name="T61" fmla="*/ 41 h 729"/>
                <a:gd name="T62" fmla="*/ 378 w 487"/>
                <a:gd name="T63" fmla="*/ 49 h 729"/>
                <a:gd name="T64" fmla="*/ 400 w 487"/>
                <a:gd name="T65" fmla="*/ 15 h 729"/>
                <a:gd name="T66" fmla="*/ 446 w 487"/>
                <a:gd name="T67" fmla="*/ 15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729">
                  <a:moveTo>
                    <a:pt x="446" y="15"/>
                  </a:moveTo>
                  <a:lnTo>
                    <a:pt x="446" y="236"/>
                  </a:lnTo>
                  <a:lnTo>
                    <a:pt x="400" y="236"/>
                  </a:lnTo>
                  <a:cubicBezTo>
                    <a:pt x="376" y="108"/>
                    <a:pt x="317" y="44"/>
                    <a:pt x="223" y="44"/>
                  </a:cubicBezTo>
                  <a:cubicBezTo>
                    <a:pt x="190" y="44"/>
                    <a:pt x="162" y="54"/>
                    <a:pt x="142" y="74"/>
                  </a:cubicBezTo>
                  <a:cubicBezTo>
                    <a:pt x="120" y="95"/>
                    <a:pt x="109" y="120"/>
                    <a:pt x="109" y="151"/>
                  </a:cubicBezTo>
                  <a:cubicBezTo>
                    <a:pt x="109" y="185"/>
                    <a:pt x="124" y="213"/>
                    <a:pt x="154" y="233"/>
                  </a:cubicBezTo>
                  <a:cubicBezTo>
                    <a:pt x="169" y="243"/>
                    <a:pt x="196" y="254"/>
                    <a:pt x="235" y="266"/>
                  </a:cubicBezTo>
                  <a:cubicBezTo>
                    <a:pt x="319" y="293"/>
                    <a:pt x="376" y="318"/>
                    <a:pt x="404" y="339"/>
                  </a:cubicBezTo>
                  <a:cubicBezTo>
                    <a:pt x="459" y="381"/>
                    <a:pt x="487" y="436"/>
                    <a:pt x="487" y="504"/>
                  </a:cubicBezTo>
                  <a:cubicBezTo>
                    <a:pt x="487" y="573"/>
                    <a:pt x="463" y="630"/>
                    <a:pt x="415" y="674"/>
                  </a:cubicBezTo>
                  <a:cubicBezTo>
                    <a:pt x="375" y="710"/>
                    <a:pt x="323" y="729"/>
                    <a:pt x="259" y="729"/>
                  </a:cubicBezTo>
                  <a:cubicBezTo>
                    <a:pt x="223" y="729"/>
                    <a:pt x="189" y="722"/>
                    <a:pt x="159" y="709"/>
                  </a:cubicBezTo>
                  <a:cubicBezTo>
                    <a:pt x="146" y="704"/>
                    <a:pt x="123" y="692"/>
                    <a:pt x="90" y="672"/>
                  </a:cubicBezTo>
                  <a:cubicBezTo>
                    <a:pt x="82" y="668"/>
                    <a:pt x="76" y="666"/>
                    <a:pt x="71" y="666"/>
                  </a:cubicBezTo>
                  <a:cubicBezTo>
                    <a:pt x="61" y="666"/>
                    <a:pt x="52" y="681"/>
                    <a:pt x="43" y="713"/>
                  </a:cubicBezTo>
                  <a:lnTo>
                    <a:pt x="0" y="713"/>
                  </a:lnTo>
                  <a:lnTo>
                    <a:pt x="0" y="456"/>
                  </a:lnTo>
                  <a:lnTo>
                    <a:pt x="43" y="456"/>
                  </a:lnTo>
                  <a:cubicBezTo>
                    <a:pt x="60" y="519"/>
                    <a:pt x="79" y="565"/>
                    <a:pt x="99" y="594"/>
                  </a:cubicBezTo>
                  <a:cubicBezTo>
                    <a:pt x="117" y="620"/>
                    <a:pt x="140" y="640"/>
                    <a:pt x="167" y="655"/>
                  </a:cubicBezTo>
                  <a:cubicBezTo>
                    <a:pt x="196" y="671"/>
                    <a:pt x="226" y="680"/>
                    <a:pt x="258" y="680"/>
                  </a:cubicBezTo>
                  <a:cubicBezTo>
                    <a:pt x="297" y="680"/>
                    <a:pt x="327" y="667"/>
                    <a:pt x="349" y="641"/>
                  </a:cubicBezTo>
                  <a:cubicBezTo>
                    <a:pt x="370" y="616"/>
                    <a:pt x="381" y="588"/>
                    <a:pt x="381" y="556"/>
                  </a:cubicBezTo>
                  <a:cubicBezTo>
                    <a:pt x="381" y="509"/>
                    <a:pt x="360" y="474"/>
                    <a:pt x="319" y="448"/>
                  </a:cubicBezTo>
                  <a:cubicBezTo>
                    <a:pt x="297" y="435"/>
                    <a:pt x="252" y="417"/>
                    <a:pt x="185" y="394"/>
                  </a:cubicBezTo>
                  <a:cubicBezTo>
                    <a:pt x="140" y="380"/>
                    <a:pt x="103" y="361"/>
                    <a:pt x="74" y="339"/>
                  </a:cubicBezTo>
                  <a:cubicBezTo>
                    <a:pt x="30" y="304"/>
                    <a:pt x="8" y="255"/>
                    <a:pt x="8" y="191"/>
                  </a:cubicBezTo>
                  <a:cubicBezTo>
                    <a:pt x="8" y="133"/>
                    <a:pt x="28" y="85"/>
                    <a:pt x="70" y="49"/>
                  </a:cubicBezTo>
                  <a:cubicBezTo>
                    <a:pt x="107" y="16"/>
                    <a:pt x="155" y="0"/>
                    <a:pt x="212" y="0"/>
                  </a:cubicBezTo>
                  <a:cubicBezTo>
                    <a:pt x="262" y="0"/>
                    <a:pt x="310" y="14"/>
                    <a:pt x="356" y="41"/>
                  </a:cubicBezTo>
                  <a:cubicBezTo>
                    <a:pt x="365" y="46"/>
                    <a:pt x="373" y="49"/>
                    <a:pt x="378" y="49"/>
                  </a:cubicBezTo>
                  <a:cubicBezTo>
                    <a:pt x="388" y="49"/>
                    <a:pt x="395" y="38"/>
                    <a:pt x="400" y="15"/>
                  </a:cubicBezTo>
                  <a:lnTo>
                    <a:pt x="44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1211" y="3887"/>
              <a:ext cx="111" cy="235"/>
            </a:xfrm>
            <a:custGeom>
              <a:avLst/>
              <a:gdLst>
                <a:gd name="T0" fmla="*/ 238 w 464"/>
                <a:gd name="T1" fmla="*/ 315 h 977"/>
                <a:gd name="T2" fmla="*/ 238 w 464"/>
                <a:gd name="T3" fmla="*/ 735 h 977"/>
                <a:gd name="T4" fmla="*/ 249 w 464"/>
                <a:gd name="T5" fmla="*/ 854 h 977"/>
                <a:gd name="T6" fmla="*/ 321 w 464"/>
                <a:gd name="T7" fmla="*/ 913 h 977"/>
                <a:gd name="T8" fmla="*/ 393 w 464"/>
                <a:gd name="T9" fmla="*/ 862 h 977"/>
                <a:gd name="T10" fmla="*/ 413 w 464"/>
                <a:gd name="T11" fmla="*/ 742 h 977"/>
                <a:gd name="T12" fmla="*/ 413 w 464"/>
                <a:gd name="T13" fmla="*/ 722 h 977"/>
                <a:gd name="T14" fmla="*/ 464 w 464"/>
                <a:gd name="T15" fmla="*/ 722 h 977"/>
                <a:gd name="T16" fmla="*/ 464 w 464"/>
                <a:gd name="T17" fmla="*/ 750 h 977"/>
                <a:gd name="T18" fmla="*/ 420 w 464"/>
                <a:gd name="T19" fmla="*/ 917 h 977"/>
                <a:gd name="T20" fmla="*/ 285 w 464"/>
                <a:gd name="T21" fmla="*/ 977 h 977"/>
                <a:gd name="T22" fmla="*/ 153 w 464"/>
                <a:gd name="T23" fmla="*/ 925 h 977"/>
                <a:gd name="T24" fmla="*/ 114 w 464"/>
                <a:gd name="T25" fmla="*/ 833 h 977"/>
                <a:gd name="T26" fmla="*/ 110 w 464"/>
                <a:gd name="T27" fmla="*/ 735 h 977"/>
                <a:gd name="T28" fmla="*/ 110 w 464"/>
                <a:gd name="T29" fmla="*/ 315 h 977"/>
                <a:gd name="T30" fmla="*/ 0 w 464"/>
                <a:gd name="T31" fmla="*/ 315 h 977"/>
                <a:gd name="T32" fmla="*/ 0 w 464"/>
                <a:gd name="T33" fmla="*/ 272 h 977"/>
                <a:gd name="T34" fmla="*/ 143 w 464"/>
                <a:gd name="T35" fmla="*/ 189 h 977"/>
                <a:gd name="T36" fmla="*/ 194 w 464"/>
                <a:gd name="T37" fmla="*/ 0 h 977"/>
                <a:gd name="T38" fmla="*/ 238 w 464"/>
                <a:gd name="T39" fmla="*/ 0 h 977"/>
                <a:gd name="T40" fmla="*/ 238 w 464"/>
                <a:gd name="T41" fmla="*/ 263 h 977"/>
                <a:gd name="T42" fmla="*/ 442 w 464"/>
                <a:gd name="T43" fmla="*/ 263 h 977"/>
                <a:gd name="T44" fmla="*/ 442 w 464"/>
                <a:gd name="T45" fmla="*/ 315 h 977"/>
                <a:gd name="T46" fmla="*/ 238 w 464"/>
                <a:gd name="T47" fmla="*/ 315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4" h="977">
                  <a:moveTo>
                    <a:pt x="238" y="315"/>
                  </a:moveTo>
                  <a:lnTo>
                    <a:pt x="238" y="735"/>
                  </a:lnTo>
                  <a:cubicBezTo>
                    <a:pt x="238" y="789"/>
                    <a:pt x="242" y="829"/>
                    <a:pt x="249" y="854"/>
                  </a:cubicBezTo>
                  <a:cubicBezTo>
                    <a:pt x="260" y="893"/>
                    <a:pt x="284" y="913"/>
                    <a:pt x="321" y="913"/>
                  </a:cubicBezTo>
                  <a:cubicBezTo>
                    <a:pt x="354" y="913"/>
                    <a:pt x="378" y="896"/>
                    <a:pt x="393" y="862"/>
                  </a:cubicBezTo>
                  <a:cubicBezTo>
                    <a:pt x="407" y="829"/>
                    <a:pt x="413" y="789"/>
                    <a:pt x="413" y="742"/>
                  </a:cubicBezTo>
                  <a:lnTo>
                    <a:pt x="413" y="722"/>
                  </a:lnTo>
                  <a:lnTo>
                    <a:pt x="464" y="722"/>
                  </a:lnTo>
                  <a:lnTo>
                    <a:pt x="464" y="750"/>
                  </a:lnTo>
                  <a:cubicBezTo>
                    <a:pt x="464" y="820"/>
                    <a:pt x="449" y="876"/>
                    <a:pt x="420" y="917"/>
                  </a:cubicBezTo>
                  <a:cubicBezTo>
                    <a:pt x="391" y="956"/>
                    <a:pt x="346" y="977"/>
                    <a:pt x="285" y="977"/>
                  </a:cubicBezTo>
                  <a:cubicBezTo>
                    <a:pt x="225" y="977"/>
                    <a:pt x="181" y="959"/>
                    <a:pt x="153" y="925"/>
                  </a:cubicBezTo>
                  <a:cubicBezTo>
                    <a:pt x="131" y="900"/>
                    <a:pt x="119" y="869"/>
                    <a:pt x="114" y="833"/>
                  </a:cubicBezTo>
                  <a:cubicBezTo>
                    <a:pt x="111" y="806"/>
                    <a:pt x="110" y="773"/>
                    <a:pt x="110" y="735"/>
                  </a:cubicBezTo>
                  <a:lnTo>
                    <a:pt x="110" y="315"/>
                  </a:lnTo>
                  <a:lnTo>
                    <a:pt x="0" y="315"/>
                  </a:lnTo>
                  <a:lnTo>
                    <a:pt x="0" y="272"/>
                  </a:lnTo>
                  <a:cubicBezTo>
                    <a:pt x="70" y="255"/>
                    <a:pt x="118" y="227"/>
                    <a:pt x="143" y="189"/>
                  </a:cubicBezTo>
                  <a:cubicBezTo>
                    <a:pt x="169" y="150"/>
                    <a:pt x="186" y="87"/>
                    <a:pt x="194" y="0"/>
                  </a:cubicBezTo>
                  <a:lnTo>
                    <a:pt x="238" y="0"/>
                  </a:lnTo>
                  <a:lnTo>
                    <a:pt x="238" y="263"/>
                  </a:lnTo>
                  <a:lnTo>
                    <a:pt x="442" y="263"/>
                  </a:lnTo>
                  <a:lnTo>
                    <a:pt x="442" y="315"/>
                  </a:lnTo>
                  <a:lnTo>
                    <a:pt x="238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1333" y="3946"/>
              <a:ext cx="134" cy="177"/>
            </a:xfrm>
            <a:custGeom>
              <a:avLst/>
              <a:gdLst>
                <a:gd name="T0" fmla="*/ 416 w 556"/>
                <a:gd name="T1" fmla="*/ 311 h 740"/>
                <a:gd name="T2" fmla="*/ 396 w 556"/>
                <a:gd name="T3" fmla="*/ 159 h 740"/>
                <a:gd name="T4" fmla="*/ 282 w 556"/>
                <a:gd name="T5" fmla="*/ 53 h 740"/>
                <a:gd name="T6" fmla="*/ 158 w 556"/>
                <a:gd name="T7" fmla="*/ 183 h 740"/>
                <a:gd name="T8" fmla="*/ 143 w 556"/>
                <a:gd name="T9" fmla="*/ 311 h 740"/>
                <a:gd name="T10" fmla="*/ 416 w 556"/>
                <a:gd name="T11" fmla="*/ 311 h 740"/>
                <a:gd name="T12" fmla="*/ 556 w 556"/>
                <a:gd name="T13" fmla="*/ 365 h 740"/>
                <a:gd name="T14" fmla="*/ 141 w 556"/>
                <a:gd name="T15" fmla="*/ 365 h 740"/>
                <a:gd name="T16" fmla="*/ 172 w 556"/>
                <a:gd name="T17" fmla="*/ 582 h 740"/>
                <a:gd name="T18" fmla="*/ 314 w 556"/>
                <a:gd name="T19" fmla="*/ 681 h 740"/>
                <a:gd name="T20" fmla="*/ 445 w 556"/>
                <a:gd name="T21" fmla="*/ 619 h 740"/>
                <a:gd name="T22" fmla="*/ 503 w 556"/>
                <a:gd name="T23" fmla="*/ 525 h 740"/>
                <a:gd name="T24" fmla="*/ 548 w 556"/>
                <a:gd name="T25" fmla="*/ 549 h 740"/>
                <a:gd name="T26" fmla="*/ 290 w 556"/>
                <a:gd name="T27" fmla="*/ 740 h 740"/>
                <a:gd name="T28" fmla="*/ 95 w 556"/>
                <a:gd name="T29" fmla="*/ 659 h 740"/>
                <a:gd name="T30" fmla="*/ 0 w 556"/>
                <a:gd name="T31" fmla="*/ 365 h 740"/>
                <a:gd name="T32" fmla="*/ 95 w 556"/>
                <a:gd name="T33" fmla="*/ 83 h 740"/>
                <a:gd name="T34" fmla="*/ 275 w 556"/>
                <a:gd name="T35" fmla="*/ 0 h 740"/>
                <a:gd name="T36" fmla="*/ 510 w 556"/>
                <a:gd name="T37" fmla="*/ 157 h 740"/>
                <a:gd name="T38" fmla="*/ 556 w 556"/>
                <a:gd name="T39" fmla="*/ 365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" h="740">
                  <a:moveTo>
                    <a:pt x="416" y="311"/>
                  </a:moveTo>
                  <a:cubicBezTo>
                    <a:pt x="416" y="250"/>
                    <a:pt x="410" y="199"/>
                    <a:pt x="396" y="159"/>
                  </a:cubicBezTo>
                  <a:cubicBezTo>
                    <a:pt x="372" y="88"/>
                    <a:pt x="334" y="53"/>
                    <a:pt x="282" y="53"/>
                  </a:cubicBezTo>
                  <a:cubicBezTo>
                    <a:pt x="224" y="53"/>
                    <a:pt x="183" y="96"/>
                    <a:pt x="158" y="183"/>
                  </a:cubicBezTo>
                  <a:cubicBezTo>
                    <a:pt x="148" y="218"/>
                    <a:pt x="143" y="261"/>
                    <a:pt x="143" y="311"/>
                  </a:cubicBezTo>
                  <a:lnTo>
                    <a:pt x="416" y="311"/>
                  </a:lnTo>
                  <a:close/>
                  <a:moveTo>
                    <a:pt x="556" y="365"/>
                  </a:moveTo>
                  <a:lnTo>
                    <a:pt x="141" y="365"/>
                  </a:lnTo>
                  <a:cubicBezTo>
                    <a:pt x="142" y="463"/>
                    <a:pt x="152" y="535"/>
                    <a:pt x="172" y="582"/>
                  </a:cubicBezTo>
                  <a:cubicBezTo>
                    <a:pt x="199" y="648"/>
                    <a:pt x="247" y="681"/>
                    <a:pt x="314" y="681"/>
                  </a:cubicBezTo>
                  <a:cubicBezTo>
                    <a:pt x="366" y="681"/>
                    <a:pt x="410" y="660"/>
                    <a:pt x="445" y="619"/>
                  </a:cubicBezTo>
                  <a:cubicBezTo>
                    <a:pt x="464" y="596"/>
                    <a:pt x="484" y="565"/>
                    <a:pt x="503" y="525"/>
                  </a:cubicBezTo>
                  <a:lnTo>
                    <a:pt x="548" y="549"/>
                  </a:lnTo>
                  <a:cubicBezTo>
                    <a:pt x="484" y="676"/>
                    <a:pt x="398" y="740"/>
                    <a:pt x="290" y="740"/>
                  </a:cubicBezTo>
                  <a:cubicBezTo>
                    <a:pt x="211" y="740"/>
                    <a:pt x="145" y="713"/>
                    <a:pt x="95" y="659"/>
                  </a:cubicBezTo>
                  <a:cubicBezTo>
                    <a:pt x="31" y="591"/>
                    <a:pt x="0" y="493"/>
                    <a:pt x="0" y="365"/>
                  </a:cubicBezTo>
                  <a:cubicBezTo>
                    <a:pt x="0" y="248"/>
                    <a:pt x="31" y="154"/>
                    <a:pt x="95" y="83"/>
                  </a:cubicBezTo>
                  <a:cubicBezTo>
                    <a:pt x="144" y="27"/>
                    <a:pt x="204" y="0"/>
                    <a:pt x="275" y="0"/>
                  </a:cubicBezTo>
                  <a:cubicBezTo>
                    <a:pt x="379" y="0"/>
                    <a:pt x="457" y="52"/>
                    <a:pt x="510" y="157"/>
                  </a:cubicBezTo>
                  <a:cubicBezTo>
                    <a:pt x="538" y="212"/>
                    <a:pt x="553" y="282"/>
                    <a:pt x="556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479" y="3947"/>
              <a:ext cx="251" cy="171"/>
            </a:xfrm>
            <a:custGeom>
              <a:avLst/>
              <a:gdLst>
                <a:gd name="T0" fmla="*/ 826 w 1048"/>
                <a:gd name="T1" fmla="*/ 713 h 713"/>
                <a:gd name="T2" fmla="*/ 826 w 1048"/>
                <a:gd name="T3" fmla="*/ 286 h 713"/>
                <a:gd name="T4" fmla="*/ 807 w 1048"/>
                <a:gd name="T5" fmla="*/ 116 h 713"/>
                <a:gd name="T6" fmla="*/ 729 w 1048"/>
                <a:gd name="T7" fmla="*/ 65 h 713"/>
                <a:gd name="T8" fmla="*/ 626 w 1048"/>
                <a:gd name="T9" fmla="*/ 137 h 713"/>
                <a:gd name="T10" fmla="*/ 598 w 1048"/>
                <a:gd name="T11" fmla="*/ 223 h 713"/>
                <a:gd name="T12" fmla="*/ 592 w 1048"/>
                <a:gd name="T13" fmla="*/ 353 h 713"/>
                <a:gd name="T14" fmla="*/ 592 w 1048"/>
                <a:gd name="T15" fmla="*/ 543 h 713"/>
                <a:gd name="T16" fmla="*/ 611 w 1048"/>
                <a:gd name="T17" fmla="*/ 648 h 713"/>
                <a:gd name="T18" fmla="*/ 669 w 1048"/>
                <a:gd name="T19" fmla="*/ 666 h 713"/>
                <a:gd name="T20" fmla="*/ 691 w 1048"/>
                <a:gd name="T21" fmla="*/ 666 h 713"/>
                <a:gd name="T22" fmla="*/ 691 w 1048"/>
                <a:gd name="T23" fmla="*/ 713 h 713"/>
                <a:gd name="T24" fmla="*/ 464 w 1048"/>
                <a:gd name="T25" fmla="*/ 713 h 713"/>
                <a:gd name="T26" fmla="*/ 464 w 1048"/>
                <a:gd name="T27" fmla="*/ 310 h 713"/>
                <a:gd name="T28" fmla="*/ 460 w 1048"/>
                <a:gd name="T29" fmla="*/ 175 h 713"/>
                <a:gd name="T30" fmla="*/ 364 w 1048"/>
                <a:gd name="T31" fmla="*/ 65 h 713"/>
                <a:gd name="T32" fmla="*/ 263 w 1048"/>
                <a:gd name="T33" fmla="*/ 139 h 713"/>
                <a:gd name="T34" fmla="*/ 238 w 1048"/>
                <a:gd name="T35" fmla="*/ 213 h 713"/>
                <a:gd name="T36" fmla="*/ 230 w 1048"/>
                <a:gd name="T37" fmla="*/ 353 h 713"/>
                <a:gd name="T38" fmla="*/ 230 w 1048"/>
                <a:gd name="T39" fmla="*/ 543 h 713"/>
                <a:gd name="T40" fmla="*/ 247 w 1048"/>
                <a:gd name="T41" fmla="*/ 648 h 713"/>
                <a:gd name="T42" fmla="*/ 307 w 1048"/>
                <a:gd name="T43" fmla="*/ 666 h 713"/>
                <a:gd name="T44" fmla="*/ 329 w 1048"/>
                <a:gd name="T45" fmla="*/ 666 h 713"/>
                <a:gd name="T46" fmla="*/ 329 w 1048"/>
                <a:gd name="T47" fmla="*/ 713 h 713"/>
                <a:gd name="T48" fmla="*/ 0 w 1048"/>
                <a:gd name="T49" fmla="*/ 713 h 713"/>
                <a:gd name="T50" fmla="*/ 0 w 1048"/>
                <a:gd name="T51" fmla="*/ 666 h 713"/>
                <a:gd name="T52" fmla="*/ 25 w 1048"/>
                <a:gd name="T53" fmla="*/ 666 h 713"/>
                <a:gd name="T54" fmla="*/ 83 w 1048"/>
                <a:gd name="T55" fmla="*/ 648 h 713"/>
                <a:gd name="T56" fmla="*/ 102 w 1048"/>
                <a:gd name="T57" fmla="*/ 543 h 713"/>
                <a:gd name="T58" fmla="*/ 102 w 1048"/>
                <a:gd name="T59" fmla="*/ 183 h 713"/>
                <a:gd name="T60" fmla="*/ 83 w 1048"/>
                <a:gd name="T61" fmla="*/ 80 h 713"/>
                <a:gd name="T62" fmla="*/ 25 w 1048"/>
                <a:gd name="T63" fmla="*/ 62 h 713"/>
                <a:gd name="T64" fmla="*/ 8 w 1048"/>
                <a:gd name="T65" fmla="*/ 62 h 713"/>
                <a:gd name="T66" fmla="*/ 8 w 1048"/>
                <a:gd name="T67" fmla="*/ 15 h 713"/>
                <a:gd name="T68" fmla="*/ 220 w 1048"/>
                <a:gd name="T69" fmla="*/ 5 h 713"/>
                <a:gd name="T70" fmla="*/ 220 w 1048"/>
                <a:gd name="T71" fmla="*/ 128 h 713"/>
                <a:gd name="T72" fmla="*/ 262 w 1048"/>
                <a:gd name="T73" fmla="*/ 62 h 713"/>
                <a:gd name="T74" fmla="*/ 398 w 1048"/>
                <a:gd name="T75" fmla="*/ 0 h 713"/>
                <a:gd name="T76" fmla="*/ 575 w 1048"/>
                <a:gd name="T77" fmla="*/ 138 h 713"/>
                <a:gd name="T78" fmla="*/ 763 w 1048"/>
                <a:gd name="T79" fmla="*/ 0 h 713"/>
                <a:gd name="T80" fmla="*/ 916 w 1048"/>
                <a:gd name="T81" fmla="*/ 80 h 713"/>
                <a:gd name="T82" fmla="*/ 949 w 1048"/>
                <a:gd name="T83" fmla="*/ 175 h 713"/>
                <a:gd name="T84" fmla="*/ 954 w 1048"/>
                <a:gd name="T85" fmla="*/ 269 h 713"/>
                <a:gd name="T86" fmla="*/ 954 w 1048"/>
                <a:gd name="T87" fmla="*/ 543 h 713"/>
                <a:gd name="T88" fmla="*/ 973 w 1048"/>
                <a:gd name="T89" fmla="*/ 648 h 713"/>
                <a:gd name="T90" fmla="*/ 1031 w 1048"/>
                <a:gd name="T91" fmla="*/ 666 h 713"/>
                <a:gd name="T92" fmla="*/ 1048 w 1048"/>
                <a:gd name="T93" fmla="*/ 666 h 713"/>
                <a:gd name="T94" fmla="*/ 1048 w 1048"/>
                <a:gd name="T95" fmla="*/ 713 h 713"/>
                <a:gd name="T96" fmla="*/ 826 w 1048"/>
                <a:gd name="T9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8" h="713">
                  <a:moveTo>
                    <a:pt x="826" y="713"/>
                  </a:moveTo>
                  <a:lnTo>
                    <a:pt x="826" y="286"/>
                  </a:lnTo>
                  <a:cubicBezTo>
                    <a:pt x="826" y="198"/>
                    <a:pt x="820" y="141"/>
                    <a:pt x="807" y="116"/>
                  </a:cubicBezTo>
                  <a:cubicBezTo>
                    <a:pt x="791" y="82"/>
                    <a:pt x="764" y="65"/>
                    <a:pt x="729" y="65"/>
                  </a:cubicBezTo>
                  <a:cubicBezTo>
                    <a:pt x="686" y="65"/>
                    <a:pt x="652" y="89"/>
                    <a:pt x="626" y="137"/>
                  </a:cubicBezTo>
                  <a:cubicBezTo>
                    <a:pt x="611" y="163"/>
                    <a:pt x="602" y="192"/>
                    <a:pt x="598" y="223"/>
                  </a:cubicBezTo>
                  <a:cubicBezTo>
                    <a:pt x="594" y="245"/>
                    <a:pt x="592" y="289"/>
                    <a:pt x="592" y="353"/>
                  </a:cubicBezTo>
                  <a:lnTo>
                    <a:pt x="592" y="543"/>
                  </a:lnTo>
                  <a:cubicBezTo>
                    <a:pt x="592" y="599"/>
                    <a:pt x="599" y="633"/>
                    <a:pt x="611" y="648"/>
                  </a:cubicBezTo>
                  <a:cubicBezTo>
                    <a:pt x="621" y="660"/>
                    <a:pt x="641" y="666"/>
                    <a:pt x="669" y="666"/>
                  </a:cubicBezTo>
                  <a:lnTo>
                    <a:pt x="691" y="666"/>
                  </a:lnTo>
                  <a:lnTo>
                    <a:pt x="691" y="713"/>
                  </a:lnTo>
                  <a:lnTo>
                    <a:pt x="464" y="713"/>
                  </a:lnTo>
                  <a:lnTo>
                    <a:pt x="464" y="310"/>
                  </a:lnTo>
                  <a:cubicBezTo>
                    <a:pt x="464" y="241"/>
                    <a:pt x="463" y="196"/>
                    <a:pt x="460" y="175"/>
                  </a:cubicBezTo>
                  <a:cubicBezTo>
                    <a:pt x="449" y="102"/>
                    <a:pt x="418" y="65"/>
                    <a:pt x="364" y="65"/>
                  </a:cubicBezTo>
                  <a:cubicBezTo>
                    <a:pt x="321" y="65"/>
                    <a:pt x="287" y="90"/>
                    <a:pt x="263" y="139"/>
                  </a:cubicBezTo>
                  <a:cubicBezTo>
                    <a:pt x="250" y="162"/>
                    <a:pt x="242" y="187"/>
                    <a:pt x="238" y="213"/>
                  </a:cubicBezTo>
                  <a:cubicBezTo>
                    <a:pt x="233" y="240"/>
                    <a:pt x="230" y="287"/>
                    <a:pt x="230" y="353"/>
                  </a:cubicBezTo>
                  <a:lnTo>
                    <a:pt x="230" y="543"/>
                  </a:lnTo>
                  <a:cubicBezTo>
                    <a:pt x="230" y="600"/>
                    <a:pt x="236" y="634"/>
                    <a:pt x="247" y="648"/>
                  </a:cubicBezTo>
                  <a:cubicBezTo>
                    <a:pt x="258" y="660"/>
                    <a:pt x="278" y="666"/>
                    <a:pt x="307" y="666"/>
                  </a:cubicBezTo>
                  <a:lnTo>
                    <a:pt x="329" y="666"/>
                  </a:lnTo>
                  <a:lnTo>
                    <a:pt x="329" y="713"/>
                  </a:lnTo>
                  <a:lnTo>
                    <a:pt x="0" y="713"/>
                  </a:lnTo>
                  <a:lnTo>
                    <a:pt x="0" y="666"/>
                  </a:lnTo>
                  <a:lnTo>
                    <a:pt x="25" y="666"/>
                  </a:lnTo>
                  <a:cubicBezTo>
                    <a:pt x="52" y="666"/>
                    <a:pt x="72" y="660"/>
                    <a:pt x="83" y="648"/>
                  </a:cubicBezTo>
                  <a:cubicBezTo>
                    <a:pt x="95" y="633"/>
                    <a:pt x="102" y="599"/>
                    <a:pt x="102" y="543"/>
                  </a:cubicBezTo>
                  <a:lnTo>
                    <a:pt x="102" y="183"/>
                  </a:lnTo>
                  <a:cubicBezTo>
                    <a:pt x="102" y="129"/>
                    <a:pt x="95" y="95"/>
                    <a:pt x="83" y="80"/>
                  </a:cubicBezTo>
                  <a:cubicBezTo>
                    <a:pt x="72" y="68"/>
                    <a:pt x="52" y="62"/>
                    <a:pt x="25" y="62"/>
                  </a:cubicBezTo>
                  <a:lnTo>
                    <a:pt x="8" y="62"/>
                  </a:lnTo>
                  <a:lnTo>
                    <a:pt x="8" y="15"/>
                  </a:lnTo>
                  <a:lnTo>
                    <a:pt x="220" y="5"/>
                  </a:lnTo>
                  <a:lnTo>
                    <a:pt x="220" y="128"/>
                  </a:lnTo>
                  <a:cubicBezTo>
                    <a:pt x="230" y="103"/>
                    <a:pt x="244" y="81"/>
                    <a:pt x="262" y="62"/>
                  </a:cubicBezTo>
                  <a:cubicBezTo>
                    <a:pt x="300" y="21"/>
                    <a:pt x="345" y="0"/>
                    <a:pt x="398" y="0"/>
                  </a:cubicBezTo>
                  <a:cubicBezTo>
                    <a:pt x="480" y="0"/>
                    <a:pt x="539" y="46"/>
                    <a:pt x="575" y="138"/>
                  </a:cubicBezTo>
                  <a:cubicBezTo>
                    <a:pt x="620" y="46"/>
                    <a:pt x="682" y="0"/>
                    <a:pt x="763" y="0"/>
                  </a:cubicBezTo>
                  <a:cubicBezTo>
                    <a:pt x="831" y="0"/>
                    <a:pt x="882" y="27"/>
                    <a:pt x="916" y="80"/>
                  </a:cubicBezTo>
                  <a:cubicBezTo>
                    <a:pt x="934" y="108"/>
                    <a:pt x="945" y="139"/>
                    <a:pt x="949" y="175"/>
                  </a:cubicBezTo>
                  <a:cubicBezTo>
                    <a:pt x="952" y="203"/>
                    <a:pt x="954" y="235"/>
                    <a:pt x="954" y="269"/>
                  </a:cubicBezTo>
                  <a:lnTo>
                    <a:pt x="954" y="543"/>
                  </a:lnTo>
                  <a:cubicBezTo>
                    <a:pt x="954" y="599"/>
                    <a:pt x="960" y="633"/>
                    <a:pt x="973" y="648"/>
                  </a:cubicBezTo>
                  <a:cubicBezTo>
                    <a:pt x="983" y="660"/>
                    <a:pt x="1002" y="666"/>
                    <a:pt x="1031" y="666"/>
                  </a:cubicBezTo>
                  <a:lnTo>
                    <a:pt x="1048" y="666"/>
                  </a:lnTo>
                  <a:lnTo>
                    <a:pt x="1048" y="713"/>
                  </a:lnTo>
                  <a:lnTo>
                    <a:pt x="826" y="7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1747" y="3947"/>
              <a:ext cx="117" cy="175"/>
            </a:xfrm>
            <a:custGeom>
              <a:avLst/>
              <a:gdLst>
                <a:gd name="T0" fmla="*/ 446 w 487"/>
                <a:gd name="T1" fmla="*/ 15 h 729"/>
                <a:gd name="T2" fmla="*/ 446 w 487"/>
                <a:gd name="T3" fmla="*/ 236 h 729"/>
                <a:gd name="T4" fmla="*/ 400 w 487"/>
                <a:gd name="T5" fmla="*/ 236 h 729"/>
                <a:gd name="T6" fmla="*/ 223 w 487"/>
                <a:gd name="T7" fmla="*/ 44 h 729"/>
                <a:gd name="T8" fmla="*/ 142 w 487"/>
                <a:gd name="T9" fmla="*/ 74 h 729"/>
                <a:gd name="T10" fmla="*/ 109 w 487"/>
                <a:gd name="T11" fmla="*/ 151 h 729"/>
                <a:gd name="T12" fmla="*/ 154 w 487"/>
                <a:gd name="T13" fmla="*/ 233 h 729"/>
                <a:gd name="T14" fmla="*/ 235 w 487"/>
                <a:gd name="T15" fmla="*/ 266 h 729"/>
                <a:gd name="T16" fmla="*/ 404 w 487"/>
                <a:gd name="T17" fmla="*/ 339 h 729"/>
                <a:gd name="T18" fmla="*/ 487 w 487"/>
                <a:gd name="T19" fmla="*/ 504 h 729"/>
                <a:gd name="T20" fmla="*/ 415 w 487"/>
                <a:gd name="T21" fmla="*/ 674 h 729"/>
                <a:gd name="T22" fmla="*/ 260 w 487"/>
                <a:gd name="T23" fmla="*/ 729 h 729"/>
                <a:gd name="T24" fmla="*/ 159 w 487"/>
                <a:gd name="T25" fmla="*/ 709 h 729"/>
                <a:gd name="T26" fmla="*/ 90 w 487"/>
                <a:gd name="T27" fmla="*/ 672 h 729"/>
                <a:gd name="T28" fmla="*/ 71 w 487"/>
                <a:gd name="T29" fmla="*/ 666 h 729"/>
                <a:gd name="T30" fmla="*/ 43 w 487"/>
                <a:gd name="T31" fmla="*/ 713 h 729"/>
                <a:gd name="T32" fmla="*/ 0 w 487"/>
                <a:gd name="T33" fmla="*/ 713 h 729"/>
                <a:gd name="T34" fmla="*/ 0 w 487"/>
                <a:gd name="T35" fmla="*/ 456 h 729"/>
                <a:gd name="T36" fmla="*/ 43 w 487"/>
                <a:gd name="T37" fmla="*/ 456 h 729"/>
                <a:gd name="T38" fmla="*/ 100 w 487"/>
                <a:gd name="T39" fmla="*/ 594 h 729"/>
                <a:gd name="T40" fmla="*/ 167 w 487"/>
                <a:gd name="T41" fmla="*/ 655 h 729"/>
                <a:gd name="T42" fmla="*/ 258 w 487"/>
                <a:gd name="T43" fmla="*/ 680 h 729"/>
                <a:gd name="T44" fmla="*/ 349 w 487"/>
                <a:gd name="T45" fmla="*/ 641 h 729"/>
                <a:gd name="T46" fmla="*/ 381 w 487"/>
                <a:gd name="T47" fmla="*/ 556 h 729"/>
                <a:gd name="T48" fmla="*/ 319 w 487"/>
                <a:gd name="T49" fmla="*/ 448 h 729"/>
                <a:gd name="T50" fmla="*/ 185 w 487"/>
                <a:gd name="T51" fmla="*/ 394 h 729"/>
                <a:gd name="T52" fmla="*/ 74 w 487"/>
                <a:gd name="T53" fmla="*/ 339 h 729"/>
                <a:gd name="T54" fmla="*/ 8 w 487"/>
                <a:gd name="T55" fmla="*/ 191 h 729"/>
                <a:gd name="T56" fmla="*/ 70 w 487"/>
                <a:gd name="T57" fmla="*/ 49 h 729"/>
                <a:gd name="T58" fmla="*/ 212 w 487"/>
                <a:gd name="T59" fmla="*/ 0 h 729"/>
                <a:gd name="T60" fmla="*/ 356 w 487"/>
                <a:gd name="T61" fmla="*/ 41 h 729"/>
                <a:gd name="T62" fmla="*/ 378 w 487"/>
                <a:gd name="T63" fmla="*/ 49 h 729"/>
                <a:gd name="T64" fmla="*/ 400 w 487"/>
                <a:gd name="T65" fmla="*/ 15 h 729"/>
                <a:gd name="T66" fmla="*/ 446 w 487"/>
                <a:gd name="T67" fmla="*/ 15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729">
                  <a:moveTo>
                    <a:pt x="446" y="15"/>
                  </a:moveTo>
                  <a:lnTo>
                    <a:pt x="446" y="236"/>
                  </a:lnTo>
                  <a:lnTo>
                    <a:pt x="400" y="236"/>
                  </a:lnTo>
                  <a:cubicBezTo>
                    <a:pt x="376" y="108"/>
                    <a:pt x="317" y="44"/>
                    <a:pt x="223" y="44"/>
                  </a:cubicBezTo>
                  <a:cubicBezTo>
                    <a:pt x="190" y="44"/>
                    <a:pt x="163" y="54"/>
                    <a:pt x="142" y="74"/>
                  </a:cubicBezTo>
                  <a:cubicBezTo>
                    <a:pt x="120" y="95"/>
                    <a:pt x="109" y="120"/>
                    <a:pt x="109" y="151"/>
                  </a:cubicBezTo>
                  <a:cubicBezTo>
                    <a:pt x="109" y="185"/>
                    <a:pt x="124" y="213"/>
                    <a:pt x="154" y="233"/>
                  </a:cubicBezTo>
                  <a:cubicBezTo>
                    <a:pt x="169" y="243"/>
                    <a:pt x="196" y="254"/>
                    <a:pt x="235" y="266"/>
                  </a:cubicBezTo>
                  <a:cubicBezTo>
                    <a:pt x="320" y="293"/>
                    <a:pt x="376" y="318"/>
                    <a:pt x="404" y="339"/>
                  </a:cubicBezTo>
                  <a:cubicBezTo>
                    <a:pt x="459" y="381"/>
                    <a:pt x="487" y="436"/>
                    <a:pt x="487" y="504"/>
                  </a:cubicBezTo>
                  <a:cubicBezTo>
                    <a:pt x="487" y="573"/>
                    <a:pt x="463" y="630"/>
                    <a:pt x="415" y="674"/>
                  </a:cubicBezTo>
                  <a:cubicBezTo>
                    <a:pt x="375" y="710"/>
                    <a:pt x="323" y="729"/>
                    <a:pt x="260" y="729"/>
                  </a:cubicBezTo>
                  <a:cubicBezTo>
                    <a:pt x="223" y="729"/>
                    <a:pt x="189" y="722"/>
                    <a:pt x="159" y="709"/>
                  </a:cubicBezTo>
                  <a:cubicBezTo>
                    <a:pt x="146" y="704"/>
                    <a:pt x="124" y="692"/>
                    <a:pt x="90" y="672"/>
                  </a:cubicBezTo>
                  <a:cubicBezTo>
                    <a:pt x="83" y="668"/>
                    <a:pt x="76" y="666"/>
                    <a:pt x="71" y="666"/>
                  </a:cubicBezTo>
                  <a:cubicBezTo>
                    <a:pt x="61" y="666"/>
                    <a:pt x="52" y="681"/>
                    <a:pt x="43" y="713"/>
                  </a:cubicBezTo>
                  <a:lnTo>
                    <a:pt x="0" y="713"/>
                  </a:lnTo>
                  <a:lnTo>
                    <a:pt x="0" y="456"/>
                  </a:lnTo>
                  <a:lnTo>
                    <a:pt x="43" y="456"/>
                  </a:lnTo>
                  <a:cubicBezTo>
                    <a:pt x="61" y="519"/>
                    <a:pt x="79" y="565"/>
                    <a:pt x="100" y="594"/>
                  </a:cubicBezTo>
                  <a:cubicBezTo>
                    <a:pt x="117" y="620"/>
                    <a:pt x="140" y="640"/>
                    <a:pt x="167" y="655"/>
                  </a:cubicBezTo>
                  <a:cubicBezTo>
                    <a:pt x="196" y="671"/>
                    <a:pt x="227" y="680"/>
                    <a:pt x="258" y="680"/>
                  </a:cubicBezTo>
                  <a:cubicBezTo>
                    <a:pt x="297" y="680"/>
                    <a:pt x="327" y="667"/>
                    <a:pt x="349" y="641"/>
                  </a:cubicBezTo>
                  <a:cubicBezTo>
                    <a:pt x="371" y="616"/>
                    <a:pt x="381" y="588"/>
                    <a:pt x="381" y="556"/>
                  </a:cubicBezTo>
                  <a:cubicBezTo>
                    <a:pt x="381" y="509"/>
                    <a:pt x="360" y="474"/>
                    <a:pt x="319" y="448"/>
                  </a:cubicBezTo>
                  <a:cubicBezTo>
                    <a:pt x="297" y="435"/>
                    <a:pt x="252" y="417"/>
                    <a:pt x="185" y="394"/>
                  </a:cubicBezTo>
                  <a:cubicBezTo>
                    <a:pt x="140" y="380"/>
                    <a:pt x="103" y="361"/>
                    <a:pt x="74" y="339"/>
                  </a:cubicBezTo>
                  <a:cubicBezTo>
                    <a:pt x="30" y="304"/>
                    <a:pt x="8" y="255"/>
                    <a:pt x="8" y="191"/>
                  </a:cubicBezTo>
                  <a:cubicBezTo>
                    <a:pt x="8" y="133"/>
                    <a:pt x="28" y="85"/>
                    <a:pt x="70" y="49"/>
                  </a:cubicBezTo>
                  <a:cubicBezTo>
                    <a:pt x="108" y="16"/>
                    <a:pt x="155" y="0"/>
                    <a:pt x="212" y="0"/>
                  </a:cubicBezTo>
                  <a:cubicBezTo>
                    <a:pt x="262" y="0"/>
                    <a:pt x="310" y="14"/>
                    <a:pt x="356" y="41"/>
                  </a:cubicBezTo>
                  <a:cubicBezTo>
                    <a:pt x="365" y="46"/>
                    <a:pt x="373" y="49"/>
                    <a:pt x="378" y="49"/>
                  </a:cubicBezTo>
                  <a:cubicBezTo>
                    <a:pt x="388" y="49"/>
                    <a:pt x="396" y="38"/>
                    <a:pt x="400" y="15"/>
                  </a:cubicBezTo>
                  <a:lnTo>
                    <a:pt x="44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1903" y="3982"/>
              <a:ext cx="51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94" r:id="rId2"/>
    <p:sldLayoutId id="2147483718" r:id="rId3"/>
    <p:sldLayoutId id="2147483995" r:id="rId4"/>
  </p:sldLayoutIdLst>
  <p:hf hdr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82" userDrawn="1">
          <p15:clr>
            <a:srgbClr val="F26B43"/>
          </p15:clr>
        </p15:guide>
        <p15:guide id="2" pos="3220" userDrawn="1">
          <p15:clr>
            <a:srgbClr val="F26B43"/>
          </p15:clr>
        </p15:guide>
        <p15:guide id="3" orient="horz" pos="1021" userDrawn="1">
          <p15:clr>
            <a:srgbClr val="F26B43"/>
          </p15:clr>
        </p15:guide>
        <p15:guide id="5" orient="horz" pos="4082" userDrawn="1">
          <p15:clr>
            <a:srgbClr val="F26B43"/>
          </p15:clr>
        </p15:guide>
        <p15:guide id="6" pos="227" userDrawn="1">
          <p15:clr>
            <a:srgbClr val="F26B43"/>
          </p15:clr>
        </p15:guide>
        <p15:guide id="7" pos="6123" userDrawn="1">
          <p15:clr>
            <a:srgbClr val="F26B43"/>
          </p15:clr>
        </p15:guide>
        <p15:guide id="8" orient="horz" pos="3856" userDrawn="1">
          <p15:clr>
            <a:srgbClr val="F26B43"/>
          </p15:clr>
        </p15:guide>
        <p15:guide id="10" orient="horz" pos="749" userDrawn="1">
          <p15:clr>
            <a:srgbClr val="F26B43"/>
          </p15:clr>
        </p15:guide>
        <p15:guide id="11" orient="horz" pos="227" userDrawn="1">
          <p15:clr>
            <a:srgbClr val="F26B43"/>
          </p15:clr>
        </p15:guide>
        <p15:guide id="12" pos="1724" userDrawn="1">
          <p15:clr>
            <a:srgbClr val="F26B43"/>
          </p15:clr>
        </p15:guide>
        <p15:guide id="13" pos="1633" userDrawn="1">
          <p15:clr>
            <a:srgbClr val="F26B43"/>
          </p15:clr>
        </p15:guide>
        <p15:guide id="14" pos="3175" userDrawn="1">
          <p15:clr>
            <a:srgbClr val="F26B43"/>
          </p15:clr>
        </p15:guide>
        <p15:guide id="15" pos="3130" userDrawn="1">
          <p15:clr>
            <a:srgbClr val="F26B43"/>
          </p15:clr>
        </p15:guide>
        <p15:guide id="16" pos="4717" userDrawn="1">
          <p15:clr>
            <a:srgbClr val="F26B43"/>
          </p15:clr>
        </p15:guide>
        <p15:guide id="17" pos="4627" userDrawn="1">
          <p15:clr>
            <a:srgbClr val="F26B43"/>
          </p15:clr>
        </p15:guide>
        <p15:guide id="18" orient="horz" pos="4309" userDrawn="1">
          <p15:clr>
            <a:srgbClr val="F26B43"/>
          </p15:clr>
        </p15:guide>
        <p15:guide id="19" orient="horz" pos="4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0"/>
            <a:ext cx="5771436" cy="648069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-560100" y="304472"/>
            <a:ext cx="6769120" cy="214483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hu-HU" sz="5400" dirty="0" smtClean="0"/>
              <a:t>Tapasztalatok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hu-HU" sz="5400" dirty="0" smtClean="0"/>
              <a:t>Openstack </a:t>
            </a:r>
            <a:br>
              <a:rPr lang="hu-HU" sz="5400" dirty="0" smtClean="0"/>
            </a:br>
            <a:r>
              <a:rPr lang="hu-HU" sz="5400" dirty="0" smtClean="0"/>
              <a:t>környezet</a:t>
            </a:r>
            <a:br>
              <a:rPr lang="hu-HU" sz="5400" dirty="0" smtClean="0"/>
            </a:br>
            <a:r>
              <a:rPr lang="hu-HU" sz="5400" dirty="0" smtClean="0"/>
              <a:t>éles</a:t>
            </a:r>
            <a:br>
              <a:rPr lang="hu-HU" sz="5400" dirty="0" smtClean="0"/>
            </a:br>
            <a:r>
              <a:rPr lang="hu-HU" sz="5400" dirty="0" smtClean="0"/>
              <a:t>üzemeltetésével</a:t>
            </a:r>
            <a:endParaRPr lang="de-DE" sz="54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sz="3200" dirty="0" smtClean="0">
                <a:latin typeface="Tele-GroteskNor" pitchFamily="2" charset="0"/>
              </a:rPr>
              <a:t> </a:t>
            </a:r>
            <a:endParaRPr lang="en-US" sz="3200" dirty="0">
              <a:latin typeface="Tele-GroteskNor" pitchFamily="2" charset="0"/>
            </a:endParaRPr>
          </a:p>
        </p:txBody>
      </p:sp>
      <p:sp>
        <p:nvSpPr>
          <p:cNvPr id="7" name="Textplatzhalter 5"/>
          <p:cNvSpPr txBox="1">
            <a:spLocks/>
          </p:cNvSpPr>
          <p:nvPr/>
        </p:nvSpPr>
        <p:spPr bwMode="black">
          <a:xfrm>
            <a:off x="431797" y="4007848"/>
            <a:ext cx="4937726" cy="8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76226" rtl="0" eaLnBrk="1" fontAlgn="base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lang="de-DE" sz="1800" kern="1200" smtClean="0">
                <a:solidFill>
                  <a:schemeClr val="bg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lang="de-DE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lang="de-DE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215886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lang="de-DE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lang="de-DE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4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 smtClean="0">
              <a:latin typeface="Tele-GroteskNor" pitchFamily="2" charset="0"/>
            </a:endParaRPr>
          </a:p>
          <a:p>
            <a:endParaRPr lang="en-US" sz="1200" dirty="0">
              <a:latin typeface="Tele-GroteskNor" pitchFamily="2" charset="0"/>
            </a:endParaRPr>
          </a:p>
        </p:txBody>
      </p:sp>
      <p:sp>
        <p:nvSpPr>
          <p:cNvPr id="3" name="TextBox 2"/>
          <p:cNvSpPr txBox="1"/>
          <p:nvPr/>
        </p:nvSpPr>
        <p:spPr bwMode="gray">
          <a:xfrm>
            <a:off x="60960" y="4790560"/>
            <a:ext cx="3279143" cy="7543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1800" b="1" dirty="0" smtClean="0">
                <a:solidFill>
                  <a:schemeClr val="bg1"/>
                </a:solidFill>
              </a:rPr>
              <a:t>HWSW  </a:t>
            </a:r>
            <a:r>
              <a:rPr lang="hu-HU" sz="1800" b="1" dirty="0" err="1" smtClean="0">
                <a:solidFill>
                  <a:schemeClr val="bg1"/>
                </a:solidFill>
              </a:rPr>
              <a:t>DevOps</a:t>
            </a:r>
            <a:r>
              <a:rPr lang="hu-HU" sz="1800" b="1" dirty="0" smtClean="0">
                <a:solidFill>
                  <a:schemeClr val="bg1"/>
                </a:solidFill>
              </a:rPr>
              <a:t> </a:t>
            </a:r>
            <a:r>
              <a:rPr lang="hu-HU" sz="1800" b="1" dirty="0" err="1" smtClean="0">
                <a:solidFill>
                  <a:schemeClr val="bg1"/>
                </a:solidFill>
              </a:rPr>
              <a:t>Meetup</a:t>
            </a:r>
            <a:r>
              <a:rPr lang="hu-HU" sz="1800" b="1" dirty="0" smtClean="0">
                <a:solidFill>
                  <a:schemeClr val="bg1"/>
                </a:solidFill>
              </a:rPr>
              <a:t>, Budapest</a:t>
            </a:r>
            <a:endParaRPr lang="hu-HU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1800" b="1" dirty="0" smtClean="0">
                <a:solidFill>
                  <a:schemeClr val="bg1"/>
                </a:solidFill>
              </a:rPr>
              <a:t>2017.06.21</a:t>
            </a:r>
          </a:p>
        </p:txBody>
      </p:sp>
      <p:sp>
        <p:nvSpPr>
          <p:cNvPr id="4" name="TextBox 3"/>
          <p:cNvSpPr txBox="1"/>
          <p:nvPr/>
        </p:nvSpPr>
        <p:spPr bwMode="gray">
          <a:xfrm>
            <a:off x="3726180" y="4787960"/>
            <a:ext cx="1836420" cy="6298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hu-HU" sz="1800" b="1" dirty="0" smtClean="0">
                <a:solidFill>
                  <a:schemeClr val="bg1"/>
                </a:solidFill>
              </a:rPr>
              <a:t>Kókai Csaba</a:t>
            </a:r>
          </a:p>
          <a:p>
            <a:pPr marL="0" indent="0" algn="r">
              <a:buNone/>
            </a:pPr>
            <a:r>
              <a:rPr lang="hu-HU" sz="1800" b="1" dirty="0" smtClean="0">
                <a:solidFill>
                  <a:schemeClr val="bg1"/>
                </a:solidFill>
              </a:rPr>
              <a:t>Cloud Architect</a:t>
            </a:r>
          </a:p>
        </p:txBody>
      </p:sp>
    </p:spTree>
    <p:extLst>
      <p:ext uri="{BB962C8B-B14F-4D97-AF65-F5344CB8AC3E}">
        <p14:creationId xmlns:p14="http://schemas.microsoft.com/office/powerpoint/2010/main" val="42458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IOT</a:t>
            </a:r>
            <a:endParaRPr lang="en-US" dirty="0"/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gray">
          <a:xfrm>
            <a:off x="824249" y="901522"/>
            <a:ext cx="9835068" cy="47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0" anchor="t">
            <a:noAutofit/>
          </a:bodyPr>
          <a:lstStyle/>
          <a:p>
            <a:pPr marL="571500" indent="-571500">
              <a:buFont typeface="+mj-lt"/>
              <a:buAutoNum type="romanUcPeriod"/>
            </a:pP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411479" y="1095375"/>
            <a:ext cx="4408171" cy="426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hu-HU" sz="1800" dirty="0" smtClean="0"/>
          </a:p>
          <a:p>
            <a:pPr marL="285750" indent="-285750">
              <a:buFontTx/>
              <a:buChar char="-"/>
            </a:pPr>
            <a:endParaRPr lang="hu-HU" sz="1800" dirty="0" err="1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" y="901522"/>
            <a:ext cx="5943283" cy="4304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gray">
          <a:xfrm>
            <a:off x="7513320" y="1884223"/>
            <a:ext cx="3352800" cy="191815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Bárhonnan képes adatokat fogadni</a:t>
            </a:r>
            <a:r>
              <a:rPr lang="hu-HU" sz="1800" b="1" dirty="0" smtClean="0">
                <a:solidFill>
                  <a:schemeClr val="bg1"/>
                </a:solidFill>
              </a:rPr>
              <a:t>.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Segítség az adatok analizálásában.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IOT </a:t>
            </a:r>
            <a:r>
              <a:rPr lang="hu-HU" sz="1800" b="1" dirty="0" err="1" smtClean="0">
                <a:solidFill>
                  <a:schemeClr val="bg1"/>
                </a:solidFill>
              </a:rPr>
              <a:t>Hubs</a:t>
            </a:r>
            <a:r>
              <a:rPr lang="hu-HU" sz="1800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err="1" smtClean="0">
                <a:solidFill>
                  <a:schemeClr val="bg1"/>
                </a:solidFill>
              </a:rPr>
              <a:t>Apache</a:t>
            </a:r>
            <a:r>
              <a:rPr lang="hu-HU" sz="1800" b="1" dirty="0" smtClean="0">
                <a:solidFill>
                  <a:schemeClr val="bg1"/>
                </a:solidFill>
              </a:rPr>
              <a:t> </a:t>
            </a:r>
            <a:r>
              <a:rPr lang="hu-HU" sz="1800" b="1" dirty="0" err="1" smtClean="0">
                <a:solidFill>
                  <a:schemeClr val="bg1"/>
                </a:solidFill>
              </a:rPr>
              <a:t>Storm</a:t>
            </a:r>
            <a:r>
              <a:rPr lang="hu-HU" sz="1800" b="1" dirty="0" smtClean="0">
                <a:solidFill>
                  <a:schemeClr val="bg1"/>
                </a:solidFill>
              </a:rPr>
              <a:t> 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74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Hybrid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endParaRPr lang="en-US" dirty="0"/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gray">
          <a:xfrm>
            <a:off x="824249" y="901522"/>
            <a:ext cx="9835068" cy="47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0" anchor="t">
            <a:noAutofit/>
          </a:bodyPr>
          <a:lstStyle/>
          <a:p>
            <a:pPr marL="571500" indent="-571500">
              <a:buFont typeface="+mj-lt"/>
              <a:buAutoNum type="romanUcPeriod"/>
            </a:pP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2529840" y="4867275"/>
            <a:ext cx="975360" cy="6324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1800" b="1" dirty="0" smtClean="0">
                <a:solidFill>
                  <a:schemeClr val="bg1"/>
                </a:solidFill>
              </a:rPr>
              <a:t>PRIVATE 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7498080" y="4867275"/>
            <a:ext cx="2263140" cy="6324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1800" b="1" dirty="0" smtClean="0">
                <a:solidFill>
                  <a:schemeClr val="bg1"/>
                </a:solidFill>
              </a:rPr>
              <a:t>PUBLIC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821180" y="4867275"/>
            <a:ext cx="2392680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14160" y="4842510"/>
            <a:ext cx="2392680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02" y="1031062"/>
            <a:ext cx="5084898" cy="26798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 bwMode="gray">
          <a:xfrm>
            <a:off x="1783080" y="4446270"/>
            <a:ext cx="2468880" cy="5562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1800" dirty="0" smtClean="0"/>
              <a:t> </a:t>
            </a:r>
            <a:r>
              <a:rPr lang="hu-HU" sz="1800" b="1" dirty="0" err="1" smtClean="0">
                <a:solidFill>
                  <a:schemeClr val="bg1"/>
                </a:solidFill>
              </a:rPr>
              <a:t>OpenStack</a:t>
            </a:r>
            <a:r>
              <a:rPr lang="hu-HU" sz="1800" b="1" dirty="0" smtClean="0">
                <a:solidFill>
                  <a:schemeClr val="bg1"/>
                </a:solidFill>
              </a:rPr>
              <a:t> / </a:t>
            </a:r>
            <a:r>
              <a:rPr lang="hu-HU" sz="1800" b="1" dirty="0" err="1" smtClean="0">
                <a:solidFill>
                  <a:schemeClr val="bg1"/>
                </a:solidFill>
              </a:rPr>
              <a:t>Vmware</a:t>
            </a:r>
            <a:r>
              <a:rPr lang="hu-HU" sz="1800" b="1" dirty="0" smtClean="0">
                <a:solidFill>
                  <a:schemeClr val="bg1"/>
                </a:solidFill>
              </a:rPr>
              <a:t> /</a:t>
            </a:r>
            <a:r>
              <a:rPr lang="hu-HU" sz="1800" b="1" dirty="0" err="1" smtClean="0">
                <a:solidFill>
                  <a:schemeClr val="bg1"/>
                </a:solidFill>
              </a:rPr>
              <a:t>etc</a:t>
            </a:r>
            <a:endParaRPr lang="hu-HU" sz="18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gray">
          <a:xfrm>
            <a:off x="6104684" y="4471035"/>
            <a:ext cx="3930856" cy="6210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1800" b="1" dirty="0" smtClean="0">
                <a:solidFill>
                  <a:schemeClr val="bg1"/>
                </a:solidFill>
              </a:rPr>
              <a:t>OTC / MS Azure / Amazon / Google  Cloud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35580" y="2895600"/>
            <a:ext cx="1874520" cy="1575435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187440" y="2895600"/>
            <a:ext cx="1958340" cy="145542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 bwMode="gray">
          <a:xfrm>
            <a:off x="5181600" y="1706881"/>
            <a:ext cx="624840" cy="3815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1800" b="1" dirty="0" smtClean="0">
                <a:solidFill>
                  <a:schemeClr val="tx2"/>
                </a:solidFill>
              </a:rPr>
              <a:t>ERP</a:t>
            </a:r>
          </a:p>
        </p:txBody>
      </p:sp>
      <p:sp>
        <p:nvSpPr>
          <p:cNvPr id="29" name="TextBox 28"/>
          <p:cNvSpPr txBox="1"/>
          <p:nvPr/>
        </p:nvSpPr>
        <p:spPr bwMode="gray">
          <a:xfrm>
            <a:off x="3920490" y="2312670"/>
            <a:ext cx="1379220" cy="266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1800" b="1" dirty="0" smtClean="0">
                <a:solidFill>
                  <a:schemeClr val="tx2"/>
                </a:solidFill>
              </a:rPr>
              <a:t>Autóipar</a:t>
            </a:r>
          </a:p>
          <a:p>
            <a:pPr marL="0" indent="0">
              <a:buNone/>
            </a:pPr>
            <a:endParaRPr lang="hu-HU" sz="1800" b="1" dirty="0" smtClean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 bwMode="gray">
          <a:xfrm>
            <a:off x="5806440" y="2446020"/>
            <a:ext cx="502920" cy="3733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1800" b="1" dirty="0" err="1" smtClean="0">
                <a:solidFill>
                  <a:schemeClr val="tx2"/>
                </a:solidFill>
              </a:rPr>
              <a:t>IoT</a:t>
            </a:r>
            <a:endParaRPr lang="hu-HU" sz="1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1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8381" y="2298052"/>
            <a:ext cx="7909559" cy="1511948"/>
          </a:xfrm>
        </p:spPr>
        <p:txBody>
          <a:bodyPr/>
          <a:lstStyle/>
          <a:p>
            <a:r>
              <a:rPr lang="hu-HU" sz="8800" dirty="0" err="1" smtClean="0"/>
              <a:t>We</a:t>
            </a:r>
            <a:r>
              <a:rPr lang="hu-HU" sz="8800" dirty="0" smtClean="0"/>
              <a:t>’</a:t>
            </a:r>
            <a:r>
              <a:rPr lang="hu-HU" sz="8800" dirty="0" err="1" smtClean="0"/>
              <a:t>re</a:t>
            </a:r>
            <a:r>
              <a:rPr lang="hu-HU" sz="8800" dirty="0" smtClean="0"/>
              <a:t> </a:t>
            </a:r>
            <a:r>
              <a:rPr lang="hu-HU" sz="8800" dirty="0" err="1" smtClean="0"/>
              <a:t>hiring</a:t>
            </a:r>
            <a:endParaRPr lang="en-US" sz="8800" dirty="0"/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gray">
          <a:xfrm>
            <a:off x="824249" y="901522"/>
            <a:ext cx="9835068" cy="47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0" anchor="t">
            <a:noAutofit/>
          </a:bodyPr>
          <a:lstStyle/>
          <a:p>
            <a:pPr marL="571500" indent="-571500">
              <a:buFont typeface="+mj-lt"/>
              <a:buAutoNum type="romanUcPeriod"/>
            </a:pP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411479" y="1095375"/>
            <a:ext cx="4408171" cy="426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hu-HU" sz="1800" dirty="0" smtClean="0"/>
          </a:p>
          <a:p>
            <a:pPr marL="285750" indent="-285750">
              <a:buFontTx/>
              <a:buChar char="-"/>
            </a:pPr>
            <a:endParaRPr lang="hu-HU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247554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479" y="2893701"/>
            <a:ext cx="10698405" cy="504000"/>
          </a:xfrm>
        </p:spPr>
        <p:txBody>
          <a:bodyPr/>
          <a:lstStyle/>
          <a:p>
            <a:pPr algn="ctr"/>
            <a:r>
              <a:rPr lang="hu-HU" sz="6000" dirty="0" smtClean="0"/>
              <a:t>Köszönöm</a:t>
            </a:r>
            <a:r>
              <a:rPr lang="en-US" sz="6000" dirty="0" smtClean="0"/>
              <a:t>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769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otc</a:t>
            </a:r>
            <a:r>
              <a:rPr lang="hu-HU" dirty="0" smtClean="0"/>
              <a:t> története</a:t>
            </a:r>
            <a:endParaRPr lang="en-US" dirty="0"/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gray">
          <a:xfrm>
            <a:off x="824249" y="901522"/>
            <a:ext cx="9835068" cy="47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0" anchor="t">
            <a:noAutofit/>
          </a:bodyPr>
          <a:lstStyle/>
          <a:p>
            <a:pPr marL="571500" indent="-571500">
              <a:buFont typeface="+mj-lt"/>
              <a:buAutoNum type="romanUcPeriod"/>
            </a:pP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824249" y="1057274"/>
            <a:ext cx="9667875" cy="44577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2016 Márciusában a </a:t>
            </a:r>
            <a:r>
              <a:rPr lang="hu-HU" sz="2000" b="1" dirty="0" err="1" smtClean="0">
                <a:solidFill>
                  <a:schemeClr val="bg1"/>
                </a:solidFill>
              </a:rPr>
              <a:t>CEBIT-en</a:t>
            </a:r>
            <a:r>
              <a:rPr lang="hu-HU" sz="2000" b="1" dirty="0" smtClean="0">
                <a:solidFill>
                  <a:schemeClr val="bg1"/>
                </a:solidFill>
              </a:rPr>
              <a:t> lett elindítva a </a:t>
            </a:r>
            <a:r>
              <a:rPr lang="hu-HU" sz="2000" b="1" dirty="0" err="1" smtClean="0">
                <a:solidFill>
                  <a:schemeClr val="bg1"/>
                </a:solidFill>
              </a:rPr>
              <a:t>Prod</a:t>
            </a:r>
            <a:r>
              <a:rPr lang="hu-HU" sz="2000" b="1" dirty="0" smtClean="0">
                <a:solidFill>
                  <a:schemeClr val="bg1"/>
                </a:solidFill>
              </a:rPr>
              <a:t>. rendszer.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2 DC Németországban.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2 DC Szingapúrban ( 2017.05.31-én indult 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err="1" smtClean="0">
                <a:solidFill>
                  <a:schemeClr val="bg1"/>
                </a:solidFill>
              </a:rPr>
              <a:t>Huawei</a:t>
            </a:r>
            <a:r>
              <a:rPr lang="hu-HU" sz="2000" b="1" dirty="0" smtClean="0">
                <a:solidFill>
                  <a:schemeClr val="bg1"/>
                </a:solidFill>
              </a:rPr>
              <a:t> –el együttműködés.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Több mint 2000 fizikai szerver.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150 </a:t>
            </a:r>
            <a:r>
              <a:rPr lang="hu-HU" sz="2000" b="1" dirty="0" err="1" smtClean="0">
                <a:solidFill>
                  <a:schemeClr val="bg1"/>
                </a:solidFill>
              </a:rPr>
              <a:t>Petabyte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storage</a:t>
            </a:r>
            <a:r>
              <a:rPr lang="hu-HU" sz="2000" b="1" dirty="0" smtClean="0">
                <a:solidFill>
                  <a:schemeClr val="bg1"/>
                </a:solidFill>
              </a:rPr>
              <a:t> bővítés a nyáron.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>
                <a:solidFill>
                  <a:schemeClr val="bg1"/>
                </a:solidFill>
              </a:rPr>
              <a:t>4</a:t>
            </a:r>
            <a:r>
              <a:rPr lang="hu-HU" sz="2000" b="1" dirty="0" smtClean="0">
                <a:solidFill>
                  <a:schemeClr val="bg1"/>
                </a:solidFill>
              </a:rPr>
              <a:t>0 </a:t>
            </a:r>
            <a:r>
              <a:rPr lang="hu-HU" sz="2000" b="1" dirty="0" err="1" smtClean="0">
                <a:solidFill>
                  <a:schemeClr val="bg1"/>
                </a:solidFill>
              </a:rPr>
              <a:t>Gbps</a:t>
            </a:r>
            <a:r>
              <a:rPr lang="hu-HU" sz="2000" b="1" dirty="0" smtClean="0">
                <a:solidFill>
                  <a:schemeClr val="bg1"/>
                </a:solidFill>
              </a:rPr>
              <a:t> Internet 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Sávszélesség.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99.95% SLA.</a:t>
            </a:r>
          </a:p>
          <a:p>
            <a:endParaRPr lang="hu-HU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hu-HU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756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Automatizálás </a:t>
            </a:r>
            <a:endParaRPr lang="en-US" dirty="0"/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gray">
          <a:xfrm>
            <a:off x="824249" y="901522"/>
            <a:ext cx="9835068" cy="47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0" anchor="t">
            <a:noAutofit/>
          </a:bodyPr>
          <a:lstStyle/>
          <a:p>
            <a:pPr marL="571500" indent="-571500">
              <a:buFont typeface="+mj-lt"/>
              <a:buAutoNum type="romanUcPeriod"/>
            </a:pPr>
            <a:endParaRPr lang="en-US" sz="2800" kern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08" y="1279944"/>
            <a:ext cx="5002541" cy="3207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gray">
          <a:xfrm>
            <a:off x="411479" y="1095375"/>
            <a:ext cx="4408171" cy="426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Ismétlődő feladatok, na hagyjál békén </a:t>
            </a:r>
            <a:r>
              <a:rPr lang="hu-HU" sz="2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err="1" smtClean="0">
                <a:solidFill>
                  <a:schemeClr val="bg1"/>
                </a:solidFill>
              </a:rPr>
              <a:t>Ansible-t</a:t>
            </a:r>
            <a:r>
              <a:rPr lang="hu-HU" sz="2000" b="1" dirty="0" smtClean="0">
                <a:solidFill>
                  <a:schemeClr val="bg1"/>
                </a:solidFill>
              </a:rPr>
              <a:t> használunk automatizálásra.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Telepítési idők csökkentése.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Kevesebb hiba a telepítések során.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A VM kreálástól a szoftver telepítésig mindent  Ansible csinál.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Sztenderd környezetek egyszerűen kialakíthatóak.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hu-HU" sz="1800" dirty="0" smtClean="0"/>
          </a:p>
          <a:p>
            <a:pPr marL="285750" indent="-285750">
              <a:buFontTx/>
              <a:buChar char="-"/>
            </a:pPr>
            <a:endParaRPr lang="hu-HU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928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 rendszer</a:t>
            </a:r>
            <a:endParaRPr lang="en-US" dirty="0"/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gray">
          <a:xfrm>
            <a:off x="824249" y="901522"/>
            <a:ext cx="9835068" cy="47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0" anchor="t">
            <a:noAutofit/>
          </a:bodyPr>
          <a:lstStyle/>
          <a:p>
            <a:pPr marL="571500" indent="-571500">
              <a:buFont typeface="+mj-lt"/>
              <a:buAutoNum type="romanUcPeriod"/>
            </a:pP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411479" y="1095375"/>
            <a:ext cx="4408171" cy="27984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20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>
                <a:solidFill>
                  <a:schemeClr val="bg1"/>
                </a:solidFill>
              </a:rPr>
              <a:t>Teszt környezet kialakítása.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Minden </a:t>
            </a:r>
            <a:r>
              <a:rPr lang="hu-HU" sz="2000" b="1" dirty="0" err="1" smtClean="0">
                <a:solidFill>
                  <a:schemeClr val="bg1"/>
                </a:solidFill>
              </a:rPr>
              <a:t>release-en</a:t>
            </a:r>
            <a:r>
              <a:rPr lang="hu-HU" sz="2000" b="1" dirty="0" smtClean="0">
                <a:solidFill>
                  <a:schemeClr val="bg1"/>
                </a:solidFill>
              </a:rPr>
              <a:t> teljes teszt futtatása (automata és kézi megoldásokkal)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Jelenlegi telepítési folyamatok átalakítása.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Teszt csapat folyamatos bővítése.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hu-HU" sz="1800" dirty="0" smtClean="0"/>
          </a:p>
          <a:p>
            <a:pPr marL="285750" indent="-285750">
              <a:buFontTx/>
              <a:buChar char="-"/>
            </a:pPr>
            <a:endParaRPr lang="hu-HU" sz="1800" dirty="0" err="1" smtClean="0"/>
          </a:p>
        </p:txBody>
      </p:sp>
      <p:sp>
        <p:nvSpPr>
          <p:cNvPr id="11" name="Rounded Rectangle 10"/>
          <p:cNvSpPr/>
          <p:nvPr/>
        </p:nvSpPr>
        <p:spPr bwMode="gray">
          <a:xfrm>
            <a:off x="5908474" y="931545"/>
            <a:ext cx="4914900" cy="4594860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t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64" y="1268730"/>
            <a:ext cx="2451400" cy="788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29" y="1874520"/>
            <a:ext cx="1519562" cy="5196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41" y="2394163"/>
            <a:ext cx="1273843" cy="1184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53" y="3578837"/>
            <a:ext cx="1511808" cy="7833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gray">
          <a:xfrm>
            <a:off x="6745340" y="3538174"/>
            <a:ext cx="1273843" cy="1752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1800" dirty="0" err="1" smtClean="0">
                <a:latin typeface="Arial Black" panose="020B0A04020102020204" pitchFamily="34" charset="0"/>
              </a:rPr>
              <a:t>Gerrit</a:t>
            </a:r>
            <a:endParaRPr lang="hu-HU" sz="1800" dirty="0" smtClean="0">
              <a:latin typeface="Arial Black" panose="020B0A040201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gray">
          <a:xfrm>
            <a:off x="2004060" y="4053840"/>
            <a:ext cx="609600" cy="1013460"/>
          </a:xfrm>
          <a:prstGeom prst="downArrow">
            <a:avLst/>
          </a:prstGeom>
          <a:solidFill>
            <a:srgbClr val="E20074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t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 bwMode="gray">
          <a:xfrm>
            <a:off x="541020" y="5128260"/>
            <a:ext cx="4678680" cy="6248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1800" dirty="0" smtClean="0">
                <a:solidFill>
                  <a:srgbClr val="FFFFFF"/>
                </a:solidFill>
              </a:rPr>
              <a:t>Hibajegyek számának drasztikus csökkenése.</a:t>
            </a:r>
          </a:p>
        </p:txBody>
      </p:sp>
    </p:spTree>
    <p:extLst>
      <p:ext uri="{BB962C8B-B14F-4D97-AF65-F5344CB8AC3E}">
        <p14:creationId xmlns:p14="http://schemas.microsoft.com/office/powerpoint/2010/main" val="29823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479" y="31356"/>
            <a:ext cx="10698405" cy="504000"/>
          </a:xfrm>
        </p:spPr>
        <p:txBody>
          <a:bodyPr/>
          <a:lstStyle/>
          <a:p>
            <a:r>
              <a:rPr lang="hu-HU" dirty="0" smtClean="0"/>
              <a:t>Openstack az </a:t>
            </a:r>
            <a:r>
              <a:rPr lang="hu-HU" dirty="0" err="1" smtClean="0"/>
              <a:t>otc-ben</a:t>
            </a:r>
            <a:endParaRPr lang="en-US" dirty="0"/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gray">
          <a:xfrm>
            <a:off x="824249" y="901522"/>
            <a:ext cx="9835068" cy="47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0" anchor="t">
            <a:noAutofit/>
          </a:bodyPr>
          <a:lstStyle/>
          <a:p>
            <a:pPr marL="571500" indent="-571500">
              <a:buFont typeface="+mj-lt"/>
              <a:buAutoNum type="romanUcPeriod"/>
            </a:pPr>
            <a:endParaRPr lang="en-US" sz="2800" kern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66" y="513779"/>
            <a:ext cx="9428909" cy="53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Security</a:t>
            </a:r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8" y="1177482"/>
            <a:ext cx="5980168" cy="4093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gray">
          <a:xfrm>
            <a:off x="7000875" y="1285875"/>
            <a:ext cx="3971925" cy="4095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Megfelel a német adatvédelmi törvényeknek.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Több szintű WAF és Tűzfal megoldások.</a:t>
            </a:r>
            <a:endParaRPr lang="hu-HU" sz="18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Etikus hackerek tesztelik.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err="1" smtClean="0">
                <a:solidFill>
                  <a:schemeClr val="bg1"/>
                </a:solidFill>
              </a:rPr>
              <a:t>Honeypotok</a:t>
            </a:r>
            <a:r>
              <a:rPr lang="hu-HU" sz="1800" b="1" dirty="0" smtClean="0">
                <a:solidFill>
                  <a:schemeClr val="bg1"/>
                </a:solidFill>
              </a:rPr>
              <a:t>.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err="1" smtClean="0">
                <a:solidFill>
                  <a:schemeClr val="bg1"/>
                </a:solidFill>
              </a:rPr>
              <a:t>Object</a:t>
            </a:r>
            <a:r>
              <a:rPr lang="hu-HU" sz="1800" b="1" dirty="0" smtClean="0">
                <a:solidFill>
                  <a:schemeClr val="bg1"/>
                </a:solidFill>
              </a:rPr>
              <a:t> </a:t>
            </a:r>
            <a:r>
              <a:rPr lang="hu-HU" sz="1800" b="1" dirty="0" err="1" smtClean="0">
                <a:solidFill>
                  <a:schemeClr val="bg1"/>
                </a:solidFill>
              </a:rPr>
              <a:t>storage</a:t>
            </a:r>
            <a:r>
              <a:rPr lang="hu-HU" sz="1800" b="1" dirty="0" smtClean="0">
                <a:solidFill>
                  <a:schemeClr val="bg1"/>
                </a:solidFill>
              </a:rPr>
              <a:t> </a:t>
            </a:r>
            <a:r>
              <a:rPr lang="hu-HU" sz="1800" b="1" dirty="0" smtClean="0">
                <a:solidFill>
                  <a:schemeClr val="bg1"/>
                </a:solidFill>
              </a:rPr>
              <a:t>titkosítás</a:t>
            </a:r>
            <a:r>
              <a:rPr lang="hu-HU" sz="1800" b="1" dirty="0" smtClean="0">
                <a:solidFill>
                  <a:schemeClr val="bg1"/>
                </a:solidFill>
              </a:rPr>
              <a:t>.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EVS </a:t>
            </a:r>
            <a:r>
              <a:rPr lang="hu-HU" sz="1800" b="1" dirty="0" smtClean="0">
                <a:solidFill>
                  <a:schemeClr val="bg1"/>
                </a:solidFill>
              </a:rPr>
              <a:t>titkosítás</a:t>
            </a:r>
            <a:r>
              <a:rPr lang="hu-HU" sz="1800" b="1" dirty="0" smtClean="0">
                <a:solidFill>
                  <a:schemeClr val="bg1"/>
                </a:solidFill>
              </a:rPr>
              <a:t>.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800" dirty="0" smtClean="0"/>
          </a:p>
          <a:p>
            <a:pPr marL="285750" indent="-285750">
              <a:buFontTx/>
              <a:buChar char="-"/>
            </a:pP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355888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Tanusítványok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 bwMode="gray">
          <a:xfrm>
            <a:off x="4233862" y="1000125"/>
            <a:ext cx="3157538" cy="895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1800" dirty="0" smtClean="0">
                <a:solidFill>
                  <a:schemeClr val="tx2"/>
                </a:solidFill>
                <a:latin typeface="+mj-lt"/>
              </a:rPr>
              <a:t>TÜV TRUSTED CLOUD SERVICE</a:t>
            </a:r>
          </a:p>
          <a:p>
            <a:pPr marL="0" indent="0" algn="ctr">
              <a:buNone/>
            </a:pPr>
            <a:r>
              <a:rPr lang="hu-HU" sz="1400" dirty="0" smtClean="0">
                <a:solidFill>
                  <a:schemeClr val="bg1"/>
                </a:solidFill>
              </a:rPr>
              <a:t>          </a:t>
            </a:r>
            <a:r>
              <a:rPr lang="hu-HU" sz="1400" dirty="0" smtClean="0">
                <a:solidFill>
                  <a:schemeClr val="bg1"/>
                </a:solidFill>
              </a:rPr>
              <a:t>(</a:t>
            </a:r>
            <a:r>
              <a:rPr lang="hu-HU" sz="1400" dirty="0">
                <a:solidFill>
                  <a:schemeClr val="bg1"/>
                </a:solidFill>
              </a:rPr>
              <a:t> </a:t>
            </a:r>
            <a:r>
              <a:rPr lang="hu-HU" sz="1400" dirty="0" smtClean="0">
                <a:solidFill>
                  <a:schemeClr val="bg1"/>
                </a:solidFill>
              </a:rPr>
              <a:t>Az</a:t>
            </a:r>
            <a:r>
              <a:rPr lang="hu-HU" sz="1400" dirty="0" smtClean="0">
                <a:solidFill>
                  <a:schemeClr val="bg1"/>
                </a:solidFill>
              </a:rPr>
              <a:t> </a:t>
            </a:r>
            <a:r>
              <a:rPr lang="hu-HU" sz="1400" dirty="0" smtClean="0">
                <a:solidFill>
                  <a:schemeClr val="bg1"/>
                </a:solidFill>
              </a:rPr>
              <a:t>Open Telekom </a:t>
            </a:r>
            <a:r>
              <a:rPr lang="hu-HU" sz="1400" dirty="0" smtClean="0">
                <a:solidFill>
                  <a:schemeClr val="bg1"/>
                </a:solidFill>
              </a:rPr>
              <a:t>Cloud számára külön szabvány lett kitalálva.)</a:t>
            </a:r>
            <a:endParaRPr lang="hu-HU" sz="1400" dirty="0" smtClean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62050" y="1771650"/>
            <a:ext cx="96774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62050" y="1935104"/>
            <a:ext cx="2652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800" dirty="0" smtClean="0">
                <a:solidFill>
                  <a:schemeClr val="tx2"/>
                </a:solidFill>
                <a:latin typeface="+mj-lt"/>
              </a:rPr>
              <a:t>           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CSA 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STAR level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2</a:t>
            </a:r>
            <a:endParaRPr lang="hu-HU" sz="18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hu-HU" sz="1400" dirty="0">
                <a:solidFill>
                  <a:schemeClr val="bg1"/>
                </a:solidFill>
              </a:rPr>
              <a:t>( Az Open Telekom Cloud számára külön szabvány lett kitalálva.)</a:t>
            </a:r>
          </a:p>
          <a:p>
            <a:endParaRPr lang="hu-HU" sz="1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2951" y="1917583"/>
            <a:ext cx="2020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 smtClean="0">
                <a:solidFill>
                  <a:schemeClr val="tx2"/>
                </a:solidFill>
                <a:latin typeface="+mj-lt"/>
              </a:rPr>
              <a:t>            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ISO 9001</a:t>
            </a:r>
            <a:endParaRPr lang="hu-HU" sz="18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Quality </a:t>
            </a:r>
            <a:r>
              <a:rPr lang="en-US" sz="1400" dirty="0">
                <a:solidFill>
                  <a:schemeClr val="bg1"/>
                </a:solidFill>
              </a:rPr>
              <a:t>management system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03606" y="1935104"/>
            <a:ext cx="2054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 smtClean="0">
                <a:solidFill>
                  <a:schemeClr val="tx2"/>
                </a:solidFill>
                <a:latin typeface="+mj-lt"/>
              </a:rPr>
              <a:t>           ISO 20000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Service </a:t>
            </a:r>
            <a:r>
              <a:rPr lang="hu-HU" sz="1400" dirty="0">
                <a:solidFill>
                  <a:schemeClr val="bg1"/>
                </a:solidFill>
              </a:rPr>
              <a:t>management 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62050" y="3115187"/>
            <a:ext cx="2822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 smtClean="0">
                <a:solidFill>
                  <a:schemeClr val="tx2"/>
                </a:solidFill>
                <a:latin typeface="+mj-lt"/>
              </a:rPr>
              <a:t>                   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ISO 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22301 </a:t>
            </a:r>
            <a:endParaRPr lang="hu-HU" sz="18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Business </a:t>
            </a:r>
            <a:r>
              <a:rPr lang="en-US" sz="1400" dirty="0">
                <a:solidFill>
                  <a:schemeClr val="bg1"/>
                </a:solidFill>
              </a:rPr>
              <a:t>continuity management system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0515" y="3115187"/>
            <a:ext cx="2880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 smtClean="0">
                <a:solidFill>
                  <a:schemeClr val="tx2"/>
                </a:solidFill>
                <a:latin typeface="+mj-lt"/>
              </a:rPr>
              <a:t>                    ISO </a:t>
            </a:r>
            <a:r>
              <a:rPr lang="hu-HU" sz="1800" dirty="0">
                <a:solidFill>
                  <a:schemeClr val="tx2"/>
                </a:solidFill>
                <a:latin typeface="+mj-lt"/>
              </a:rPr>
              <a:t>27001 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Information </a:t>
            </a:r>
            <a:r>
              <a:rPr lang="hu-HU" sz="1400" dirty="0">
                <a:solidFill>
                  <a:schemeClr val="bg1"/>
                </a:solidFill>
              </a:rPr>
              <a:t>security management system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73061" y="3115187"/>
            <a:ext cx="1115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>
                <a:solidFill>
                  <a:schemeClr val="tx2"/>
                </a:solidFill>
                <a:latin typeface="+mj-lt"/>
              </a:rPr>
              <a:t>ISO 27017 </a:t>
            </a:r>
            <a:endParaRPr lang="hu-HU" sz="1800" dirty="0" smtClean="0">
              <a:solidFill>
                <a:schemeClr val="tx2"/>
              </a:solidFill>
              <a:latin typeface="+mj-lt"/>
            </a:endParaRPr>
          </a:p>
          <a:p>
            <a:r>
              <a:rPr lang="hu-HU" sz="1400" dirty="0" smtClean="0">
                <a:solidFill>
                  <a:schemeClr val="bg1"/>
                </a:solidFill>
              </a:rPr>
              <a:t>Cloud </a:t>
            </a:r>
            <a:r>
              <a:rPr lang="hu-HU" sz="1400" dirty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0674" y="4417537"/>
            <a:ext cx="1103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>
                <a:solidFill>
                  <a:schemeClr val="tx2"/>
                </a:solidFill>
                <a:latin typeface="+mj-lt"/>
              </a:rPr>
              <a:t>ISO 27018 </a:t>
            </a:r>
            <a:endParaRPr lang="hu-HU" sz="1800" dirty="0" smtClean="0">
              <a:solidFill>
                <a:schemeClr val="tx2"/>
              </a:solidFill>
              <a:latin typeface="+mj-lt"/>
            </a:endParaRPr>
          </a:p>
          <a:p>
            <a:r>
              <a:rPr lang="hu-HU" sz="1400" dirty="0" smtClean="0">
                <a:solidFill>
                  <a:schemeClr val="bg1"/>
                </a:solidFill>
              </a:rPr>
              <a:t>Cloud </a:t>
            </a:r>
            <a:r>
              <a:rPr lang="hu-HU" sz="1400" dirty="0" err="1">
                <a:solidFill>
                  <a:schemeClr val="bg1"/>
                </a:solidFill>
              </a:rPr>
              <a:t>privacy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57551" y="4417537"/>
            <a:ext cx="1970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 smtClean="0">
                <a:solidFill>
                  <a:schemeClr val="tx2"/>
                </a:solidFill>
                <a:latin typeface="+mj-lt"/>
              </a:rPr>
              <a:t>   </a:t>
            </a:r>
            <a:r>
              <a:rPr lang="hu-HU" sz="1800" dirty="0" err="1" smtClean="0">
                <a:solidFill>
                  <a:schemeClr val="tx2"/>
                </a:solidFill>
                <a:latin typeface="+mj-lt"/>
              </a:rPr>
              <a:t>Zero</a:t>
            </a:r>
            <a:r>
              <a:rPr lang="hu-HU" sz="1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+mj-lt"/>
              </a:rPr>
              <a:t>Outage</a:t>
            </a:r>
            <a:r>
              <a:rPr lang="hu-HU" sz="1800" dirty="0">
                <a:solidFill>
                  <a:schemeClr val="tx2"/>
                </a:solidFill>
                <a:latin typeface="+mj-lt"/>
              </a:rPr>
              <a:t> </a:t>
            </a:r>
            <a:endParaRPr lang="hu-HU" sz="1800" dirty="0" smtClean="0">
              <a:solidFill>
                <a:schemeClr val="tx2"/>
              </a:solidFill>
              <a:latin typeface="+mj-lt"/>
            </a:endParaRPr>
          </a:p>
          <a:p>
            <a:r>
              <a:rPr lang="hu-HU" sz="1400" dirty="0" err="1" smtClean="0">
                <a:solidFill>
                  <a:schemeClr val="bg1"/>
                </a:solidFill>
              </a:rPr>
              <a:t>Tanusított</a:t>
            </a:r>
            <a:r>
              <a:rPr lang="hu-HU" sz="1400" dirty="0" smtClean="0">
                <a:solidFill>
                  <a:schemeClr val="bg1"/>
                </a:solidFill>
              </a:rPr>
              <a:t> </a:t>
            </a:r>
            <a:r>
              <a:rPr lang="hu-HU" sz="1400" dirty="0" err="1" smtClean="0">
                <a:solidFill>
                  <a:schemeClr val="bg1"/>
                </a:solidFill>
              </a:rPr>
              <a:t>szevíz</a:t>
            </a:r>
            <a:r>
              <a:rPr lang="hu-HU" sz="1400" dirty="0" smtClean="0">
                <a:solidFill>
                  <a:schemeClr val="bg1"/>
                </a:solidFill>
              </a:rPr>
              <a:t> folyamatok</a:t>
            </a:r>
            <a:endParaRPr lang="hu-HU" sz="1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38385" y="2895600"/>
            <a:ext cx="96774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2050" y="4095750"/>
            <a:ext cx="96774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8385" y="5295900"/>
            <a:ext cx="96774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563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present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 bwMode="gray">
          <a:xfrm>
            <a:off x="502920" y="1242060"/>
            <a:ext cx="7307580" cy="38938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Az éles rendszer Openstack </a:t>
            </a:r>
            <a:r>
              <a:rPr lang="hu-HU" sz="1800" b="1" dirty="0" err="1" smtClean="0">
                <a:solidFill>
                  <a:schemeClr val="bg1"/>
                </a:solidFill>
              </a:rPr>
              <a:t>Mitaka</a:t>
            </a:r>
            <a:r>
              <a:rPr lang="hu-HU" sz="1800" b="1" dirty="0" smtClean="0">
                <a:solidFill>
                  <a:schemeClr val="bg1"/>
                </a:solidFill>
              </a:rPr>
              <a:t> alapokon fut OTC </a:t>
            </a:r>
            <a:r>
              <a:rPr lang="hu-HU" sz="1800" b="1" dirty="0" err="1" smtClean="0">
                <a:solidFill>
                  <a:schemeClr val="bg1"/>
                </a:solidFill>
              </a:rPr>
              <a:t>patch-ekkel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Ebben a hónapban a német </a:t>
            </a:r>
            <a:r>
              <a:rPr lang="hu-HU" sz="1800" b="1" dirty="0" err="1" smtClean="0">
                <a:solidFill>
                  <a:schemeClr val="bg1"/>
                </a:solidFill>
              </a:rPr>
              <a:t>DC-k</a:t>
            </a:r>
            <a:r>
              <a:rPr lang="hu-HU" sz="1800" b="1" dirty="0" smtClean="0">
                <a:solidFill>
                  <a:schemeClr val="bg1"/>
                </a:solidFill>
              </a:rPr>
              <a:t> </a:t>
            </a:r>
            <a:r>
              <a:rPr lang="hu-HU" sz="1800" b="1" dirty="0" err="1" smtClean="0">
                <a:solidFill>
                  <a:schemeClr val="bg1"/>
                </a:solidFill>
              </a:rPr>
              <a:t>storage</a:t>
            </a:r>
            <a:r>
              <a:rPr lang="hu-HU" sz="1800" b="1" dirty="0" smtClean="0">
                <a:solidFill>
                  <a:schemeClr val="bg1"/>
                </a:solidFill>
              </a:rPr>
              <a:t> </a:t>
            </a:r>
            <a:r>
              <a:rPr lang="hu-HU" sz="1800" b="1" dirty="0" err="1" smtClean="0">
                <a:solidFill>
                  <a:schemeClr val="bg1"/>
                </a:solidFill>
              </a:rPr>
              <a:t>kapacítása</a:t>
            </a:r>
            <a:r>
              <a:rPr lang="hu-HU" sz="1800" b="1" dirty="0" smtClean="0">
                <a:solidFill>
                  <a:schemeClr val="bg1"/>
                </a:solidFill>
              </a:rPr>
              <a:t> </a:t>
            </a:r>
            <a:r>
              <a:rPr lang="hu-HU" sz="1800" b="1" dirty="0" smtClean="0">
                <a:solidFill>
                  <a:schemeClr val="tx2"/>
                </a:solidFill>
              </a:rPr>
              <a:t>150 </a:t>
            </a:r>
            <a:r>
              <a:rPr lang="hu-HU" sz="1800" b="1" dirty="0" err="1" smtClean="0">
                <a:solidFill>
                  <a:schemeClr val="tx2"/>
                </a:solidFill>
              </a:rPr>
              <a:t>Petabyte-al</a:t>
            </a:r>
            <a:r>
              <a:rPr lang="hu-HU" sz="1800" b="1" dirty="0">
                <a:solidFill>
                  <a:schemeClr val="tx2"/>
                </a:solidFill>
              </a:rPr>
              <a:t> </a:t>
            </a:r>
            <a:r>
              <a:rPr lang="hu-HU" sz="1800" b="1" dirty="0" smtClean="0">
                <a:solidFill>
                  <a:schemeClr val="bg1"/>
                </a:solidFill>
              </a:rPr>
              <a:t>nő meg!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GPU </a:t>
            </a:r>
            <a:r>
              <a:rPr lang="hu-HU" sz="1800" b="1" dirty="0" err="1" smtClean="0">
                <a:solidFill>
                  <a:schemeClr val="bg1"/>
                </a:solidFill>
              </a:rPr>
              <a:t>Pass-through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RDS (MS SQL 2014, </a:t>
            </a:r>
            <a:r>
              <a:rPr lang="hu-HU" sz="1800" b="1" dirty="0" err="1" smtClean="0">
                <a:solidFill>
                  <a:schemeClr val="bg1"/>
                </a:solidFill>
              </a:rPr>
              <a:t>PostgreSQL</a:t>
            </a:r>
            <a:r>
              <a:rPr lang="hu-HU" sz="1800" b="1" dirty="0" smtClean="0">
                <a:solidFill>
                  <a:schemeClr val="bg1"/>
                </a:solidFill>
              </a:rPr>
              <a:t> 9.6, </a:t>
            </a:r>
            <a:r>
              <a:rPr lang="hu-HU" sz="1800" b="1" dirty="0" err="1" smtClean="0">
                <a:solidFill>
                  <a:schemeClr val="bg1"/>
                </a:solidFill>
              </a:rPr>
              <a:t>MySQL</a:t>
            </a:r>
            <a:r>
              <a:rPr lang="hu-HU" sz="1800" b="1" dirty="0" smtClean="0">
                <a:solidFill>
                  <a:schemeClr val="bg1"/>
                </a:solidFill>
              </a:rPr>
              <a:t> 5.7) </a:t>
            </a:r>
            <a:r>
              <a:rPr lang="hu-HU" sz="1800" b="1" dirty="0" smtClean="0">
                <a:solidFill>
                  <a:schemeClr val="bg1"/>
                </a:solidFill>
              </a:rPr>
              <a:t>és Multi- AZ HA megoldások.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err="1" smtClean="0">
                <a:solidFill>
                  <a:schemeClr val="bg1"/>
                </a:solidFill>
              </a:rPr>
              <a:t>Distibuted</a:t>
            </a:r>
            <a:r>
              <a:rPr lang="hu-HU" sz="1800" b="1" dirty="0" smtClean="0">
                <a:solidFill>
                  <a:schemeClr val="bg1"/>
                </a:solidFill>
              </a:rPr>
              <a:t> Cache service ( </a:t>
            </a:r>
            <a:r>
              <a:rPr lang="hu-HU" sz="1800" b="1" dirty="0" err="1" smtClean="0">
                <a:solidFill>
                  <a:schemeClr val="bg1"/>
                </a:solidFill>
              </a:rPr>
              <a:t>Redis</a:t>
            </a:r>
            <a:r>
              <a:rPr lang="hu-HU" sz="1800" b="1" dirty="0" smtClean="0">
                <a:solidFill>
                  <a:schemeClr val="bg1"/>
                </a:solidFill>
              </a:rPr>
              <a:t> 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err="1" smtClean="0">
                <a:solidFill>
                  <a:schemeClr val="bg1"/>
                </a:solidFill>
              </a:rPr>
              <a:t>BigData</a:t>
            </a:r>
            <a:r>
              <a:rPr lang="hu-HU" sz="1800" b="1" dirty="0" smtClean="0">
                <a:solidFill>
                  <a:schemeClr val="bg1"/>
                </a:solidFill>
              </a:rPr>
              <a:t> </a:t>
            </a:r>
            <a:r>
              <a:rPr lang="hu-HU" sz="1800" b="1" dirty="0" smtClean="0">
                <a:solidFill>
                  <a:schemeClr val="bg1"/>
                </a:solidFill>
              </a:rPr>
              <a:t>környezet</a:t>
            </a:r>
            <a:r>
              <a:rPr lang="hu-HU" sz="1800" b="1" dirty="0" smtClean="0">
                <a:solidFill>
                  <a:schemeClr val="bg1"/>
                </a:solidFill>
              </a:rPr>
              <a:t> </a:t>
            </a:r>
            <a:r>
              <a:rPr lang="hu-HU" sz="1800" b="1" dirty="0" smtClean="0">
                <a:solidFill>
                  <a:schemeClr val="bg1"/>
                </a:solidFill>
              </a:rPr>
              <a:t>( Kafka, </a:t>
            </a:r>
            <a:r>
              <a:rPr lang="hu-HU" sz="1800" b="1" dirty="0" err="1" smtClean="0">
                <a:solidFill>
                  <a:schemeClr val="bg1"/>
                </a:solidFill>
              </a:rPr>
              <a:t>Streaming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smtClean="0">
                <a:solidFill>
                  <a:schemeClr val="bg1"/>
                </a:solidFill>
              </a:rPr>
              <a:t>[</a:t>
            </a:r>
            <a:r>
              <a:rPr lang="hu-HU" sz="1800" b="1" dirty="0" err="1" smtClean="0">
                <a:solidFill>
                  <a:schemeClr val="bg1"/>
                </a:solidFill>
              </a:rPr>
              <a:t>Storm</a:t>
            </a:r>
            <a:r>
              <a:rPr lang="hu-HU" sz="1800" b="1" dirty="0" smtClean="0">
                <a:solidFill>
                  <a:schemeClr val="bg1"/>
                </a:solidFill>
              </a:rPr>
              <a:t>], </a:t>
            </a:r>
            <a:r>
              <a:rPr lang="hu-HU" sz="1800" b="1" dirty="0" err="1" smtClean="0">
                <a:solidFill>
                  <a:schemeClr val="bg1"/>
                </a:solidFill>
              </a:rPr>
              <a:t>CarbonData</a:t>
            </a:r>
            <a:r>
              <a:rPr lang="hu-HU" sz="1800" b="1" dirty="0" smtClean="0">
                <a:solidFill>
                  <a:schemeClr val="bg1"/>
                </a:solidFill>
              </a:rPr>
              <a:t> 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err="1" smtClean="0">
                <a:solidFill>
                  <a:schemeClr val="bg1"/>
                </a:solidFill>
              </a:rPr>
              <a:t>Bitnami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err="1" smtClean="0">
                <a:solidFill>
                  <a:schemeClr val="bg1"/>
                </a:solidFill>
              </a:rPr>
              <a:t>Workspace</a:t>
            </a:r>
            <a:r>
              <a:rPr lang="hu-HU" sz="1800" b="1" dirty="0" smtClean="0">
                <a:solidFill>
                  <a:schemeClr val="bg1"/>
                </a:solidFill>
              </a:rPr>
              <a:t> ( Windows 10 </a:t>
            </a:r>
            <a:r>
              <a:rPr lang="hu-HU" sz="1800" b="1" dirty="0" err="1" smtClean="0">
                <a:solidFill>
                  <a:schemeClr val="bg1"/>
                </a:solidFill>
              </a:rPr>
              <a:t>desktop</a:t>
            </a:r>
            <a:r>
              <a:rPr lang="hu-HU" sz="1800" b="1" dirty="0" smtClean="0">
                <a:solidFill>
                  <a:schemeClr val="bg1"/>
                </a:solidFill>
              </a:rPr>
              <a:t> </a:t>
            </a:r>
            <a:r>
              <a:rPr lang="hu-HU" sz="1800" b="1" dirty="0" err="1" smtClean="0">
                <a:solidFill>
                  <a:schemeClr val="bg1"/>
                </a:solidFill>
              </a:rPr>
              <a:t>szolgáltaltás</a:t>
            </a:r>
            <a:r>
              <a:rPr lang="hu-HU" sz="1800" b="1" dirty="0" smtClean="0">
                <a:solidFill>
                  <a:schemeClr val="bg1"/>
                </a:solidFill>
              </a:rPr>
              <a:t>  </a:t>
            </a:r>
            <a:r>
              <a:rPr lang="hu-HU" sz="1800" b="1" dirty="0" smtClean="0">
                <a:solidFill>
                  <a:schemeClr val="bg1"/>
                </a:solidFill>
              </a:rPr>
              <a:t>Server 2016 </a:t>
            </a:r>
            <a:r>
              <a:rPr lang="hu-HU" sz="1800" b="1" dirty="0" err="1" smtClean="0">
                <a:solidFill>
                  <a:schemeClr val="bg1"/>
                </a:solidFill>
              </a:rPr>
              <a:t>-on</a:t>
            </a:r>
            <a:r>
              <a:rPr lang="hu-HU" sz="1800" b="1" dirty="0" smtClean="0">
                <a:solidFill>
                  <a:schemeClr val="bg1"/>
                </a:solidFill>
              </a:rPr>
              <a:t>)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SAP HANA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err="1" smtClean="0">
                <a:solidFill>
                  <a:schemeClr val="bg1"/>
                </a:solidFill>
              </a:rPr>
              <a:t>Bare</a:t>
            </a:r>
            <a:r>
              <a:rPr lang="hu-HU" sz="1800" b="1" dirty="0" smtClean="0">
                <a:solidFill>
                  <a:schemeClr val="bg1"/>
                </a:solidFill>
              </a:rPr>
              <a:t> Metal</a:t>
            </a:r>
          </a:p>
          <a:p>
            <a:pPr marL="285750" indent="-285750"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13" y="3188971"/>
            <a:ext cx="1627407" cy="829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13" y="1829115"/>
            <a:ext cx="1856007" cy="638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0313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Image Factory@Open Telekom Cloud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Future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 bwMode="gray">
          <a:xfrm>
            <a:off x="5237958" y="1127760"/>
            <a:ext cx="6050236" cy="43891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Frissítés Openstack </a:t>
            </a:r>
            <a:r>
              <a:rPr lang="hu-HU" sz="2000" b="1" dirty="0" err="1" smtClean="0">
                <a:solidFill>
                  <a:schemeClr val="tx2"/>
                </a:solidFill>
              </a:rPr>
              <a:t>Ocata-ra</a:t>
            </a:r>
            <a:endParaRPr lang="hu-HU" sz="2000" b="1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err="1" smtClean="0">
                <a:solidFill>
                  <a:schemeClr val="bg1"/>
                </a:solidFill>
              </a:rPr>
              <a:t>Elastic</a:t>
            </a:r>
            <a:r>
              <a:rPr lang="hu-HU" sz="1800" b="1" dirty="0" smtClean="0">
                <a:solidFill>
                  <a:schemeClr val="bg1"/>
                </a:solidFill>
              </a:rPr>
              <a:t> File Storage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OBS </a:t>
            </a:r>
            <a:r>
              <a:rPr lang="hu-HU" sz="1800" b="1" dirty="0" err="1" smtClean="0">
                <a:solidFill>
                  <a:schemeClr val="bg1"/>
                </a:solidFill>
              </a:rPr>
              <a:t>Multi-AZ</a:t>
            </a:r>
            <a:r>
              <a:rPr lang="hu-HU" sz="1800" b="1" dirty="0" smtClean="0">
                <a:solidFill>
                  <a:schemeClr val="bg1"/>
                </a:solidFill>
              </a:rPr>
              <a:t> </a:t>
            </a:r>
            <a:r>
              <a:rPr lang="hu-HU" sz="1800" b="1" dirty="0" err="1" smtClean="0">
                <a:solidFill>
                  <a:schemeClr val="bg1"/>
                </a:solidFill>
              </a:rPr>
              <a:t>Active-Active</a:t>
            </a:r>
            <a:endParaRPr lang="hu-HU" sz="18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Science </a:t>
            </a:r>
            <a:r>
              <a:rPr lang="hu-HU" sz="1800" b="1" dirty="0" err="1" smtClean="0">
                <a:solidFill>
                  <a:schemeClr val="bg1"/>
                </a:solidFill>
              </a:rPr>
              <a:t>Computing</a:t>
            </a:r>
            <a:r>
              <a:rPr lang="hu-HU" sz="1800" b="1" dirty="0" smtClean="0">
                <a:solidFill>
                  <a:schemeClr val="bg1"/>
                </a:solidFill>
              </a:rPr>
              <a:t> ( </a:t>
            </a:r>
            <a:r>
              <a:rPr lang="hu-HU" sz="1800" b="1" dirty="0" err="1" smtClean="0">
                <a:solidFill>
                  <a:schemeClr val="bg1"/>
                </a:solidFill>
              </a:rPr>
              <a:t>Nvidia</a:t>
            </a:r>
            <a:r>
              <a:rPr lang="hu-HU" sz="1800" b="1" dirty="0" smtClean="0">
                <a:solidFill>
                  <a:schemeClr val="bg1"/>
                </a:solidFill>
              </a:rPr>
              <a:t> P100 )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ECS Backup Service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smtClean="0">
                <a:solidFill>
                  <a:schemeClr val="bg1"/>
                </a:solidFill>
              </a:rPr>
              <a:t>RDS ( </a:t>
            </a:r>
            <a:r>
              <a:rPr lang="hu-HU" sz="1800" b="1" dirty="0" err="1" smtClean="0">
                <a:solidFill>
                  <a:schemeClr val="bg1"/>
                </a:solidFill>
              </a:rPr>
              <a:t>NoSQL</a:t>
            </a:r>
            <a:r>
              <a:rPr lang="hu-HU" sz="1800" b="1" dirty="0" smtClean="0">
                <a:solidFill>
                  <a:schemeClr val="bg1"/>
                </a:solidFill>
              </a:rPr>
              <a:t> server 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800" b="1" dirty="0" err="1" smtClean="0">
                <a:solidFill>
                  <a:schemeClr val="bg1"/>
                </a:solidFill>
              </a:rPr>
              <a:t>BigData</a:t>
            </a:r>
            <a:r>
              <a:rPr lang="hu-HU" sz="1800" b="1" dirty="0" smtClean="0">
                <a:solidFill>
                  <a:schemeClr val="bg1"/>
                </a:solidFill>
              </a:rPr>
              <a:t> szolgáltatások ( </a:t>
            </a:r>
            <a:r>
              <a:rPr lang="hu-HU" sz="1800" b="1" dirty="0" smtClean="0">
                <a:solidFill>
                  <a:schemeClr val="bg1"/>
                </a:solidFill>
              </a:rPr>
              <a:t>Data </a:t>
            </a:r>
            <a:r>
              <a:rPr lang="hu-HU" sz="1800" b="1" dirty="0" err="1" smtClean="0">
                <a:solidFill>
                  <a:schemeClr val="bg1"/>
                </a:solidFill>
              </a:rPr>
              <a:t>Warehouse</a:t>
            </a:r>
            <a:r>
              <a:rPr lang="hu-HU" sz="1800" b="1" dirty="0" smtClean="0">
                <a:solidFill>
                  <a:schemeClr val="bg1"/>
                </a:solidFill>
              </a:rPr>
              <a:t> )</a:t>
            </a:r>
          </a:p>
          <a:p>
            <a:pPr marL="285750" indent="-285750">
              <a:buFontTx/>
              <a:buChar char="-"/>
            </a:pPr>
            <a:endParaRPr lang="hu-HU" sz="1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685800" y="2065020"/>
            <a:ext cx="3863340" cy="20421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8800" b="1" dirty="0" smtClean="0">
                <a:solidFill>
                  <a:schemeClr val="tx2"/>
                </a:solidFill>
                <a:latin typeface="+mj-lt"/>
              </a:rPr>
              <a:t>2017 Q4</a:t>
            </a:r>
          </a:p>
        </p:txBody>
      </p:sp>
    </p:spTree>
    <p:extLst>
      <p:ext uri="{BB962C8B-B14F-4D97-AF65-F5344CB8AC3E}">
        <p14:creationId xmlns:p14="http://schemas.microsoft.com/office/powerpoint/2010/main" val="1859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  <p:tag name="ISPRING_RESOURCE_PATHS_HASH_PRESENTER" val="4cc6cc93763323978aefdc11f36f6acef9d1d3e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lekom 4:3 2016 DE">
  <a:themeElements>
    <a:clrScheme name="Telekom Screenfarben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noFill/>
          <a:miter lim="800000"/>
          <a:headEnd/>
          <a:tailEnd/>
        </a:ln>
        <a:effectLst/>
      </a:spPr>
      <a:bodyPr wrap="square" lIns="108000" tIns="108000" rIns="108000" bIns="108000" rtlCol="0" anchor="t" anchorCtr="0">
        <a:noAutofit/>
      </a:bodyPr>
      <a:lstStyle>
        <a:defPPr defTabSz="457293" fontAlgn="base">
          <a:lnSpc>
            <a:spcPct val="90000"/>
          </a:lnSpc>
          <a:buClr>
            <a:srgbClr val="E20074"/>
          </a:buClr>
          <a:buSzPct val="75000"/>
          <a:defRPr sz="1800" dirty="0" smtClean="0">
            <a:solidFill>
              <a:srgbClr val="000000"/>
            </a:solidFill>
            <a:latin typeface="Tele-GroteskNor" pitchFamily="2" charset="0"/>
            <a:cs typeface="Arial Unicode MS" panose="020B0604020202020204" pitchFamily="34" charset="-128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farben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-Systems_MASTER_4-3_DE_20161212" id="{BC1152BA-AE73-4569-8D75-A55662DC08EE}" vid="{6D719CF4-AA51-42C3-9F2B-425D46F1B9B1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AD1ADE15A3BD4E9074102AA7AE4A93" ma:contentTypeVersion="2" ma:contentTypeDescription="Create a new document." ma:contentTypeScope="" ma:versionID="4a5fb2eeb9e0b3078a39aeef92a17c25">
  <xsd:schema xmlns:xsd="http://www.w3.org/2001/XMLSchema" xmlns:xs="http://www.w3.org/2001/XMLSchema" xmlns:p="http://schemas.microsoft.com/office/2006/metadata/properties" xmlns:ns2="http://schemas.microsoft.com/sharepoint/v4" xmlns:ns3="2a1a0995-6c86-47a9-8444-652524f0593a" targetNamespace="http://schemas.microsoft.com/office/2006/metadata/properties" ma:root="true" ma:fieldsID="a4a827a610c6e5a0c62bd49fb5cafd98" ns2:_="" ns3:_="">
    <xsd:import namespace="http://schemas.microsoft.com/sharepoint/v4"/>
    <xsd:import namespace="2a1a0995-6c86-47a9-8444-652524f0593a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Classification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a0995-6c86-47a9-8444-652524f0593a" elementFormDefault="qualified">
    <xsd:import namespace="http://schemas.microsoft.com/office/2006/documentManagement/types"/>
    <xsd:import namespace="http://schemas.microsoft.com/office/infopath/2007/PartnerControls"/>
    <xsd:element name="ClassificationType" ma:index="9" ma:displayName="Classification Type" ma:default="confidential" ma:description="Define classification level of document. Field is mandatory." ma:format="Dropdown" ma:internalName="ClassificationType">
      <xsd:simpleType>
        <xsd:restriction base="dms:Choice">
          <xsd:enumeration value="public"/>
          <xsd:enumeration value="internal"/>
          <xsd:enumeration value="confidenti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ClassificationType xmlns="2a1a0995-6c86-47a9-8444-652524f0593a">internal</ClassificationType>
  </documentManagement>
</p:properties>
</file>

<file path=customXml/itemProps1.xml><?xml version="1.0" encoding="utf-8"?>
<ds:datastoreItem xmlns:ds="http://schemas.openxmlformats.org/officeDocument/2006/customXml" ds:itemID="{7CDDFD41-E02F-4AE8-BC14-FD019B385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2a1a0995-6c86-47a9-8444-652524f059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1A8B1F-F0F9-4F78-8B0C-7F07270AF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B9C68D-7681-42B9-A606-90F24789A62B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2a1a0995-6c86-47a9-8444-652524f0593a"/>
    <ds:schemaRef ds:uri="http://purl.org/dc/dcmitype/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T-Systems_MASTER_4-3_DE_20161212</Template>
  <TotalTime>0</TotalTime>
  <Words>482</Words>
  <Application>Microsoft Office PowerPoint</Application>
  <PresentationFormat>Custom</PresentationFormat>
  <Paragraphs>146</Paragraphs>
  <Slides>13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Telekom 4:3 2016 DE</vt:lpstr>
      <vt:lpstr>think-cell Folie</vt:lpstr>
      <vt:lpstr>Tapasztalatok  Openstack  környezet éles üzemeltetésével</vt:lpstr>
      <vt:lpstr>Az otc története</vt:lpstr>
      <vt:lpstr>Automatizálás </vt:lpstr>
      <vt:lpstr>Teszt rendszer</vt:lpstr>
      <vt:lpstr>Openstack az otc-ben</vt:lpstr>
      <vt:lpstr>Security</vt:lpstr>
      <vt:lpstr>Tanusítványok</vt:lpstr>
      <vt:lpstr>The present</vt:lpstr>
      <vt:lpstr>The Future</vt:lpstr>
      <vt:lpstr>IOT</vt:lpstr>
      <vt:lpstr>Hybrid cloud</vt:lpstr>
      <vt:lpstr>We’re hiring</vt:lpstr>
      <vt:lpstr>Köszönöm!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2016-12-13T09:32:23Z</dcterms:created>
  <dcterms:modified xsi:type="dcterms:W3CDTF">2017-06-20T07:11:10Z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2148584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D6.2.12</vt:lpwstr>
  </property>
  <property fmtid="{D5CDD505-2E9C-101B-9397-08002B2CF9AE}" pid="5" name="ContentTypeId">
    <vt:lpwstr>0x01010065AD1ADE15A3BD4E9074102AA7AE4A93</vt:lpwstr>
  </property>
</Properties>
</file>