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6" r:id="rId11"/>
    <p:sldId id="265" r:id="rId12"/>
    <p:sldId id="269" r:id="rId13"/>
    <p:sldId id="270" r:id="rId14"/>
    <p:sldId id="271" r:id="rId15"/>
    <p:sldId id="272" r:id="rId16"/>
    <p:sldId id="268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433" autoAdjust="0"/>
  </p:normalViewPr>
  <p:slideViewPr>
    <p:cSldViewPr snapToGrid="0">
      <p:cViewPr varScale="1">
        <p:scale>
          <a:sx n="73" d="100"/>
          <a:sy n="73" d="100"/>
        </p:scale>
        <p:origin x="-12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F6E40-D817-4612-AFC2-75790712821D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94D5C-F56F-435D-A3CF-CFD680DF6B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3071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94D5C-F56F-435D-A3CF-CFD680DF6B3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8589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pPr/>
              <a:t>6/20/2017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9653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smtClean="0"/>
              <a:pPr/>
              <a:t>6/20/2017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7853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smtClean="0"/>
              <a:pPr/>
              <a:t>6/20/2017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76678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smtClean="0"/>
              <a:pPr/>
              <a:t>6/20/2017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906129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smtClean="0"/>
              <a:pPr/>
              <a:t>6/20/2017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74106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smtClean="0"/>
              <a:pPr/>
              <a:t>6/20/2017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1947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smtClean="0"/>
              <a:pPr/>
              <a:t>6/20/2017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8467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pPr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7146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pPr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81592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pPr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5381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pPr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4436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pPr/>
              <a:t>6/20/2017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6651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pPr/>
              <a:t>6/20/2017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4105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pPr/>
              <a:t>6/20/2017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00377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pPr/>
              <a:t>6/20/2017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3208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pPr/>
              <a:t>6/20/2017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5614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pPr/>
              <a:t>6/20/2017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3616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smtClean="0"/>
              <a:pPr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194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frida.re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Jailbreak &amp; Behind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</a:t>
            </a:r>
            <a:r>
              <a:rPr lang="hu-HU" dirty="0"/>
              <a:t>á</a:t>
            </a:r>
            <a:r>
              <a:rPr lang="en-US" dirty="0" smtClean="0"/>
              <a:t>l</a:t>
            </a:r>
            <a:r>
              <a:rPr lang="hu-HU" dirty="0" smtClean="0"/>
              <a:t>ó</a:t>
            </a:r>
            <a:r>
              <a:rPr lang="en-US" dirty="0" smtClean="0"/>
              <a:t> </a:t>
            </a:r>
            <a:r>
              <a:rPr lang="en-US" dirty="0" smtClean="0"/>
              <a:t>Zsolt @ Deloitte CRS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55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 evasion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Binary</a:t>
            </a:r>
            <a:r>
              <a:rPr lang="hu-HU" dirty="0" smtClean="0"/>
              <a:t> </a:t>
            </a:r>
            <a:r>
              <a:rPr lang="hu-HU" dirty="0" err="1" smtClean="0"/>
              <a:t>patching</a:t>
            </a:r>
            <a:endParaRPr lang="hu-HU" dirty="0" smtClean="0"/>
          </a:p>
          <a:p>
            <a:r>
              <a:rPr lang="hu-HU" dirty="0" err="1" smtClean="0"/>
              <a:t>Dynamic</a:t>
            </a:r>
            <a:r>
              <a:rPr lang="hu-HU" dirty="0" smtClean="0"/>
              <a:t> </a:t>
            </a:r>
            <a:r>
              <a:rPr lang="hu-HU" dirty="0" err="1" smtClean="0"/>
              <a:t>hooking</a:t>
            </a:r>
            <a:r>
              <a:rPr lang="hu-HU" dirty="0" smtClean="0"/>
              <a:t>/</a:t>
            </a:r>
            <a:r>
              <a:rPr lang="hu-HU" dirty="0" err="1" smtClean="0"/>
              <a:t>instrumentation</a:t>
            </a:r>
            <a:endParaRPr lang="hu-HU" dirty="0" smtClean="0"/>
          </a:p>
          <a:p>
            <a:r>
              <a:rPr lang="hu-HU" dirty="0" err="1" smtClean="0"/>
              <a:t>Temporary</a:t>
            </a:r>
            <a:r>
              <a:rPr lang="hu-HU" dirty="0" smtClean="0"/>
              <a:t> </a:t>
            </a:r>
            <a:r>
              <a:rPr lang="hu-HU" dirty="0" err="1" smtClean="0"/>
              <a:t>disable</a:t>
            </a:r>
            <a:r>
              <a:rPr lang="hu-HU" dirty="0" smtClean="0"/>
              <a:t> </a:t>
            </a:r>
            <a:r>
              <a:rPr lang="hu-HU" dirty="0" err="1" smtClean="0"/>
              <a:t>jailbreak</a:t>
            </a:r>
            <a:endParaRPr lang="hu-HU" dirty="0" smtClean="0">
              <a:sym typeface="Wingdings" panose="05000000000000000000" pitchFamily="2" charset="2"/>
            </a:endParaRPr>
          </a:p>
          <a:p>
            <a:r>
              <a:rPr lang="hu-HU" dirty="0" err="1" smtClean="0">
                <a:sym typeface="Wingdings" panose="05000000000000000000" pitchFamily="2" charset="2"/>
              </a:rPr>
              <a:t>xCon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open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source</a:t>
            </a:r>
            <a:r>
              <a:rPr lang="hu-HU" dirty="0" smtClean="0">
                <a:sym typeface="Wingdings" panose="05000000000000000000" pitchFamily="2" charset="2"/>
              </a:rPr>
              <a:t> project, </a:t>
            </a:r>
            <a:r>
              <a:rPr lang="hu-HU" dirty="0" err="1" smtClean="0">
                <a:sym typeface="Wingdings" panose="05000000000000000000" pitchFamily="2" charset="2"/>
              </a:rPr>
              <a:t>automagically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hides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the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jailbroken</a:t>
            </a:r>
            <a:r>
              <a:rPr lang="hu-HU" dirty="0" smtClean="0">
                <a:sym typeface="Wingdings" panose="05000000000000000000" pitchFamily="2" charset="2"/>
              </a:rPr>
              <a:t> status, </a:t>
            </a:r>
            <a:r>
              <a:rPr lang="hu-HU" dirty="0" err="1" smtClean="0">
                <a:sym typeface="Wingdings" panose="05000000000000000000" pitchFamily="2" charset="2"/>
              </a:rPr>
              <a:t>usually</a:t>
            </a:r>
            <a:r>
              <a:rPr lang="hu-HU" dirty="0">
                <a:sym typeface="Wingdings" panose="05000000000000000000" pitchFamily="2" charset="2"/>
              </a:rPr>
              <a:t> </a:t>
            </a:r>
            <a:r>
              <a:rPr lang="hu-HU" dirty="0" smtClean="0">
                <a:sym typeface="Wingdings" panose="05000000000000000000" pitchFamily="2" charset="2"/>
              </a:rPr>
              <a:t> (</a:t>
            </a:r>
            <a:r>
              <a:rPr lang="hu-HU" dirty="0" err="1" smtClean="0">
                <a:sym typeface="Wingdings" panose="05000000000000000000" pitchFamily="2" charset="2"/>
              </a:rPr>
              <a:t>good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to</a:t>
            </a:r>
            <a:r>
              <a:rPr lang="hu-HU" dirty="0" smtClean="0">
                <a:sym typeface="Wingdings" panose="05000000000000000000" pitchFamily="2" charset="2"/>
              </a:rPr>
              <a:t> test </a:t>
            </a:r>
            <a:r>
              <a:rPr lang="hu-HU" dirty="0" err="1" smtClean="0">
                <a:sym typeface="Wingdings" panose="05000000000000000000" pitchFamily="2" charset="2"/>
              </a:rPr>
              <a:t>against</a:t>
            </a:r>
            <a:r>
              <a:rPr lang="hu-HU" dirty="0" smtClean="0">
                <a:sym typeface="Wingdings" panose="05000000000000000000" pitchFamily="2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340203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>
                <a:hlinkClick r:id="rId2"/>
              </a:rPr>
              <a:t>Ole</a:t>
            </a:r>
            <a:r>
              <a:rPr lang="hu-HU" dirty="0">
                <a:hlinkClick r:id="rId2"/>
              </a:rPr>
              <a:t> André </a:t>
            </a:r>
            <a:r>
              <a:rPr lang="hu-HU" dirty="0" err="1">
                <a:hlinkClick r:id="rId2"/>
              </a:rPr>
              <a:t>Vadla</a:t>
            </a:r>
            <a:r>
              <a:rPr lang="hu-HU" dirty="0">
                <a:hlinkClick r:id="rId2"/>
              </a:rPr>
              <a:t> </a:t>
            </a:r>
            <a:r>
              <a:rPr lang="hu-HU" dirty="0" err="1">
                <a:hlinkClick r:id="rId2"/>
              </a:rPr>
              <a:t>Ravnås</a:t>
            </a:r>
            <a:endParaRPr lang="hu-HU" dirty="0">
              <a:hlinkClick r:id="rId2"/>
            </a:endParaRP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://www.frida.re</a:t>
            </a:r>
            <a:r>
              <a:rPr lang="en-US" dirty="0" smtClean="0">
                <a:hlinkClick r:id="rId2"/>
              </a:rPr>
              <a:t>/</a:t>
            </a:r>
            <a:endParaRPr lang="hu-HU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5887" y="2821230"/>
            <a:ext cx="4782180" cy="3913203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457200" y="4663440"/>
            <a:ext cx="150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Classdump</a:t>
            </a:r>
            <a:r>
              <a:rPr lang="hu-HU" dirty="0" smtClean="0"/>
              <a:t> </a:t>
            </a:r>
            <a:r>
              <a:rPr lang="hu-HU" dirty="0" smtClean="0">
                <a:sym typeface="Wingdings" pitchFamily="2" charset="2"/>
              </a:rPr>
              <a:t>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93376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Frida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frida</a:t>
            </a:r>
            <a:r>
              <a:rPr lang="en-US" dirty="0"/>
              <a:t>-trace -</a:t>
            </a:r>
            <a:r>
              <a:rPr lang="en-US" dirty="0" err="1"/>
              <a:t>i</a:t>
            </a:r>
            <a:r>
              <a:rPr lang="en-US" dirty="0"/>
              <a:t> "open*" -</a:t>
            </a:r>
            <a:r>
              <a:rPr lang="en-US" dirty="0" err="1"/>
              <a:t>i</a:t>
            </a:r>
            <a:r>
              <a:rPr lang="en-US" dirty="0"/>
              <a:t> "close*" </a:t>
            </a:r>
            <a:r>
              <a:rPr lang="en-US" dirty="0" smtClean="0"/>
              <a:t>Safari</a:t>
            </a:r>
            <a:endParaRPr lang="hu-HU" dirty="0" smtClean="0"/>
          </a:p>
          <a:p>
            <a:r>
              <a:rPr lang="en-US" dirty="0" err="1"/>
              <a:t>frida</a:t>
            </a:r>
            <a:r>
              <a:rPr lang="en-US" dirty="0"/>
              <a:t>-trace -U -f </a:t>
            </a:r>
            <a:r>
              <a:rPr lang="en-US" dirty="0" err="1"/>
              <a:t>com.app.to.test</a:t>
            </a:r>
            <a:r>
              <a:rPr lang="en-US" dirty="0"/>
              <a:t> -I "</a:t>
            </a:r>
            <a:r>
              <a:rPr lang="en-US" dirty="0" err="1"/>
              <a:t>libcommonCrypto</a:t>
            </a:r>
            <a:r>
              <a:rPr lang="en-US" dirty="0" smtClean="0"/>
              <a:t>*„</a:t>
            </a:r>
            <a:endParaRPr lang="hu-HU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5181" y="2845915"/>
            <a:ext cx="5144987" cy="372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2117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186" y="0"/>
            <a:ext cx="89456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2004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04306"/>
            <a:ext cx="9144000" cy="464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5125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518" y="0"/>
            <a:ext cx="8855676" cy="6864506"/>
          </a:xfrm>
        </p:spPr>
      </p:pic>
    </p:spTree>
    <p:extLst>
      <p:ext uri="{BB962C8B-B14F-4D97-AF65-F5344CB8AC3E}">
        <p14:creationId xmlns:p14="http://schemas.microsoft.com/office/powerpoint/2010/main" xmlns="" val="3269426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Suggestion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Tie to the application</a:t>
            </a:r>
          </a:p>
          <a:p>
            <a:r>
              <a:rPr lang="en-US" dirty="0" smtClean="0"/>
              <a:t>Use separate lib</a:t>
            </a:r>
            <a:r>
              <a:rPr lang="hu-HU" dirty="0" smtClean="0"/>
              <a:t> a</a:t>
            </a:r>
            <a:r>
              <a:rPr lang="en-US" dirty="0" smtClean="0"/>
              <a:t> dependency for your app</a:t>
            </a:r>
          </a:p>
          <a:p>
            <a:r>
              <a:rPr lang="en-US" dirty="0" smtClean="0"/>
              <a:t>Obfuscate C++/C code</a:t>
            </a:r>
          </a:p>
          <a:p>
            <a:r>
              <a:rPr lang="en-US" dirty="0" smtClean="0"/>
              <a:t>Make it independent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361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340100" y="3073400"/>
            <a:ext cx="2095500" cy="66198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5" name="Szövegdoboz 4"/>
          <p:cNvSpPr txBox="1"/>
          <p:nvPr/>
        </p:nvSpPr>
        <p:spPr>
          <a:xfrm>
            <a:off x="5168900" y="3219728"/>
            <a:ext cx="185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\O/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20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iOS is </a:t>
            </a:r>
            <a:r>
              <a:rPr lang="hu-HU" dirty="0" smtClean="0"/>
              <a:t>„</a:t>
            </a:r>
            <a:r>
              <a:rPr lang="en-US" dirty="0" smtClean="0"/>
              <a:t>secure</a:t>
            </a:r>
            <a:r>
              <a:rPr lang="en-US" dirty="0" smtClean="0"/>
              <a:t>” by design?</a:t>
            </a:r>
            <a:endParaRPr lang="en-US" dirty="0"/>
          </a:p>
        </p:txBody>
      </p:sp>
      <p:sp>
        <p:nvSpPr>
          <p:cNvPr id="6" name="Lekerekített téglalap 5"/>
          <p:cNvSpPr/>
          <p:nvPr/>
        </p:nvSpPr>
        <p:spPr>
          <a:xfrm>
            <a:off x="3187700" y="5728494"/>
            <a:ext cx="2768600" cy="100250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Device Key</a:t>
            </a:r>
          </a:p>
          <a:p>
            <a:pPr algn="ctr"/>
            <a:r>
              <a:rPr lang="en-US" dirty="0" smtClean="0"/>
              <a:t>Group Key</a:t>
            </a:r>
          </a:p>
          <a:p>
            <a:pPr algn="ctr"/>
            <a:r>
              <a:rPr lang="en-US" dirty="0" smtClean="0"/>
              <a:t>Apple Root Cert</a:t>
            </a:r>
            <a:endParaRPr lang="en-US" dirty="0"/>
          </a:p>
        </p:txBody>
      </p:sp>
      <p:sp>
        <p:nvSpPr>
          <p:cNvPr id="9" name="Lekerekített téglalap 8"/>
          <p:cNvSpPr/>
          <p:nvPr/>
        </p:nvSpPr>
        <p:spPr>
          <a:xfrm>
            <a:off x="3187700" y="5067300"/>
            <a:ext cx="2768600" cy="5461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Crypto Engine</a:t>
            </a:r>
            <a:endParaRPr lang="en-US" dirty="0"/>
          </a:p>
        </p:txBody>
      </p:sp>
      <p:sp>
        <p:nvSpPr>
          <p:cNvPr id="12" name="Lekerekített téglalap 11"/>
          <p:cNvSpPr/>
          <p:nvPr/>
        </p:nvSpPr>
        <p:spPr>
          <a:xfrm>
            <a:off x="3187700" y="3860005"/>
            <a:ext cx="2768600" cy="109220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Kernel</a:t>
            </a:r>
            <a:endParaRPr lang="en-US" dirty="0"/>
          </a:p>
        </p:txBody>
      </p:sp>
      <p:sp>
        <p:nvSpPr>
          <p:cNvPr id="10" name="Lekerekített téglalap 9"/>
          <p:cNvSpPr/>
          <p:nvPr/>
        </p:nvSpPr>
        <p:spPr>
          <a:xfrm>
            <a:off x="3251200" y="4289384"/>
            <a:ext cx="1320800" cy="54197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Secure Enclave</a:t>
            </a:r>
            <a:endParaRPr lang="en-US" dirty="0"/>
          </a:p>
        </p:txBody>
      </p:sp>
      <p:sp>
        <p:nvSpPr>
          <p:cNvPr id="11" name="Lekerekített téglalap 10"/>
          <p:cNvSpPr/>
          <p:nvPr/>
        </p:nvSpPr>
        <p:spPr>
          <a:xfrm>
            <a:off x="4603750" y="4296130"/>
            <a:ext cx="1320800" cy="54197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Secure Element</a:t>
            </a:r>
            <a:endParaRPr lang="en-US" dirty="0"/>
          </a:p>
        </p:txBody>
      </p:sp>
      <p:sp>
        <p:nvSpPr>
          <p:cNvPr id="13" name="Lekerekített téglalap 12"/>
          <p:cNvSpPr/>
          <p:nvPr/>
        </p:nvSpPr>
        <p:spPr>
          <a:xfrm>
            <a:off x="3187700" y="1805782"/>
            <a:ext cx="2768600" cy="194011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/>
              <a:t>Filesystem</a:t>
            </a:r>
            <a:endParaRPr lang="en-US" dirty="0"/>
          </a:p>
        </p:txBody>
      </p:sp>
      <p:sp>
        <p:nvSpPr>
          <p:cNvPr id="14" name="Lekerekített téglalap 13"/>
          <p:cNvSpPr/>
          <p:nvPr/>
        </p:nvSpPr>
        <p:spPr>
          <a:xfrm>
            <a:off x="3482975" y="2921050"/>
            <a:ext cx="2178050" cy="30529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5" name="Lekerekített téglalap 14"/>
          <p:cNvSpPr/>
          <p:nvPr/>
        </p:nvSpPr>
        <p:spPr>
          <a:xfrm>
            <a:off x="3482975" y="2538186"/>
            <a:ext cx="2178050" cy="30529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6" name="Lekerekített téglalap 15"/>
          <p:cNvSpPr/>
          <p:nvPr/>
        </p:nvSpPr>
        <p:spPr>
          <a:xfrm>
            <a:off x="3482975" y="2155322"/>
            <a:ext cx="2178050" cy="30529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cxnSp>
        <p:nvCxnSpPr>
          <p:cNvPr id="18" name="Egyenes összekötő nyíllal 17"/>
          <p:cNvCxnSpPr/>
          <p:nvPr/>
        </p:nvCxnSpPr>
        <p:spPr>
          <a:xfrm flipV="1">
            <a:off x="2921000" y="4000500"/>
            <a:ext cx="12700" cy="2641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Szövegdoboz 18"/>
          <p:cNvSpPr txBox="1"/>
          <p:nvPr/>
        </p:nvSpPr>
        <p:spPr>
          <a:xfrm>
            <a:off x="2323280" y="4679127"/>
            <a:ext cx="461665" cy="132244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wrap="square" rtlCol="0">
            <a:spAutoFit/>
          </a:bodyPr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cxnSp>
        <p:nvCxnSpPr>
          <p:cNvPr id="20" name="Egyenes összekötő nyíllal 19"/>
          <p:cNvCxnSpPr/>
          <p:nvPr/>
        </p:nvCxnSpPr>
        <p:spPr>
          <a:xfrm flipV="1">
            <a:off x="2908300" y="1690689"/>
            <a:ext cx="32693" cy="20907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Szövegdoboz 20"/>
          <p:cNvSpPr txBox="1"/>
          <p:nvPr/>
        </p:nvSpPr>
        <p:spPr>
          <a:xfrm>
            <a:off x="2323281" y="2182259"/>
            <a:ext cx="461665" cy="132244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wrap="square" rtlCol="0">
            <a:spAutoFit/>
          </a:bodyPr>
          <a:lstStyle/>
          <a:p>
            <a:r>
              <a:rPr lang="en-US" dirty="0" smtClean="0"/>
              <a:t>SOFTWARE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580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Enclave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Physically separate processor</a:t>
            </a:r>
          </a:p>
          <a:p>
            <a:r>
              <a:rPr lang="en-US" dirty="0" smtClean="0"/>
              <a:t>Own independent boot sequence</a:t>
            </a:r>
          </a:p>
          <a:p>
            <a:r>
              <a:rPr lang="en-US" dirty="0" smtClean="0"/>
              <a:t>Hardware based true random number generator</a:t>
            </a:r>
          </a:p>
          <a:p>
            <a:r>
              <a:rPr lang="en-US" dirty="0" smtClean="0"/>
              <a:t>Crypto operations necessary for seamless </a:t>
            </a:r>
            <a:r>
              <a:rPr lang="en-US" dirty="0" err="1" smtClean="0"/>
              <a:t>en</a:t>
            </a:r>
            <a:r>
              <a:rPr lang="en-US" dirty="0" smtClean="0"/>
              <a:t>/decryption of data</a:t>
            </a:r>
          </a:p>
          <a:p>
            <a:r>
              <a:rPr lang="en-US" dirty="0" smtClean="0"/>
              <a:t>Has the device ID fused into it @ manufacture time</a:t>
            </a:r>
          </a:p>
          <a:p>
            <a:r>
              <a:rPr lang="en-US" dirty="0" smtClean="0"/>
              <a:t>TNO (Trust No One paradigm)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837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Signing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40000" y="1825625"/>
            <a:ext cx="7675350" cy="1552575"/>
          </a:xfrm>
        </p:spPr>
        <p:txBody>
          <a:bodyPr/>
          <a:lstStyle/>
          <a:p>
            <a:r>
              <a:rPr lang="en-US" dirty="0" smtClean="0"/>
              <a:t>All apps must be signed by a signing cert that was issued by Apple</a:t>
            </a:r>
          </a:p>
          <a:p>
            <a:r>
              <a:rPr lang="en-US" dirty="0" smtClean="0"/>
              <a:t>Must be distributed via the Apple App Store (with some exception)</a:t>
            </a:r>
            <a:endParaRPr lang="en-US" dirty="0"/>
          </a:p>
        </p:txBody>
      </p:sp>
      <p:sp>
        <p:nvSpPr>
          <p:cNvPr id="4" name="Lekerekített téglalap 3"/>
          <p:cNvSpPr/>
          <p:nvPr/>
        </p:nvSpPr>
        <p:spPr>
          <a:xfrm>
            <a:off x="840000" y="5597484"/>
            <a:ext cx="1320800" cy="54197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Code to be signed</a:t>
            </a:r>
            <a:endParaRPr lang="en-US" dirty="0"/>
          </a:p>
        </p:txBody>
      </p:sp>
      <p:sp>
        <p:nvSpPr>
          <p:cNvPr id="5" name="Lekerekített téglalap 4"/>
          <p:cNvSpPr/>
          <p:nvPr/>
        </p:nvSpPr>
        <p:spPr>
          <a:xfrm>
            <a:off x="2140425" y="4479884"/>
            <a:ext cx="1320800" cy="54197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Hash</a:t>
            </a:r>
            <a:endParaRPr lang="en-US" dirty="0"/>
          </a:p>
        </p:txBody>
      </p:sp>
      <p:sp>
        <p:nvSpPr>
          <p:cNvPr id="6" name="Lekerekített téglalap 5"/>
          <p:cNvSpPr/>
          <p:nvPr/>
        </p:nvSpPr>
        <p:spPr>
          <a:xfrm>
            <a:off x="4007087" y="4479884"/>
            <a:ext cx="1320800" cy="54197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Private Key</a:t>
            </a:r>
            <a:endParaRPr lang="en-US" dirty="0"/>
          </a:p>
        </p:txBody>
      </p:sp>
      <p:sp>
        <p:nvSpPr>
          <p:cNvPr id="7" name="Lekerekített téglalap 6"/>
          <p:cNvSpPr/>
          <p:nvPr/>
        </p:nvSpPr>
        <p:spPr>
          <a:xfrm>
            <a:off x="5873750" y="4479884"/>
            <a:ext cx="1320800" cy="54197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Signature</a:t>
            </a:r>
            <a:endParaRPr lang="en-US" dirty="0"/>
          </a:p>
        </p:txBody>
      </p:sp>
      <p:sp>
        <p:nvSpPr>
          <p:cNvPr id="8" name="Lekerekített téglalap 7"/>
          <p:cNvSpPr/>
          <p:nvPr/>
        </p:nvSpPr>
        <p:spPr>
          <a:xfrm>
            <a:off x="7194550" y="5597484"/>
            <a:ext cx="1320800" cy="54197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Signed code</a:t>
            </a:r>
            <a:endParaRPr lang="en-US" dirty="0"/>
          </a:p>
        </p:txBody>
      </p:sp>
      <p:sp>
        <p:nvSpPr>
          <p:cNvPr id="9" name="Lekerekített téglalap 8"/>
          <p:cNvSpPr/>
          <p:nvPr/>
        </p:nvSpPr>
        <p:spPr>
          <a:xfrm>
            <a:off x="4007087" y="5597484"/>
            <a:ext cx="1320800" cy="54197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Signing Certificate</a:t>
            </a:r>
            <a:endParaRPr lang="en-US" dirty="0"/>
          </a:p>
        </p:txBody>
      </p:sp>
      <p:cxnSp>
        <p:nvCxnSpPr>
          <p:cNvPr id="11" name="Egyenes összekötő nyíllal 10"/>
          <p:cNvCxnSpPr>
            <a:endCxn id="5" idx="1"/>
          </p:cNvCxnSpPr>
          <p:nvPr/>
        </p:nvCxnSpPr>
        <p:spPr>
          <a:xfrm flipV="1">
            <a:off x="1409700" y="4750870"/>
            <a:ext cx="730725" cy="8466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>
            <a:stCxn id="5" idx="3"/>
            <a:endCxn id="6" idx="1"/>
          </p:cNvCxnSpPr>
          <p:nvPr/>
        </p:nvCxnSpPr>
        <p:spPr>
          <a:xfrm>
            <a:off x="3461225" y="4750870"/>
            <a:ext cx="54586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>
            <a:stCxn id="6" idx="3"/>
            <a:endCxn id="7" idx="1"/>
          </p:cNvCxnSpPr>
          <p:nvPr/>
        </p:nvCxnSpPr>
        <p:spPr>
          <a:xfrm>
            <a:off x="5327887" y="4750870"/>
            <a:ext cx="54586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>
            <a:stCxn id="7" idx="3"/>
            <a:endCxn id="8" idx="0"/>
          </p:cNvCxnSpPr>
          <p:nvPr/>
        </p:nvCxnSpPr>
        <p:spPr>
          <a:xfrm>
            <a:off x="7194550" y="4750870"/>
            <a:ext cx="660400" cy="8466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>
            <a:stCxn id="9" idx="3"/>
            <a:endCxn id="8" idx="1"/>
          </p:cNvCxnSpPr>
          <p:nvPr/>
        </p:nvCxnSpPr>
        <p:spPr>
          <a:xfrm>
            <a:off x="5327887" y="5868470"/>
            <a:ext cx="186666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>
            <a:stCxn id="9" idx="0"/>
            <a:endCxn id="6" idx="2"/>
          </p:cNvCxnSpPr>
          <p:nvPr/>
        </p:nvCxnSpPr>
        <p:spPr>
          <a:xfrm flipV="1">
            <a:off x="4667487" y="5021856"/>
            <a:ext cx="0" cy="5756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9618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2600" y="327026"/>
            <a:ext cx="8159750" cy="1325563"/>
          </a:xfrm>
        </p:spPr>
        <p:txBody>
          <a:bodyPr/>
          <a:lstStyle/>
          <a:p>
            <a:r>
              <a:rPr lang="en-US" dirty="0" smtClean="0"/>
              <a:t>Privilege Separation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 separation like in traditional UNIX file permission mechanism owner, user and group.</a:t>
            </a:r>
          </a:p>
          <a:p>
            <a:r>
              <a:rPr lang="en-US" dirty="0" smtClean="0"/>
              <a:t>Apps run as user “mobile”</a:t>
            </a:r>
          </a:p>
          <a:p>
            <a:r>
              <a:rPr lang="en-US" dirty="0" smtClean="0"/>
              <a:t>Critical stuff runs as “root”</a:t>
            </a:r>
          </a:p>
          <a:p>
            <a:r>
              <a:rPr lang="en-US" dirty="0" smtClean="0"/>
              <a:t>Limiting exploit damage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601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Sandboxing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Further enforcing security than UNIX permissions</a:t>
            </a:r>
          </a:p>
          <a:p>
            <a:r>
              <a:rPr lang="en-US" dirty="0" smtClean="0"/>
              <a:t>Cannot modify each other's data (permission required)</a:t>
            </a:r>
          </a:p>
          <a:p>
            <a:r>
              <a:rPr lang="en-US" dirty="0" smtClean="0"/>
              <a:t>Can only access files in other sandbox via API-s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902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Jailbreaking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Actively circumventing code signature checks and other OS security controls</a:t>
            </a:r>
          </a:p>
          <a:p>
            <a:r>
              <a:rPr lang="en-US" dirty="0" smtClean="0"/>
              <a:t>Tethered</a:t>
            </a:r>
          </a:p>
          <a:p>
            <a:r>
              <a:rPr lang="en-US" dirty="0" smtClean="0"/>
              <a:t>Untethered</a:t>
            </a:r>
          </a:p>
          <a:p>
            <a:r>
              <a:rPr lang="en-US" dirty="0" smtClean="0"/>
              <a:t>Can use all API-s</a:t>
            </a:r>
          </a:p>
          <a:p>
            <a:r>
              <a:rPr lang="en-US" dirty="0" smtClean="0"/>
              <a:t>Removing </a:t>
            </a:r>
            <a:r>
              <a:rPr lang="en-US" dirty="0" err="1" smtClean="0"/>
              <a:t>sanboxing</a:t>
            </a:r>
            <a:r>
              <a:rPr lang="en-US" dirty="0" smtClean="0"/>
              <a:t> restrictions</a:t>
            </a:r>
          </a:p>
          <a:p>
            <a:r>
              <a:rPr lang="en-US" dirty="0" smtClean="0"/>
              <a:t>You get a cool computer with a nice UI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439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6400" y="365126"/>
            <a:ext cx="8108950" cy="1325563"/>
          </a:xfrm>
        </p:spPr>
        <p:txBody>
          <a:bodyPr/>
          <a:lstStyle/>
          <a:p>
            <a:pPr algn="ctr"/>
            <a:r>
              <a:rPr lang="en-US" dirty="0" smtClean="0"/>
              <a:t>Why should I care?</a:t>
            </a:r>
            <a:br>
              <a:rPr lang="en-US" dirty="0" smtClean="0"/>
            </a:br>
            <a:r>
              <a:rPr lang="en-US" dirty="0"/>
              <a:t>Not my </a:t>
            </a:r>
            <a:r>
              <a:rPr lang="en-US" dirty="0" smtClean="0"/>
              <a:t>device/data ^^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Credential</a:t>
            </a:r>
            <a:r>
              <a:rPr lang="hu-HU" dirty="0" smtClean="0"/>
              <a:t> </a:t>
            </a:r>
            <a:r>
              <a:rPr lang="hu-HU" dirty="0" err="1" smtClean="0"/>
              <a:t>reuse</a:t>
            </a:r>
            <a:r>
              <a:rPr lang="hu-HU" dirty="0" smtClean="0"/>
              <a:t> of </a:t>
            </a:r>
            <a:r>
              <a:rPr lang="hu-HU" dirty="0" err="1" smtClean="0"/>
              <a:t>your</a:t>
            </a:r>
            <a:r>
              <a:rPr lang="hu-HU" dirty="0" smtClean="0"/>
              <a:t> </a:t>
            </a:r>
            <a:r>
              <a:rPr lang="hu-HU" dirty="0" err="1" smtClean="0"/>
              <a:t>users</a:t>
            </a:r>
            <a:r>
              <a:rPr lang="hu-HU" dirty="0"/>
              <a:t>!</a:t>
            </a:r>
            <a:endParaRPr lang="hu-HU" dirty="0" smtClean="0"/>
          </a:p>
          <a:p>
            <a:r>
              <a:rPr lang="hu-HU" dirty="0" smtClean="0"/>
              <a:t>API </a:t>
            </a:r>
            <a:r>
              <a:rPr lang="hu-HU" dirty="0" err="1" smtClean="0"/>
              <a:t>keys</a:t>
            </a:r>
            <a:endParaRPr lang="hu-HU" dirty="0" smtClean="0"/>
          </a:p>
          <a:p>
            <a:r>
              <a:rPr lang="hu-HU" dirty="0" err="1" smtClean="0"/>
              <a:t>Connection</a:t>
            </a:r>
            <a:r>
              <a:rPr lang="hu-HU" dirty="0" smtClean="0"/>
              <a:t> </a:t>
            </a:r>
            <a:r>
              <a:rPr lang="hu-HU" dirty="0" err="1" smtClean="0"/>
              <a:t>strings</a:t>
            </a:r>
            <a:r>
              <a:rPr lang="hu-HU" dirty="0" smtClean="0"/>
              <a:t>/</a:t>
            </a:r>
            <a:r>
              <a:rPr lang="hu-HU" dirty="0" err="1" smtClean="0"/>
              <a:t>credentials</a:t>
            </a:r>
            <a:endParaRPr lang="hu-HU" dirty="0" smtClean="0"/>
          </a:p>
          <a:p>
            <a:r>
              <a:rPr lang="hu-HU" dirty="0" err="1" smtClean="0"/>
              <a:t>Full</a:t>
            </a:r>
            <a:r>
              <a:rPr lang="hu-HU" dirty="0" smtClean="0"/>
              <a:t> </a:t>
            </a:r>
            <a:r>
              <a:rPr lang="hu-HU" dirty="0" err="1" smtClean="0"/>
              <a:t>infrastructure</a:t>
            </a:r>
            <a:r>
              <a:rPr lang="hu-HU" dirty="0" smtClean="0"/>
              <a:t> </a:t>
            </a:r>
            <a:r>
              <a:rPr lang="hu-HU" dirty="0" err="1" smtClean="0"/>
              <a:t>reverse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xmlns="" val="297941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 methods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File </a:t>
            </a:r>
            <a:r>
              <a:rPr lang="hu-HU" dirty="0" err="1" smtClean="0"/>
              <a:t>presence</a:t>
            </a:r>
            <a:r>
              <a:rPr lang="hu-HU" dirty="0" smtClean="0"/>
              <a:t> (</a:t>
            </a:r>
            <a:r>
              <a:rPr lang="hu-HU" dirty="0" err="1" smtClean="0"/>
              <a:t>Cydia.app</a:t>
            </a:r>
            <a:r>
              <a:rPr lang="hu-HU" dirty="0" smtClean="0"/>
              <a:t>, /bin/</a:t>
            </a:r>
            <a:r>
              <a:rPr lang="hu-HU" dirty="0" err="1" smtClean="0"/>
              <a:t>bash</a:t>
            </a:r>
            <a:r>
              <a:rPr lang="hu-HU" dirty="0" smtClean="0"/>
              <a:t>…)</a:t>
            </a:r>
          </a:p>
          <a:p>
            <a:r>
              <a:rPr lang="hu-HU" dirty="0" smtClean="0"/>
              <a:t>File </a:t>
            </a:r>
            <a:r>
              <a:rPr lang="hu-HU" dirty="0" err="1" smtClean="0"/>
              <a:t>permissions</a:t>
            </a:r>
            <a:r>
              <a:rPr lang="hu-HU" dirty="0" smtClean="0"/>
              <a:t> (/</a:t>
            </a:r>
            <a:r>
              <a:rPr lang="hu-HU" dirty="0" err="1" smtClean="0"/>
              <a:t>root</a:t>
            </a:r>
            <a:r>
              <a:rPr lang="hu-HU" dirty="0" smtClean="0"/>
              <a:t> has </a:t>
            </a:r>
            <a:r>
              <a:rPr lang="hu-HU" dirty="0" err="1" smtClean="0"/>
              <a:t>write</a:t>
            </a:r>
            <a:r>
              <a:rPr lang="hu-HU" dirty="0" smtClean="0"/>
              <a:t> </a:t>
            </a:r>
            <a:r>
              <a:rPr lang="hu-HU" dirty="0" err="1" smtClean="0"/>
              <a:t>access</a:t>
            </a:r>
            <a:r>
              <a:rPr lang="hu-HU" dirty="0" smtClean="0"/>
              <a:t>)</a:t>
            </a:r>
            <a:endParaRPr lang="hu-HU" dirty="0"/>
          </a:p>
          <a:p>
            <a:r>
              <a:rPr lang="hu-HU" dirty="0" err="1" smtClean="0"/>
              <a:t>Process</a:t>
            </a:r>
            <a:r>
              <a:rPr lang="hu-HU" dirty="0" smtClean="0"/>
              <a:t> </a:t>
            </a:r>
            <a:r>
              <a:rPr lang="hu-HU" dirty="0" err="1" smtClean="0"/>
              <a:t>forking</a:t>
            </a:r>
            <a:r>
              <a:rPr lang="hu-HU" dirty="0" smtClean="0"/>
              <a:t> (</a:t>
            </a:r>
            <a:r>
              <a:rPr lang="hu-HU" dirty="0" err="1" smtClean="0"/>
              <a:t>popen</a:t>
            </a:r>
            <a:r>
              <a:rPr lang="hu-HU" dirty="0"/>
              <a:t> </a:t>
            </a:r>
            <a:r>
              <a:rPr lang="hu-HU" dirty="0" smtClean="0"/>
              <a:t>and </a:t>
            </a:r>
            <a:r>
              <a:rPr lang="hu-HU" dirty="0" err="1" smtClean="0"/>
              <a:t>fork</a:t>
            </a:r>
            <a:r>
              <a:rPr lang="hu-HU" dirty="0"/>
              <a:t> </a:t>
            </a:r>
            <a:r>
              <a:rPr lang="hu-HU" dirty="0" err="1" smtClean="0"/>
              <a:t>returned</a:t>
            </a:r>
            <a:r>
              <a:rPr lang="hu-HU" dirty="0" smtClean="0"/>
              <a:t> pid)</a:t>
            </a:r>
          </a:p>
          <a:p>
            <a:r>
              <a:rPr lang="hu-HU" dirty="0" smtClean="0"/>
              <a:t>System </a:t>
            </a:r>
            <a:r>
              <a:rPr lang="hu-HU" dirty="0" err="1" smtClean="0"/>
              <a:t>Properties</a:t>
            </a:r>
            <a:r>
              <a:rPr lang="hu-HU" dirty="0" smtClean="0"/>
              <a:t> (</a:t>
            </a:r>
            <a:r>
              <a:rPr lang="hu-HU" dirty="0" err="1" smtClean="0"/>
              <a:t>symlinks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small</a:t>
            </a:r>
            <a:r>
              <a:rPr lang="hu-HU" dirty="0" smtClean="0"/>
              <a:t> </a:t>
            </a:r>
            <a:r>
              <a:rPr lang="hu-HU" dirty="0" err="1" smtClean="0"/>
              <a:t>partation</a:t>
            </a:r>
            <a:r>
              <a:rPr lang="hu-HU" dirty="0" smtClean="0"/>
              <a:t>)</a:t>
            </a:r>
          </a:p>
          <a:p>
            <a:r>
              <a:rPr lang="hu-HU" dirty="0" err="1"/>
              <a:t>d</a:t>
            </a:r>
            <a:r>
              <a:rPr lang="hu-HU" dirty="0" err="1" smtClean="0"/>
              <a:t>yld</a:t>
            </a:r>
            <a:r>
              <a:rPr lang="hu-HU" dirty="0" smtClean="0"/>
              <a:t> </a:t>
            </a:r>
            <a:r>
              <a:rPr lang="hu-HU" dirty="0" err="1" smtClean="0"/>
              <a:t>calls</a:t>
            </a:r>
            <a:r>
              <a:rPr lang="hu-HU" dirty="0"/>
              <a:t> (</a:t>
            </a:r>
            <a:r>
              <a:rPr lang="hu-HU" dirty="0" err="1"/>
              <a:t>dyld</a:t>
            </a:r>
            <a:r>
              <a:rPr lang="hu-HU" dirty="0"/>
              <a:t> </a:t>
            </a:r>
            <a:r>
              <a:rPr lang="hu-HU" dirty="0" err="1"/>
              <a:t>get</a:t>
            </a:r>
            <a:r>
              <a:rPr lang="hu-HU" dirty="0"/>
              <a:t> image </a:t>
            </a:r>
            <a:r>
              <a:rPr lang="hu-HU" dirty="0" err="1" smtClean="0"/>
              <a:t>name</a:t>
            </a:r>
            <a:r>
              <a:rPr lang="hu-HU" dirty="0"/>
              <a:t>, </a:t>
            </a:r>
            <a:r>
              <a:rPr lang="hu-HU" dirty="0" err="1"/>
              <a:t>dyld</a:t>
            </a:r>
            <a:r>
              <a:rPr lang="hu-HU" dirty="0"/>
              <a:t> </a:t>
            </a:r>
            <a:r>
              <a:rPr lang="hu-HU" dirty="0" err="1"/>
              <a:t>image</a:t>
            </a:r>
            <a:r>
              <a:rPr lang="hu-HU" dirty="0"/>
              <a:t> </a:t>
            </a:r>
            <a:r>
              <a:rPr lang="hu-HU" dirty="0" err="1" smtClean="0"/>
              <a:t>count</a:t>
            </a:r>
            <a:r>
              <a:rPr lang="hu-HU" dirty="0" smtClean="0"/>
              <a:t>)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check</a:t>
            </a:r>
            <a:r>
              <a:rPr lang="hu-HU" dirty="0" smtClean="0"/>
              <a:t> </a:t>
            </a:r>
            <a:r>
              <a:rPr lang="hu-HU" dirty="0" err="1" smtClean="0"/>
              <a:t>if</a:t>
            </a:r>
            <a:r>
              <a:rPr lang="hu-HU" dirty="0" smtClean="0"/>
              <a:t> </a:t>
            </a:r>
            <a:r>
              <a:rPr lang="hu-HU" dirty="0" err="1" smtClean="0"/>
              <a:t>certain</a:t>
            </a:r>
            <a:r>
              <a:rPr lang="hu-HU" dirty="0" smtClean="0"/>
              <a:t> </a:t>
            </a:r>
            <a:r>
              <a:rPr lang="hu-HU" dirty="0" err="1" smtClean="0"/>
              <a:t>dylibs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loaded</a:t>
            </a:r>
            <a:endParaRPr lang="hu-HU" dirty="0"/>
          </a:p>
          <a:p>
            <a:r>
              <a:rPr lang="hu-HU" dirty="0" err="1" smtClean="0"/>
              <a:t>Privileged</a:t>
            </a:r>
            <a:r>
              <a:rPr lang="hu-HU" dirty="0" smtClean="0"/>
              <a:t> </a:t>
            </a:r>
            <a:r>
              <a:rPr lang="hu-HU" dirty="0" err="1" smtClean="0"/>
              <a:t>action</a:t>
            </a:r>
            <a:r>
              <a:rPr lang="hu-HU" dirty="0" smtClean="0"/>
              <a:t> (System </a:t>
            </a:r>
            <a:r>
              <a:rPr lang="hu-HU" dirty="0" err="1" smtClean="0"/>
              <a:t>call</a:t>
            </a:r>
            <a:r>
              <a:rPr lang="hu-HU" dirty="0" smtClean="0"/>
              <a:t> 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dirty="0" err="1" smtClean="0"/>
              <a:t>write</a:t>
            </a:r>
            <a:r>
              <a:rPr lang="hu-HU" dirty="0" smtClean="0"/>
              <a:t> </a:t>
            </a:r>
            <a:r>
              <a:rPr lang="hu-HU" dirty="0" err="1" smtClean="0"/>
              <a:t>outside</a:t>
            </a:r>
            <a:r>
              <a:rPr lang="hu-HU" dirty="0" smtClean="0"/>
              <a:t> of </a:t>
            </a:r>
            <a:r>
              <a:rPr lang="hu-HU" dirty="0" err="1" smtClean="0"/>
              <a:t>sandbox</a:t>
            </a:r>
            <a:r>
              <a:rPr lang="hu-HU" dirty="0" smtClean="0"/>
              <a:t>)</a:t>
            </a:r>
          </a:p>
          <a:p>
            <a:r>
              <a:rPr lang="hu-HU" dirty="0" smtClean="0"/>
              <a:t>SSH </a:t>
            </a:r>
            <a:r>
              <a:rPr lang="hu-HU" dirty="0" err="1" smtClean="0"/>
              <a:t>Loopback</a:t>
            </a:r>
            <a:r>
              <a:rPr lang="hu-HU" dirty="0" smtClean="0"/>
              <a:t> (</a:t>
            </a:r>
            <a:r>
              <a:rPr lang="hu-HU" dirty="0" err="1" smtClean="0"/>
              <a:t>if</a:t>
            </a:r>
            <a:r>
              <a:rPr lang="hu-HU" dirty="0" smtClean="0"/>
              <a:t> </a:t>
            </a:r>
            <a:r>
              <a:rPr lang="hu-HU" dirty="0" err="1" smtClean="0"/>
              <a:t>you</a:t>
            </a:r>
            <a:r>
              <a:rPr lang="hu-HU" dirty="0" smtClean="0"/>
              <a:t> </a:t>
            </a:r>
            <a:r>
              <a:rPr lang="hu-HU" dirty="0" err="1" smtClean="0"/>
              <a:t>can</a:t>
            </a:r>
            <a:r>
              <a:rPr lang="hu-HU" dirty="0" smtClean="0"/>
              <a:t> </a:t>
            </a:r>
            <a:r>
              <a:rPr lang="hu-HU" dirty="0" err="1" smtClean="0"/>
              <a:t>connect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127.0.0.1:22)</a:t>
            </a:r>
          </a:p>
        </p:txBody>
      </p:sp>
    </p:spTree>
    <p:extLst>
      <p:ext uri="{BB962C8B-B14F-4D97-AF65-F5344CB8AC3E}">
        <p14:creationId xmlns:p14="http://schemas.microsoft.com/office/powerpoint/2010/main" xmlns="" val="68539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élység">
  <a:themeElements>
    <a:clrScheme name="Mélység">
      <a:dk1>
        <a:sysClr val="windowText" lastClr="000000"/>
      </a:dk1>
      <a:lt1>
        <a:sysClr val="window" lastClr="FFFFFF"/>
      </a:lt1>
      <a:dk2>
        <a:srgbClr val="4B4B4B"/>
      </a:dk2>
      <a:lt2>
        <a:srgbClr val="8ED5C1"/>
      </a:lt2>
      <a:accent1>
        <a:srgbClr val="73CBB2"/>
      </a:accent1>
      <a:accent2>
        <a:srgbClr val="AACD5B"/>
      </a:accent2>
      <a:accent3>
        <a:srgbClr val="65A9E1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Mélység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élység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47428100-C732-4B2E-A30A-5273F581A0F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TM04033923[[fn=Mélység]]</Template>
  <TotalTime>345</TotalTime>
  <Words>389</Words>
  <Application>Microsoft Office PowerPoint</Application>
  <PresentationFormat>Diavetítés a képernyőre (4:3 oldalarány)</PresentationFormat>
  <Paragraphs>78</Paragraphs>
  <Slides>17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8" baseType="lpstr">
      <vt:lpstr>Mélység</vt:lpstr>
      <vt:lpstr>Jailbreak &amp; Behind</vt:lpstr>
      <vt:lpstr>Why iOS is „secure” by design?</vt:lpstr>
      <vt:lpstr>Secure Enclave</vt:lpstr>
      <vt:lpstr>Code Signing</vt:lpstr>
      <vt:lpstr>Privilege Separation</vt:lpstr>
      <vt:lpstr>Sandboxing</vt:lpstr>
      <vt:lpstr>Jailbreaking</vt:lpstr>
      <vt:lpstr>Why should I care? Not my device/data ^^</vt:lpstr>
      <vt:lpstr>Detection methods</vt:lpstr>
      <vt:lpstr>Detection evasion</vt:lpstr>
      <vt:lpstr>Frida</vt:lpstr>
      <vt:lpstr>Frida</vt:lpstr>
      <vt:lpstr>13. dia</vt:lpstr>
      <vt:lpstr>14. dia</vt:lpstr>
      <vt:lpstr>15. dia</vt:lpstr>
      <vt:lpstr>Suggestion</vt:lpstr>
      <vt:lpstr>Thanks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Jailbreak &amp; Behind</dc:title>
  <dc:creator>Halo Zsolt</dc:creator>
  <cp:lastModifiedBy>Rita</cp:lastModifiedBy>
  <cp:revision>24</cp:revision>
  <dcterms:created xsi:type="dcterms:W3CDTF">2017-06-19T18:14:27Z</dcterms:created>
  <dcterms:modified xsi:type="dcterms:W3CDTF">2017-06-20T14:31:22Z</dcterms:modified>
</cp:coreProperties>
</file>