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4A4"/>
    <a:srgbClr val="804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3428" autoAdjust="0"/>
  </p:normalViewPr>
  <p:slideViewPr>
    <p:cSldViewPr>
      <p:cViewPr varScale="1">
        <p:scale>
          <a:sx n="67" d="100"/>
          <a:sy n="67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41EB5-6A72-41DB-80F1-A1EFA42B0D56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77454-066E-441D-981D-2BEA6637BC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985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aseline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77454-066E-441D-981D-2BEA6637BC2C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996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118630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89384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96558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509586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07397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71643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7116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248685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79106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83718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44044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112D246-31E0-42C0-996C-4152E806BEAD}" type="datetimeFigureOut">
              <a:rPr lang="hu-HU" smtClean="0"/>
              <a:t>2017. 06. 19.</a:t>
            </a:fld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AB150D-ADE5-4241-B8B7-FE83C3983FF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6000" dirty="0" err="1">
                <a:solidFill>
                  <a:schemeClr val="tx1"/>
                </a:solidFill>
              </a:rPr>
              <a:t>Amp</a:t>
            </a:r>
            <a:r>
              <a:rPr lang="hu-HU" sz="6000" dirty="0">
                <a:solidFill>
                  <a:schemeClr val="tx1"/>
                </a:solidFill>
              </a:rPr>
              <a:t> project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sz="2400" dirty="0" err="1">
                <a:solidFill>
                  <a:schemeClr val="tx1"/>
                </a:solidFill>
              </a:rPr>
              <a:t>Accelerated</a:t>
            </a:r>
            <a:r>
              <a:rPr lang="hu-HU" sz="2400" dirty="0">
                <a:solidFill>
                  <a:schemeClr val="tx1"/>
                </a:solidFill>
              </a:rPr>
              <a:t> Mobile </a:t>
            </a:r>
            <a:r>
              <a:rPr lang="hu-HU" sz="2400" dirty="0" err="1">
                <a:solidFill>
                  <a:schemeClr val="tx1"/>
                </a:solidFill>
              </a:rPr>
              <a:t>Pages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800200"/>
          </a:xfrm>
        </p:spPr>
        <p:txBody>
          <a:bodyPr/>
          <a:lstStyle/>
          <a:p>
            <a:r>
              <a:rPr lang="hu-HU" sz="2800" dirty="0"/>
              <a:t>Szabó Benjámin</a:t>
            </a:r>
          </a:p>
          <a:p>
            <a:r>
              <a:rPr lang="hu-HU" sz="2800" dirty="0"/>
              <a:t>Frontend fejlesztő</a:t>
            </a:r>
          </a:p>
          <a:p>
            <a:r>
              <a:rPr lang="hu-HU" sz="2800" dirty="0"/>
              <a:t>Szallas.hu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8286740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Tapasztalt előnyök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Fejlesztés szempontjából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Lesz egy elszeparált, minimalista mobiloldalunk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Könnyen karbantartható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Számos </a:t>
            </a:r>
            <a:r>
              <a:rPr lang="hu-HU" sz="2400" dirty="0" err="1"/>
              <a:t>plugin</a:t>
            </a:r>
            <a:r>
              <a:rPr lang="hu-HU" sz="2400" dirty="0"/>
              <a:t> áll rendelkezésünkre, melyek listája folyamatosan bővül, ezekhez korrekt dokumentációt kapunk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A projekt folyamatos fejlesztés alatt áll</a:t>
            </a:r>
          </a:p>
        </p:txBody>
      </p:sp>
    </p:spTree>
    <p:extLst>
      <p:ext uri="{BB962C8B-B14F-4D97-AF65-F5344CB8AC3E}">
        <p14:creationId xmlns:p14="http://schemas.microsoft.com/office/powerpoint/2010/main" val="56450909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Tapasztalt előnyök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Üzemeltetés szempontjából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Nem kíván az AMP projekt külön backend oldali speciális megvalósításokat, beállításokat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Az ingyenes CDN-</a:t>
            </a:r>
            <a:r>
              <a:rPr lang="hu-HU" sz="2400" dirty="0" err="1"/>
              <a:t>nek</a:t>
            </a:r>
            <a:r>
              <a:rPr lang="hu-HU" sz="2400" dirty="0"/>
              <a:t> köszönhetően kevesebb </a:t>
            </a:r>
            <a:r>
              <a:rPr lang="hu-HU" sz="2400" dirty="0" err="1"/>
              <a:t>request</a:t>
            </a:r>
            <a:r>
              <a:rPr lang="hu-HU" sz="2400" dirty="0"/>
              <a:t>, kisebb szerverterhelés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Teljesen automatikus, nem kíván plusz beállítást, karbantartást</a:t>
            </a:r>
          </a:p>
        </p:txBody>
      </p:sp>
    </p:spTree>
    <p:extLst>
      <p:ext uri="{BB962C8B-B14F-4D97-AF65-F5344CB8AC3E}">
        <p14:creationId xmlns:p14="http://schemas.microsoft.com/office/powerpoint/2010/main" val="241413634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Tapasztalt hátrányok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hu-HU" sz="2800" dirty="0"/>
              <a:t>Fejlesztés szempontjából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Mivel teljesen különálló oldal így fejlesztéskor kétszer kell elkészítenünk ugyanazt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A korlátozások miatt hosszabb fejlesztési idő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Oda kell figyelnünk a dinamikus tartalmak AMP oldalának integritására, </a:t>
            </a:r>
            <a:r>
              <a:rPr lang="hu-HU" sz="2400" dirty="0" err="1"/>
              <a:t>validáltságára</a:t>
            </a:r>
            <a:endParaRPr lang="hu-HU" sz="2400" dirty="0"/>
          </a:p>
          <a:p>
            <a:pPr>
              <a:spcAft>
                <a:spcPts val="1200"/>
              </a:spcAft>
            </a:pPr>
            <a:r>
              <a:rPr lang="hu-HU" sz="2800" dirty="0"/>
              <a:t>Üzemeltetés szempontjából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Nincs ráhatásunk a CDN hálózatra, így gyorsan frissülő tartalomhoz nem ideális</a:t>
            </a:r>
          </a:p>
        </p:txBody>
      </p:sp>
    </p:spTree>
    <p:extLst>
      <p:ext uri="{BB962C8B-B14F-4D97-AF65-F5344CB8AC3E}">
        <p14:creationId xmlns:p14="http://schemas.microsoft.com/office/powerpoint/2010/main" val="308544498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Tapasztalatok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hu-HU" sz="2800" dirty="0"/>
              <a:t>Ellentmondások a felhasználói reakciókban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A látogatók nem lelkesednek annyira a gyors oldalbetöltésért, mit mi </a:t>
            </a:r>
            <a:r>
              <a:rPr lang="hu-HU" sz="2400" dirty="0">
                <a:sym typeface="Wingdings" panose="05000000000000000000" pitchFamily="2" charset="2"/>
              </a:rPr>
              <a:t>:)</a:t>
            </a:r>
          </a:p>
          <a:p>
            <a:pPr lvl="1">
              <a:spcAft>
                <a:spcPts val="1200"/>
              </a:spcAft>
            </a:pPr>
            <a:r>
              <a:rPr lang="hu-HU" sz="2400" dirty="0">
                <a:sym typeface="Wingdings" panose="05000000000000000000" pitchFamily="2" charset="2"/>
              </a:rPr>
              <a:t>Fontos, hogy a látogató a megszokott és várt tartalommal találja szembe magát és ne értse félre az AMP oldal működését</a:t>
            </a:r>
          </a:p>
          <a:p>
            <a:pPr lvl="1">
              <a:spcAft>
                <a:spcPts val="1200"/>
              </a:spcAft>
            </a:pPr>
            <a:r>
              <a:rPr lang="hu-HU" sz="2400" dirty="0">
                <a:sym typeface="Wingdings" panose="05000000000000000000" pitchFamily="2" charset="2"/>
              </a:rPr>
              <a:t>Még idő kell ahhoz, hogy a látogatók felfigyeljenek arra, hogy az </a:t>
            </a:r>
            <a:r>
              <a:rPr lang="hu-HU" sz="2400" dirty="0" err="1">
                <a:sym typeface="Wingdings" panose="05000000000000000000" pitchFamily="2" charset="2"/>
              </a:rPr>
              <a:t>amp</a:t>
            </a:r>
            <a:r>
              <a:rPr lang="hu-HU" sz="2400" dirty="0">
                <a:sym typeface="Wingdings" panose="05000000000000000000" pitchFamily="2" charset="2"/>
              </a:rPr>
              <a:t> jelölésű oldalak gyorsabbak a hagyományosaknál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45864805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Tapasztalatok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hu-HU" sz="2800" dirty="0"/>
              <a:t>Mekkora hangsúlyt érdemes fektetni rá</a:t>
            </a:r>
          </a:p>
          <a:p>
            <a:pPr lvl="1"/>
            <a:r>
              <a:rPr lang="hu-HU" sz="2400" dirty="0"/>
              <a:t>A blog.szallas.hu és annak román verzióján előrelépés történt</a:t>
            </a:r>
          </a:p>
          <a:p>
            <a:pPr lvl="2"/>
            <a:r>
              <a:rPr lang="hu-HU" sz="2000" dirty="0"/>
              <a:t>Az AMP bevezetése óta jelentősen nőtt a látogatások száma</a:t>
            </a:r>
          </a:p>
          <a:p>
            <a:pPr lvl="2"/>
            <a:r>
              <a:rPr lang="hu-HU" sz="2000" dirty="0"/>
              <a:t>Az oldalon eltöltött idő javult</a:t>
            </a:r>
          </a:p>
          <a:p>
            <a:pPr lvl="2"/>
            <a:endParaRPr lang="hu-HU" sz="2800" dirty="0"/>
          </a:p>
          <a:p>
            <a:pPr lvl="1"/>
            <a:r>
              <a:rPr lang="hu-HU" sz="2400" dirty="0"/>
              <a:t>A szallas.hu listaoldalainkon a tendencia hasonló, de jóval mérsékeltebb arányban</a:t>
            </a:r>
          </a:p>
          <a:p>
            <a:pPr lvl="2"/>
            <a:r>
              <a:rPr lang="hu-HU" sz="2000" dirty="0"/>
              <a:t>Jelenleg a listaoldalaink már elérték azt a szintet, mintha csak a hagyományos oldalt böngésznék, de az egyértelmű siker még várat magára</a:t>
            </a:r>
          </a:p>
          <a:p>
            <a:pPr lvl="2"/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59117599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Konklúzió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hu-HU" sz="2800" dirty="0"/>
              <a:t>Fejlesztés, fenntartás, megtérülés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„Felgyorsítjuk internetet” – kötelező elem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Több időt kell eltöltenünk a fejlesztéssel</a:t>
            </a:r>
          </a:p>
          <a:p>
            <a:pPr lvl="1">
              <a:spcAft>
                <a:spcPts val="1200"/>
              </a:spcAft>
            </a:pPr>
            <a:r>
              <a:rPr lang="hu-HU" sz="2400" dirty="0"/>
              <a:t>Megtérülés kérdéses, egyelőre az látszik, hogy blogoldalon kedveltebb e formátum</a:t>
            </a:r>
          </a:p>
          <a:p>
            <a:r>
              <a:rPr lang="hu-HU" sz="2400" dirty="0"/>
              <a:t>Az AMP nem lecseréli le a klasszikus </a:t>
            </a:r>
            <a:r>
              <a:rPr lang="hu-HU" sz="2400" dirty="0" err="1"/>
              <a:t>mobilos</a:t>
            </a:r>
            <a:r>
              <a:rPr lang="hu-HU" sz="2400" dirty="0"/>
              <a:t> oldalainkat – csak helyettesít, pótolja azokat</a:t>
            </a:r>
          </a:p>
        </p:txBody>
      </p:sp>
    </p:spTree>
    <p:extLst>
      <p:ext uri="{BB962C8B-B14F-4D97-AF65-F5344CB8AC3E}">
        <p14:creationId xmlns:p14="http://schemas.microsoft.com/office/powerpoint/2010/main" val="334011801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projektről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710454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projektről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Az információhoz való hozzáférés lehetősége természetessé vált</a:t>
            </a:r>
            <a:endParaRPr lang="hu-HU" sz="2400" dirty="0"/>
          </a:p>
          <a:p>
            <a:pPr lvl="1"/>
            <a:r>
              <a:rPr lang="hu-HU" sz="2400" dirty="0"/>
              <a:t>Igény van az információ lehető leggyorsabb elérésére</a:t>
            </a:r>
          </a:p>
          <a:p>
            <a:pPr lvl="1"/>
            <a:r>
              <a:rPr lang="hu-HU" sz="2400" dirty="0"/>
              <a:t>Nem szeretjük azt, ha képek, reklámok miatt kell várakoznunk az oldalbetöltésre</a:t>
            </a:r>
          </a:p>
          <a:p>
            <a:r>
              <a:rPr lang="hu-HU" sz="2800" dirty="0"/>
              <a:t>Az </a:t>
            </a:r>
            <a:r>
              <a:rPr lang="hu-HU" sz="2800" dirty="0" err="1"/>
              <a:t>amp</a:t>
            </a:r>
            <a:r>
              <a:rPr lang="hu-HU" sz="2800" dirty="0"/>
              <a:t> lehetővé teszi az azonnali </a:t>
            </a:r>
            <a:r>
              <a:rPr lang="hu-HU" sz="2800" dirty="0" err="1"/>
              <a:t>információkal</a:t>
            </a:r>
            <a:r>
              <a:rPr lang="hu-HU" sz="2800" dirty="0"/>
              <a:t> ellátott </a:t>
            </a:r>
            <a:r>
              <a:rPr lang="hu-HU" sz="2800" dirty="0" err="1"/>
              <a:t>landing</a:t>
            </a:r>
            <a:r>
              <a:rPr lang="hu-HU" sz="2800" dirty="0"/>
              <a:t> </a:t>
            </a:r>
            <a:r>
              <a:rPr lang="hu-HU" sz="2800" dirty="0" err="1"/>
              <a:t>page</a:t>
            </a:r>
            <a:r>
              <a:rPr lang="hu-HU" sz="2800" dirty="0"/>
              <a:t>-ek elérését</a:t>
            </a:r>
          </a:p>
          <a:p>
            <a:pPr lvl="1"/>
            <a:r>
              <a:rPr lang="hu-HU" sz="2400" dirty="0"/>
              <a:t>Célja a gyors információ átadás</a:t>
            </a:r>
          </a:p>
          <a:p>
            <a:pPr lvl="1"/>
            <a:r>
              <a:rPr lang="hu-HU" sz="2400" dirty="0"/>
              <a:t>Ha felkeltettük a látogató figyelmét átirányítjuk az eredeti oldalunkra</a:t>
            </a:r>
          </a:p>
        </p:txBody>
      </p:sp>
    </p:spTree>
    <p:extLst>
      <p:ext uri="{BB962C8B-B14F-4D97-AF65-F5344CB8AC3E}">
        <p14:creationId xmlns:p14="http://schemas.microsoft.com/office/powerpoint/2010/main" val="367216739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-images-1.medium.com/max/800/1*DUN0uB556fpTPYoAktLG5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67856"/>
            <a:ext cx="6552728" cy="425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2386151" y="5678199"/>
            <a:ext cx="6722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/>
              <a:t>Az AMP-al nem egy teljes mobiloldalt készítünk!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23528" y="476672"/>
            <a:ext cx="5457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A meglévő oldaltérképünk érintetlen marad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Az AMP kizárólag egy kiegészítő szerepet tölt be</a:t>
            </a:r>
          </a:p>
        </p:txBody>
      </p:sp>
    </p:spTree>
    <p:extLst>
      <p:ext uri="{BB962C8B-B14F-4D97-AF65-F5344CB8AC3E}">
        <p14:creationId xmlns:p14="http://schemas.microsoft.com/office/powerpoint/2010/main" val="322385334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238250" y="3789040"/>
            <a:ext cx="79057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dirty="0"/>
              <a:t>Szükséges az </a:t>
            </a:r>
            <a:r>
              <a:rPr lang="hu-HU" sz="2000" dirty="0" err="1"/>
              <a:t>amp</a:t>
            </a:r>
            <a:r>
              <a:rPr lang="hu-HU" sz="2000" dirty="0"/>
              <a:t> szabályrendszerének betartása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dirty="0"/>
              <a:t>Saját </a:t>
            </a:r>
            <a:r>
              <a:rPr lang="hu-HU" sz="2000" dirty="0" err="1"/>
              <a:t>Javascript</a:t>
            </a:r>
            <a:r>
              <a:rPr lang="hu-HU" sz="2000" dirty="0"/>
              <a:t> kódot nem használhatsz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dirty="0"/>
              <a:t>Az előre definiált modulok segítik a fejlesztést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dirty="0"/>
              <a:t>Az AMP HTML és JS </a:t>
            </a:r>
            <a:r>
              <a:rPr lang="hu-HU" sz="2000" dirty="0" err="1"/>
              <a:t>asszinkron</a:t>
            </a:r>
            <a:r>
              <a:rPr lang="hu-HU" sz="2000" dirty="0"/>
              <a:t> oldalbetöltést tesz lehetővé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dirty="0"/>
              <a:t>Az AMP Cache tehermentesíti a tartalmat kiszolgáló szervert</a:t>
            </a:r>
          </a:p>
        </p:txBody>
      </p:sp>
      <p:pic>
        <p:nvPicPr>
          <p:cNvPr id="2050" name="Picture 2" descr="https://cdn-images-1.medium.com/max/800/1*J5Y9zPfsVNLW15IRnm2H5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268760"/>
            <a:ext cx="66675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z="4000" dirty="0"/>
              <a:t>AMP HTML / AMP JS / AMP CDN</a:t>
            </a:r>
          </a:p>
        </p:txBody>
      </p:sp>
    </p:spTree>
    <p:extLst>
      <p:ext uri="{BB962C8B-B14F-4D97-AF65-F5344CB8AC3E}">
        <p14:creationId xmlns:p14="http://schemas.microsoft.com/office/powerpoint/2010/main" val="302555311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Miért kezdtünk bele?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hu-HU" sz="2400" dirty="0"/>
              <a:t>Célunk, hogy a látogató a lehető legkönnyebben jusson a számára legjobb ajánlathoz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Egyre nagyobb a látogatottsági arány mobileszközökről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Vezérfonalunk, hogy weboldalunk a lehető leggyorsabb és lehető legkényelmesebben kezelhető legyen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Az AMP projekt segítségével megkönnyíthetjük a „</a:t>
            </a:r>
            <a:r>
              <a:rPr lang="hu-HU" sz="2400" dirty="0" err="1"/>
              <a:t>landing</a:t>
            </a:r>
            <a:r>
              <a:rPr lang="hu-HU" sz="2400" dirty="0"/>
              <a:t> </a:t>
            </a:r>
            <a:r>
              <a:rPr lang="hu-HU" sz="2400" dirty="0" err="1"/>
              <a:t>page</a:t>
            </a:r>
            <a:r>
              <a:rPr lang="hu-HU" sz="2400" dirty="0"/>
              <a:t>”-</a:t>
            </a:r>
            <a:r>
              <a:rPr lang="hu-HU" sz="2400" dirty="0" err="1"/>
              <a:t>ekre</a:t>
            </a:r>
            <a:r>
              <a:rPr lang="hu-HU" sz="2400" dirty="0"/>
              <a:t> érkező látogatók tájékozódását</a:t>
            </a:r>
          </a:p>
        </p:txBody>
      </p:sp>
    </p:spTree>
    <p:extLst>
      <p:ext uri="{BB962C8B-B14F-4D97-AF65-F5344CB8AC3E}">
        <p14:creationId xmlns:p14="http://schemas.microsoft.com/office/powerpoint/2010/main" val="339406410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Hogyan kezdtünk bele?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hu-HU" sz="2400" dirty="0"/>
              <a:t>Megvizsgáltunk hozzánk hasonló profilú oldalak megvalósításait 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….és az AMP-hoz hasonlító megoldásokat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Megvizsgáltuk nálunk melyek azok a lapok ahol a megvalósítás a legcélszerűbb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Így kiválasztottunk néhány népszerű várost és ezek listaoldalainak kezdtük el elkészíteni az AMP-os változatát</a:t>
            </a:r>
          </a:p>
        </p:txBody>
      </p:sp>
    </p:spTree>
    <p:extLst>
      <p:ext uri="{BB962C8B-B14F-4D97-AF65-F5344CB8AC3E}">
        <p14:creationId xmlns:p14="http://schemas.microsoft.com/office/powerpoint/2010/main" val="14827560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Fejlesztés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hu-HU" sz="2400" dirty="0"/>
              <a:t>A backend nem igényelt plusz fejlesztést, a frontend annál inkább, sok esetben kompromisszumos megoldást kellett keresnünk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Élesítés után megfigyeltük a látogatók reakcióit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Kezdetben a konverzió alatta volt a hagyományos oldalnak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Beláttuk, hogy fontos eredeti, megszokott dizájnhoz való pontosabb igazodás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Bekerült az </a:t>
            </a:r>
            <a:r>
              <a:rPr lang="hu-HU" sz="2400" dirty="0" err="1"/>
              <a:t>amp</a:t>
            </a:r>
            <a:r>
              <a:rPr lang="hu-HU" sz="2400" dirty="0"/>
              <a:t> oldalra városértékelés és tematikus ajánlatok</a:t>
            </a:r>
          </a:p>
        </p:txBody>
      </p:sp>
    </p:spTree>
    <p:extLst>
      <p:ext uri="{BB962C8B-B14F-4D97-AF65-F5344CB8AC3E}">
        <p14:creationId xmlns:p14="http://schemas.microsoft.com/office/powerpoint/2010/main" val="393341674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Fejlesztés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Akadályokba ütköztünk</a:t>
            </a:r>
            <a:br>
              <a:rPr lang="hu-HU" dirty="0"/>
            </a:br>
            <a:r>
              <a:rPr lang="hu-HU" sz="2400" dirty="0"/>
              <a:t>A korlátosság gyorsulást, de számos kompromisszumos megoldást is hozott magával</a:t>
            </a:r>
          </a:p>
          <a:p>
            <a:pPr lvl="1"/>
            <a:r>
              <a:rPr lang="hu-HU" sz="2400" dirty="0" err="1"/>
              <a:t>Cookie</a:t>
            </a:r>
            <a:r>
              <a:rPr lang="hu-HU" sz="2400" dirty="0"/>
              <a:t>-k hiányában nem tudunk profilt a hagyományos módszerrel kezelni</a:t>
            </a:r>
          </a:p>
          <a:p>
            <a:pPr lvl="1"/>
            <a:r>
              <a:rPr lang="hu-HU" sz="2400" dirty="0"/>
              <a:t>Problémás a szűrő használata a </a:t>
            </a:r>
            <a:r>
              <a:rPr lang="hu-HU" sz="2400" dirty="0" err="1"/>
              <a:t>javascript</a:t>
            </a:r>
            <a:r>
              <a:rPr lang="hu-HU" sz="2400" dirty="0"/>
              <a:t> hiánya miatt</a:t>
            </a:r>
          </a:p>
          <a:p>
            <a:pPr lvl="1"/>
            <a:r>
              <a:rPr lang="hu-HU" sz="2400" dirty="0"/>
              <a:t>Térképnél, szűrésnél, rendezésnél a </a:t>
            </a:r>
            <a:r>
              <a:rPr lang="hu-HU" sz="2400" dirty="0" err="1"/>
              <a:t>canonical</a:t>
            </a:r>
            <a:r>
              <a:rPr lang="hu-HU" sz="2400" dirty="0"/>
              <a:t> oldalra kell a látogatót irányítanunk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549443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PT-ok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PPT-ok</Template>
  <TotalTime>4905</TotalTime>
  <Words>556</Words>
  <Application>Microsoft Office PowerPoint</Application>
  <PresentationFormat>Diavetítés a képernyőre (4:3 oldalarány)</PresentationFormat>
  <Paragraphs>80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PPT-ok</vt:lpstr>
      <vt:lpstr>Amp project Accelerated Mobile Pages</vt:lpstr>
      <vt:lpstr>A projektről</vt:lpstr>
      <vt:lpstr>A projektről</vt:lpstr>
      <vt:lpstr>PowerPoint-bemutató</vt:lpstr>
      <vt:lpstr>AMP HTML / AMP JS / AMP CDN</vt:lpstr>
      <vt:lpstr>Miért kezdtünk bele?</vt:lpstr>
      <vt:lpstr>Hogyan kezdtünk bele?</vt:lpstr>
      <vt:lpstr>Fejlesztés</vt:lpstr>
      <vt:lpstr>Fejlesztés</vt:lpstr>
      <vt:lpstr>Tapasztalt előnyök</vt:lpstr>
      <vt:lpstr>Tapasztalt előnyök</vt:lpstr>
      <vt:lpstr>Tapasztalt hátrányok</vt:lpstr>
      <vt:lpstr>Tapasztalatok</vt:lpstr>
      <vt:lpstr>Tapasztalatok</vt:lpstr>
      <vt:lpstr>Konklúzió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successes and failures of an OTA in multiple countries</dc:title>
  <dc:creator>Szabó Benjámin</dc:creator>
  <cp:lastModifiedBy>Ben</cp:lastModifiedBy>
  <cp:revision>364</cp:revision>
  <dcterms:created xsi:type="dcterms:W3CDTF">2014-05-19T05:07:02Z</dcterms:created>
  <dcterms:modified xsi:type="dcterms:W3CDTF">2017-06-19T19:59:10Z</dcterms:modified>
</cp:coreProperties>
</file>