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3" r:id="rId3"/>
    <p:sldId id="284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80" r:id="rId21"/>
    <p:sldId id="27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ED2-20DD-40EC-BAEE-D456EE5ED64E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79A-4C3B-4324-933C-E164D6AA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ED2-20DD-40EC-BAEE-D456EE5ED64E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79A-4C3B-4324-933C-E164D6AA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ED2-20DD-40EC-BAEE-D456EE5ED64E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79A-4C3B-4324-933C-E164D6AA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ED2-20DD-40EC-BAEE-D456EE5ED64E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79A-4C3B-4324-933C-E164D6AA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ED2-20DD-40EC-BAEE-D456EE5ED64E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79A-4C3B-4324-933C-E164D6AA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ED2-20DD-40EC-BAEE-D456EE5ED64E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79A-4C3B-4324-933C-E164D6AA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ED2-20DD-40EC-BAEE-D456EE5ED64E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79A-4C3B-4324-933C-E164D6AA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ED2-20DD-40EC-BAEE-D456EE5ED64E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79A-4C3B-4324-933C-E164D6AA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ED2-20DD-40EC-BAEE-D456EE5ED64E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79A-4C3B-4324-933C-E164D6AA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ED2-20DD-40EC-BAEE-D456EE5ED64E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79A-4C3B-4324-933C-E164D6AA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EED2-20DD-40EC-BAEE-D456EE5ED64E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079A-4C3B-4324-933C-E164D6AA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3EED2-20DD-40EC-BAEE-D456EE5ED64E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1079A-4C3B-4324-933C-E164D6AA9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981200"/>
            <a:ext cx="914400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spcAft>
                <a:spcPts val="200"/>
              </a:spcAft>
              <a:buClr>
                <a:srgbClr val="0CC645"/>
              </a:buClr>
              <a:buSzPct val="100000"/>
              <a:defRPr/>
            </a:pPr>
            <a:r>
              <a:rPr lang="hu-HU" sz="4000" b="1" dirty="0">
                <a:solidFill>
                  <a:prstClr val="black"/>
                </a:solidFill>
                <a:cs typeface="Helvetica Light"/>
              </a:rPr>
              <a:t>FintechBlocks </a:t>
            </a:r>
          </a:p>
          <a:p>
            <a:pPr algn="ctr" defTabSz="914377">
              <a:spcAft>
                <a:spcPts val="200"/>
              </a:spcAft>
              <a:buClr>
                <a:srgbClr val="0CC645"/>
              </a:buClr>
              <a:buSzPct val="100000"/>
              <a:defRPr/>
            </a:pPr>
            <a:endParaRPr lang="hu-HU" sz="4000" b="1" dirty="0">
              <a:solidFill>
                <a:prstClr val="black"/>
              </a:solidFill>
              <a:cs typeface="Helvetica Light"/>
            </a:endParaRPr>
          </a:p>
          <a:p>
            <a:pPr algn="ctr" defTabSz="914377">
              <a:spcAft>
                <a:spcPts val="200"/>
              </a:spcAft>
              <a:buClr>
                <a:srgbClr val="0CC645"/>
              </a:buClr>
              <a:buSzPct val="100000"/>
              <a:defRPr/>
            </a:pPr>
            <a:r>
              <a:rPr lang="hu-HU" sz="4000" b="1" dirty="0">
                <a:solidFill>
                  <a:prstClr val="black"/>
                </a:solidFill>
                <a:cs typeface="Helvetica Light"/>
              </a:rPr>
              <a:t> </a:t>
            </a:r>
            <a:r>
              <a:rPr lang="en-US" sz="3200" dirty="0">
                <a:solidFill>
                  <a:prstClr val="black"/>
                </a:solidFill>
                <a:cs typeface="Helvetica Light"/>
              </a:rPr>
              <a:t>Fintech Platform as a </a:t>
            </a:r>
            <a:r>
              <a:rPr lang="en-US" sz="3200" dirty="0" smtClean="0">
                <a:solidFill>
                  <a:prstClr val="black"/>
                </a:solidFill>
                <a:cs typeface="Helvetica Light"/>
              </a:rPr>
              <a:t>Service</a:t>
            </a:r>
            <a:endParaRPr lang="en-US" sz="3200" dirty="0">
              <a:solidFill>
                <a:prstClr val="black"/>
              </a:solidFill>
              <a:cs typeface="Helvetica Light"/>
            </a:endParaRPr>
          </a:p>
        </p:txBody>
      </p:sp>
      <p:sp>
        <p:nvSpPr>
          <p:cNvPr id="11" name="Alcím 2"/>
          <p:cNvSpPr>
            <a:spLocks noGrp="1"/>
          </p:cNvSpPr>
          <p:nvPr>
            <p:ph type="subTitle" idx="1"/>
          </p:nvPr>
        </p:nvSpPr>
        <p:spPr>
          <a:xfrm>
            <a:off x="6338460" y="6151422"/>
            <a:ext cx="2745135" cy="50709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 smtClean="0"/>
              <a:t>May, </a:t>
            </a:r>
            <a:r>
              <a:rPr lang="hu-HU" sz="2400" b="1" dirty="0"/>
              <a:t>2017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943" y="5694278"/>
            <a:ext cx="1533333" cy="91428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2411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történt?</a:t>
            </a:r>
            <a:endParaRPr lang="en-US" dirty="0"/>
          </a:p>
        </p:txBody>
      </p:sp>
      <p:pic>
        <p:nvPicPr>
          <p:cNvPr id="20482" name="Picture 2" descr="Image result for app sto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333"/>
          <a:stretch>
            <a:fillRect/>
          </a:stretch>
        </p:blipFill>
        <p:spPr bwMode="auto">
          <a:xfrm>
            <a:off x="6248400" y="4000500"/>
            <a:ext cx="2895600" cy="2857500"/>
          </a:xfrm>
          <a:prstGeom prst="rect">
            <a:avLst/>
          </a:prstGeom>
          <a:noFill/>
        </p:spPr>
      </p:pic>
      <p:pic>
        <p:nvPicPr>
          <p:cNvPr id="6" name="Picture 2" descr="Image result for app store"/>
          <p:cNvPicPr>
            <a:picLocks noChangeAspect="1" noChangeArrowheads="1"/>
          </p:cNvPicPr>
          <p:nvPr/>
        </p:nvPicPr>
        <p:blipFill>
          <a:blip r:embed="rId2" cstate="print"/>
          <a:srcRect r="52000" b="4000"/>
          <a:stretch>
            <a:fillRect/>
          </a:stretch>
        </p:blipFill>
        <p:spPr bwMode="auto">
          <a:xfrm>
            <a:off x="6400800" y="1295400"/>
            <a:ext cx="2743200" cy="27432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3200" dirty="0" smtClean="0"/>
              <a:t>Platformok lettek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Ügyfélélmény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app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Nem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direkt 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szolgáltatók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800" baseline="0" dirty="0" smtClean="0"/>
              <a:t>Kurátorok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800" dirty="0" smtClean="0"/>
              <a:t>Eredmény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800" dirty="0" smtClean="0"/>
              <a:t>Mindent tudnak rólunk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 a fintechben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038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u-HU" dirty="0" smtClean="0"/>
              <a:t>A bank lehet</a:t>
            </a:r>
          </a:p>
          <a:p>
            <a:pPr algn="ctr">
              <a:buNone/>
            </a:pPr>
            <a:r>
              <a:rPr lang="hu-HU" dirty="0" smtClean="0"/>
              <a:t>a fintech megoldások</a:t>
            </a:r>
          </a:p>
          <a:p>
            <a:pPr algn="ctr">
              <a:buNone/>
            </a:pPr>
            <a:endParaRPr lang="hu-HU" dirty="0" smtClean="0"/>
          </a:p>
          <a:p>
            <a:pPr lvl="1" algn="ctr">
              <a:buNone/>
            </a:pPr>
            <a:r>
              <a:rPr lang="hu-HU" sz="4000" b="1" dirty="0" smtClean="0"/>
              <a:t>kurátora,</a:t>
            </a:r>
          </a:p>
          <a:p>
            <a:pPr lvl="1" algn="ctr">
              <a:buNone/>
            </a:pPr>
            <a:r>
              <a:rPr lang="hu-HU" sz="4000" b="1" dirty="0" smtClean="0"/>
              <a:t>piactere,</a:t>
            </a:r>
          </a:p>
          <a:p>
            <a:pPr lvl="1" algn="ctr">
              <a:buNone/>
            </a:pPr>
            <a:r>
              <a:rPr lang="hu-HU" sz="4000" b="1" dirty="0" smtClean="0"/>
              <a:t>platformja</a:t>
            </a:r>
          </a:p>
          <a:p>
            <a:pPr lvl="1"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azok számára, akik </a:t>
            </a:r>
            <a:r>
              <a:rPr lang="en-US" dirty="0" err="1" smtClean="0"/>
              <a:t>bíz</a:t>
            </a:r>
            <a:r>
              <a:rPr lang="hu-HU" dirty="0" smtClean="0"/>
              <a:t>nak benne.</a:t>
            </a:r>
            <a:endParaRPr lang="en-US" dirty="0"/>
          </a:p>
        </p:txBody>
      </p:sp>
      <p:sp>
        <p:nvSpPr>
          <p:cNvPr id="22530" name="AutoShape 2" descr="Image result for chris skin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s://thefinanser.com/wp-content/uploads/2015/12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519853"/>
            <a:ext cx="3429000" cy="125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FintechBlocks</a:t>
            </a:r>
            <a:endParaRPr lang="en-US" dirty="0"/>
          </a:p>
        </p:txBody>
      </p:sp>
      <p:pic>
        <p:nvPicPr>
          <p:cNvPr id="4" name="Picture 2" descr="Image result for psd2 xs2a"/>
          <p:cNvPicPr>
            <a:picLocks noChangeAspect="1" noChangeArrowheads="1"/>
          </p:cNvPicPr>
          <p:nvPr/>
        </p:nvPicPr>
        <p:blipFill>
          <a:blip r:embed="rId2" cstate="print"/>
          <a:srcRect r="49570"/>
          <a:stretch>
            <a:fillRect/>
          </a:stretch>
        </p:blipFill>
        <p:spPr bwMode="auto">
          <a:xfrm>
            <a:off x="914400" y="2057400"/>
            <a:ext cx="3124200" cy="3550227"/>
          </a:xfrm>
          <a:prstGeom prst="rect">
            <a:avLst/>
          </a:prstGeom>
          <a:noFill/>
        </p:spPr>
      </p:pic>
      <p:pic>
        <p:nvPicPr>
          <p:cNvPr id="23554" name="Picture 2" descr="Image result for platform"/>
          <p:cNvPicPr>
            <a:picLocks noChangeAspect="1" noChangeArrowheads="1"/>
          </p:cNvPicPr>
          <p:nvPr/>
        </p:nvPicPr>
        <p:blipFill>
          <a:blip r:embed="rId3" cstate="print"/>
          <a:srcRect r="71542"/>
          <a:stretch>
            <a:fillRect/>
          </a:stretch>
        </p:blipFill>
        <p:spPr bwMode="auto">
          <a:xfrm>
            <a:off x="5105400" y="1981200"/>
            <a:ext cx="3124200" cy="3634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43"/>
          <p:cNvGrpSpPr/>
          <p:nvPr/>
        </p:nvGrpSpPr>
        <p:grpSpPr>
          <a:xfrm>
            <a:off x="381000" y="1600201"/>
            <a:ext cx="8534399" cy="4876800"/>
            <a:chOff x="827313" y="2079872"/>
            <a:chExt cx="9916064" cy="4364471"/>
          </a:xfrm>
        </p:grpSpPr>
        <p:sp>
          <p:nvSpPr>
            <p:cNvPr id="7" name="Rounded Rectangle 13"/>
            <p:cNvSpPr/>
            <p:nvPr/>
          </p:nvSpPr>
          <p:spPr>
            <a:xfrm>
              <a:off x="3564440" y="2079872"/>
              <a:ext cx="1482436" cy="4710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Fintech #1</a:t>
              </a:r>
              <a:endParaRPr lang="en-US" dirty="0"/>
            </a:p>
          </p:txBody>
        </p:sp>
        <p:sp>
          <p:nvSpPr>
            <p:cNvPr id="8" name="Rectangle 21"/>
            <p:cNvSpPr/>
            <p:nvPr/>
          </p:nvSpPr>
          <p:spPr>
            <a:xfrm>
              <a:off x="3551218" y="2934682"/>
              <a:ext cx="6072416" cy="4784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Fintech Marketplace</a:t>
              </a:r>
              <a:r>
                <a:rPr lang="hu-HU" sz="2400" b="1" dirty="0">
                  <a:solidFill>
                    <a:schemeClr val="tx1"/>
                  </a:solidFill>
                </a:rPr>
                <a:t>/Registry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13"/>
            <p:cNvSpPr/>
            <p:nvPr/>
          </p:nvSpPr>
          <p:spPr>
            <a:xfrm>
              <a:off x="5859320" y="2079872"/>
              <a:ext cx="1482436" cy="4710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Fintech #2</a:t>
              </a:r>
              <a:endParaRPr lang="en-US" dirty="0"/>
            </a:p>
          </p:txBody>
        </p:sp>
        <p:sp>
          <p:nvSpPr>
            <p:cNvPr id="11" name="Rounded Rectangle 13"/>
            <p:cNvSpPr/>
            <p:nvPr/>
          </p:nvSpPr>
          <p:spPr>
            <a:xfrm>
              <a:off x="8186247" y="2079872"/>
              <a:ext cx="1482436" cy="4710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Fintech #3</a:t>
              </a:r>
              <a:endParaRPr lang="en-US" dirty="0"/>
            </a:p>
          </p:txBody>
        </p:sp>
        <p:grpSp>
          <p:nvGrpSpPr>
            <p:cNvPr id="3" name="Csoportba foglalás 42"/>
            <p:cNvGrpSpPr/>
            <p:nvPr/>
          </p:nvGrpSpPr>
          <p:grpSpPr>
            <a:xfrm>
              <a:off x="4280546" y="2595324"/>
              <a:ext cx="4646919" cy="324917"/>
              <a:chOff x="4280546" y="2433497"/>
              <a:chExt cx="4646919" cy="375619"/>
            </a:xfrm>
          </p:grpSpPr>
          <p:cxnSp>
            <p:nvCxnSpPr>
              <p:cNvPr id="9" name="Straight Connector 29"/>
              <p:cNvCxnSpPr/>
              <p:nvPr/>
            </p:nvCxnSpPr>
            <p:spPr>
              <a:xfrm>
                <a:off x="4280546" y="2433497"/>
                <a:ext cx="0" cy="3756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29"/>
              <p:cNvCxnSpPr/>
              <p:nvPr/>
            </p:nvCxnSpPr>
            <p:spPr>
              <a:xfrm>
                <a:off x="6600538" y="2433497"/>
                <a:ext cx="0" cy="3756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29"/>
              <p:cNvCxnSpPr/>
              <p:nvPr/>
            </p:nvCxnSpPr>
            <p:spPr>
              <a:xfrm>
                <a:off x="8927465" y="2433497"/>
                <a:ext cx="0" cy="3756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ounded Rectangle 14"/>
            <p:cNvSpPr/>
            <p:nvPr/>
          </p:nvSpPr>
          <p:spPr>
            <a:xfrm>
              <a:off x="905394" y="3494614"/>
              <a:ext cx="1857832" cy="75634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 smtClean="0">
                  <a:solidFill>
                    <a:schemeClr val="tx2"/>
                  </a:solidFill>
                </a:rPr>
                <a:t>API Management </a:t>
              </a:r>
              <a:r>
                <a:rPr lang="hu-HU" sz="1600" b="1" dirty="0">
                  <a:solidFill>
                    <a:schemeClr val="tx2"/>
                  </a:solidFill>
                </a:rPr>
                <a:t>/</a:t>
              </a:r>
              <a:r>
                <a:rPr lang="hu-HU" sz="1600" b="1" dirty="0" smtClean="0">
                  <a:solidFill>
                    <a:schemeClr val="tx2"/>
                  </a:solidFill>
                </a:rPr>
                <a:t> </a:t>
              </a:r>
              <a:r>
                <a:rPr lang="hu-HU" sz="1600" b="1" dirty="0">
                  <a:solidFill>
                    <a:schemeClr val="tx2"/>
                  </a:solidFill>
                </a:rPr>
                <a:t>Gateway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2925765" y="4084141"/>
              <a:ext cx="2108946" cy="23602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Csoportba foglalás 16"/>
            <p:cNvGrpSpPr/>
            <p:nvPr/>
          </p:nvGrpSpPr>
          <p:grpSpPr>
            <a:xfrm>
              <a:off x="2971660" y="4141238"/>
              <a:ext cx="1929995" cy="790423"/>
              <a:chOff x="1319410" y="3573992"/>
              <a:chExt cx="3368318" cy="2162717"/>
            </a:xfrm>
          </p:grpSpPr>
          <p:pic>
            <p:nvPicPr>
              <p:cNvPr id="18" name="Picture 28" descr="opentext-cloud-logo-graphic-360x220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92620" y="3573992"/>
                <a:ext cx="3006151" cy="2162717"/>
              </a:xfrm>
              <a:prstGeom prst="rect">
                <a:avLst/>
              </a:prstGeom>
            </p:spPr>
          </p:pic>
          <p:sp>
            <p:nvSpPr>
              <p:cNvPr id="19" name="TextBox 29"/>
              <p:cNvSpPr txBox="1"/>
              <p:nvPr/>
            </p:nvSpPr>
            <p:spPr>
              <a:xfrm>
                <a:off x="1319410" y="4356268"/>
                <a:ext cx="3368318" cy="6686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/>
                  <a:t>   Private Cloud  </a:t>
                </a:r>
              </a:p>
            </p:txBody>
          </p:sp>
        </p:grpSp>
        <p:sp>
          <p:nvSpPr>
            <p:cNvPr id="20" name="Rounded Rectangle 14"/>
            <p:cNvSpPr/>
            <p:nvPr/>
          </p:nvSpPr>
          <p:spPr>
            <a:xfrm>
              <a:off x="958602" y="4961722"/>
              <a:ext cx="1857831" cy="5682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>
                  <a:solidFill>
                    <a:schemeClr val="tx2"/>
                  </a:solidFill>
                </a:rPr>
                <a:t>API-Aggregator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22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357" y="5856389"/>
              <a:ext cx="587466" cy="587466"/>
            </a:xfrm>
            <a:prstGeom prst="rect">
              <a:avLst/>
            </a:prstGeom>
          </p:spPr>
        </p:pic>
        <p:grpSp>
          <p:nvGrpSpPr>
            <p:cNvPr id="13" name="Csoportba foglalás 22"/>
            <p:cNvGrpSpPr/>
            <p:nvPr/>
          </p:nvGrpSpPr>
          <p:grpSpPr>
            <a:xfrm>
              <a:off x="3952568" y="3502048"/>
              <a:ext cx="94329" cy="535934"/>
              <a:chOff x="3284251" y="2573136"/>
              <a:chExt cx="94329" cy="535934"/>
            </a:xfrm>
          </p:grpSpPr>
          <p:cxnSp>
            <p:nvCxnSpPr>
              <p:cNvPr id="24" name="Straight Connector 29"/>
              <p:cNvCxnSpPr/>
              <p:nvPr/>
            </p:nvCxnSpPr>
            <p:spPr>
              <a:xfrm>
                <a:off x="3284251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9"/>
              <p:cNvCxnSpPr/>
              <p:nvPr/>
            </p:nvCxnSpPr>
            <p:spPr>
              <a:xfrm>
                <a:off x="3378580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Csoportba foglalás 25"/>
            <p:cNvGrpSpPr/>
            <p:nvPr/>
          </p:nvGrpSpPr>
          <p:grpSpPr>
            <a:xfrm>
              <a:off x="3952568" y="4967249"/>
              <a:ext cx="94329" cy="874784"/>
              <a:chOff x="3284251" y="2573136"/>
              <a:chExt cx="94329" cy="535934"/>
            </a:xfrm>
          </p:grpSpPr>
          <p:cxnSp>
            <p:nvCxnSpPr>
              <p:cNvPr id="27" name="Straight Connector 29"/>
              <p:cNvCxnSpPr/>
              <p:nvPr/>
            </p:nvCxnSpPr>
            <p:spPr>
              <a:xfrm>
                <a:off x="3284251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9"/>
              <p:cNvCxnSpPr/>
              <p:nvPr/>
            </p:nvCxnSpPr>
            <p:spPr>
              <a:xfrm>
                <a:off x="3378580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Csoportba foglalás 41"/>
            <p:cNvGrpSpPr/>
            <p:nvPr/>
          </p:nvGrpSpPr>
          <p:grpSpPr>
            <a:xfrm>
              <a:off x="2838604" y="3832375"/>
              <a:ext cx="1012364" cy="1438823"/>
              <a:chOff x="2622640" y="3745290"/>
              <a:chExt cx="1228328" cy="1438823"/>
            </a:xfrm>
          </p:grpSpPr>
          <p:cxnSp>
            <p:nvCxnSpPr>
              <p:cNvPr id="21" name="Egyenes összekötő nyíllal 20"/>
              <p:cNvCxnSpPr/>
              <p:nvPr/>
            </p:nvCxnSpPr>
            <p:spPr>
              <a:xfrm flipV="1">
                <a:off x="2622640" y="3745290"/>
                <a:ext cx="1228328" cy="13908"/>
              </a:xfrm>
              <a:prstGeom prst="straightConnector1">
                <a:avLst/>
              </a:prstGeom>
              <a:ln w="19050">
                <a:solidFill>
                  <a:srgbClr val="0CC645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nyíllal 28"/>
              <p:cNvCxnSpPr/>
              <p:nvPr/>
            </p:nvCxnSpPr>
            <p:spPr>
              <a:xfrm flipV="1">
                <a:off x="2622640" y="5170205"/>
                <a:ext cx="1228328" cy="13908"/>
              </a:xfrm>
              <a:prstGeom prst="straightConnector1">
                <a:avLst/>
              </a:prstGeom>
              <a:ln w="19050">
                <a:solidFill>
                  <a:srgbClr val="0CC645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églalap 29"/>
            <p:cNvSpPr/>
            <p:nvPr/>
          </p:nvSpPr>
          <p:spPr>
            <a:xfrm>
              <a:off x="5536572" y="4084141"/>
              <a:ext cx="2108946" cy="23602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églalap 30"/>
            <p:cNvSpPr/>
            <p:nvPr/>
          </p:nvSpPr>
          <p:spPr>
            <a:xfrm>
              <a:off x="8058971" y="4084141"/>
              <a:ext cx="2108946" cy="23602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2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8" y="5856389"/>
              <a:ext cx="587466" cy="587466"/>
            </a:xfrm>
            <a:prstGeom prst="rect">
              <a:avLst/>
            </a:prstGeom>
          </p:spPr>
        </p:pic>
        <p:grpSp>
          <p:nvGrpSpPr>
            <p:cNvPr id="26" name="Csoportba foglalás 32"/>
            <p:cNvGrpSpPr/>
            <p:nvPr/>
          </p:nvGrpSpPr>
          <p:grpSpPr>
            <a:xfrm>
              <a:off x="6524923" y="3502048"/>
              <a:ext cx="94329" cy="535934"/>
              <a:chOff x="3284251" y="2573136"/>
              <a:chExt cx="94329" cy="535934"/>
            </a:xfrm>
          </p:grpSpPr>
          <p:cxnSp>
            <p:nvCxnSpPr>
              <p:cNvPr id="34" name="Straight Connector 29"/>
              <p:cNvCxnSpPr/>
              <p:nvPr/>
            </p:nvCxnSpPr>
            <p:spPr>
              <a:xfrm>
                <a:off x="3284251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29"/>
              <p:cNvCxnSpPr/>
              <p:nvPr/>
            </p:nvCxnSpPr>
            <p:spPr>
              <a:xfrm>
                <a:off x="3378580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7797" y="5856389"/>
              <a:ext cx="587466" cy="587466"/>
            </a:xfrm>
            <a:prstGeom prst="rect">
              <a:avLst/>
            </a:prstGeom>
          </p:spPr>
        </p:pic>
        <p:grpSp>
          <p:nvGrpSpPr>
            <p:cNvPr id="33" name="Csoportba foglalás 36"/>
            <p:cNvGrpSpPr/>
            <p:nvPr/>
          </p:nvGrpSpPr>
          <p:grpSpPr>
            <a:xfrm>
              <a:off x="8957888" y="3502048"/>
              <a:ext cx="94329" cy="535934"/>
              <a:chOff x="3284251" y="2573136"/>
              <a:chExt cx="94329" cy="535934"/>
            </a:xfrm>
          </p:grpSpPr>
          <p:cxnSp>
            <p:nvCxnSpPr>
              <p:cNvPr id="38" name="Straight Connector 29"/>
              <p:cNvCxnSpPr/>
              <p:nvPr/>
            </p:nvCxnSpPr>
            <p:spPr>
              <a:xfrm>
                <a:off x="3284251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29"/>
              <p:cNvCxnSpPr/>
              <p:nvPr/>
            </p:nvCxnSpPr>
            <p:spPr>
              <a:xfrm>
                <a:off x="3378580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églalap 39"/>
            <p:cNvSpPr/>
            <p:nvPr/>
          </p:nvSpPr>
          <p:spPr>
            <a:xfrm>
              <a:off x="827313" y="2749063"/>
              <a:ext cx="9916064" cy="289699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857003" y="2759758"/>
              <a:ext cx="1870239" cy="336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b="1" dirty="0"/>
                <a:t>FINTECHBLOCKS</a:t>
              </a:r>
              <a:endParaRPr lang="en-GB" sz="1600" b="1" dirty="0"/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smtClean="0"/>
              <a:t>Architektúra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907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43"/>
          <p:cNvGrpSpPr/>
          <p:nvPr/>
        </p:nvGrpSpPr>
        <p:grpSpPr>
          <a:xfrm>
            <a:off x="381000" y="1600201"/>
            <a:ext cx="8534399" cy="4876800"/>
            <a:chOff x="827313" y="2079872"/>
            <a:chExt cx="9916064" cy="4364471"/>
          </a:xfrm>
        </p:grpSpPr>
        <p:sp>
          <p:nvSpPr>
            <p:cNvPr id="7" name="Rounded Rectangle 13"/>
            <p:cNvSpPr/>
            <p:nvPr/>
          </p:nvSpPr>
          <p:spPr>
            <a:xfrm>
              <a:off x="3564440" y="2079872"/>
              <a:ext cx="1482436" cy="4710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Fintech #1</a:t>
              </a:r>
              <a:endParaRPr lang="en-US" dirty="0"/>
            </a:p>
          </p:txBody>
        </p:sp>
        <p:sp>
          <p:nvSpPr>
            <p:cNvPr id="8" name="Rectangle 21"/>
            <p:cNvSpPr/>
            <p:nvPr/>
          </p:nvSpPr>
          <p:spPr>
            <a:xfrm>
              <a:off x="3551218" y="2934682"/>
              <a:ext cx="6072416" cy="4784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Fintech Marketplace</a:t>
              </a:r>
              <a:r>
                <a:rPr lang="hu-HU" sz="2400" b="1" dirty="0">
                  <a:solidFill>
                    <a:schemeClr val="tx1"/>
                  </a:solidFill>
                </a:rPr>
                <a:t>/Registry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13"/>
            <p:cNvSpPr/>
            <p:nvPr/>
          </p:nvSpPr>
          <p:spPr>
            <a:xfrm>
              <a:off x="5859320" y="2079872"/>
              <a:ext cx="1482436" cy="4710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Fintech #2</a:t>
              </a:r>
              <a:endParaRPr lang="en-US" dirty="0"/>
            </a:p>
          </p:txBody>
        </p:sp>
        <p:sp>
          <p:nvSpPr>
            <p:cNvPr id="11" name="Rounded Rectangle 13"/>
            <p:cNvSpPr/>
            <p:nvPr/>
          </p:nvSpPr>
          <p:spPr>
            <a:xfrm>
              <a:off x="8186247" y="2079872"/>
              <a:ext cx="1482436" cy="4710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Fintech #3</a:t>
              </a:r>
              <a:endParaRPr lang="en-US" dirty="0"/>
            </a:p>
          </p:txBody>
        </p:sp>
        <p:grpSp>
          <p:nvGrpSpPr>
            <p:cNvPr id="3" name="Csoportba foglalás 42"/>
            <p:cNvGrpSpPr/>
            <p:nvPr/>
          </p:nvGrpSpPr>
          <p:grpSpPr>
            <a:xfrm>
              <a:off x="4280546" y="2595324"/>
              <a:ext cx="4646919" cy="324917"/>
              <a:chOff x="4280546" y="2433497"/>
              <a:chExt cx="4646919" cy="375619"/>
            </a:xfrm>
          </p:grpSpPr>
          <p:cxnSp>
            <p:nvCxnSpPr>
              <p:cNvPr id="9" name="Straight Connector 29"/>
              <p:cNvCxnSpPr/>
              <p:nvPr/>
            </p:nvCxnSpPr>
            <p:spPr>
              <a:xfrm>
                <a:off x="4280546" y="2433497"/>
                <a:ext cx="0" cy="3756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29"/>
              <p:cNvCxnSpPr/>
              <p:nvPr/>
            </p:nvCxnSpPr>
            <p:spPr>
              <a:xfrm>
                <a:off x="6600538" y="2433497"/>
                <a:ext cx="0" cy="3756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29"/>
              <p:cNvCxnSpPr/>
              <p:nvPr/>
            </p:nvCxnSpPr>
            <p:spPr>
              <a:xfrm>
                <a:off x="8927465" y="2433497"/>
                <a:ext cx="0" cy="3756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ounded Rectangle 14"/>
            <p:cNvSpPr/>
            <p:nvPr/>
          </p:nvSpPr>
          <p:spPr>
            <a:xfrm>
              <a:off x="905394" y="3494614"/>
              <a:ext cx="1857832" cy="75634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 smtClean="0">
                  <a:solidFill>
                    <a:schemeClr val="tx2"/>
                  </a:solidFill>
                </a:rPr>
                <a:t>API Management </a:t>
              </a:r>
              <a:r>
                <a:rPr lang="hu-HU" sz="1600" b="1" dirty="0">
                  <a:solidFill>
                    <a:schemeClr val="tx2"/>
                  </a:solidFill>
                </a:rPr>
                <a:t>/</a:t>
              </a:r>
              <a:r>
                <a:rPr lang="hu-HU" sz="1600" b="1" dirty="0" smtClean="0">
                  <a:solidFill>
                    <a:schemeClr val="tx2"/>
                  </a:solidFill>
                </a:rPr>
                <a:t> </a:t>
              </a:r>
              <a:r>
                <a:rPr lang="hu-HU" sz="1600" b="1" dirty="0">
                  <a:solidFill>
                    <a:schemeClr val="tx2"/>
                  </a:solidFill>
                </a:rPr>
                <a:t>Gateway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2925765" y="4084141"/>
              <a:ext cx="2108946" cy="23602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Csoportba foglalás 16"/>
            <p:cNvGrpSpPr/>
            <p:nvPr/>
          </p:nvGrpSpPr>
          <p:grpSpPr>
            <a:xfrm>
              <a:off x="2971660" y="4141238"/>
              <a:ext cx="1929995" cy="790423"/>
              <a:chOff x="1319410" y="3573992"/>
              <a:chExt cx="3368318" cy="2162717"/>
            </a:xfrm>
          </p:grpSpPr>
          <p:pic>
            <p:nvPicPr>
              <p:cNvPr id="18" name="Picture 28" descr="opentext-cloud-logo-graphic-360x220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92620" y="3573992"/>
                <a:ext cx="3006151" cy="2162717"/>
              </a:xfrm>
              <a:prstGeom prst="rect">
                <a:avLst/>
              </a:prstGeom>
            </p:spPr>
          </p:pic>
          <p:sp>
            <p:nvSpPr>
              <p:cNvPr id="19" name="TextBox 29"/>
              <p:cNvSpPr txBox="1"/>
              <p:nvPr/>
            </p:nvSpPr>
            <p:spPr>
              <a:xfrm>
                <a:off x="1319410" y="4356268"/>
                <a:ext cx="3368318" cy="6686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/>
                  <a:t>   Private Cloud  </a:t>
                </a:r>
              </a:p>
            </p:txBody>
          </p:sp>
        </p:grpSp>
        <p:sp>
          <p:nvSpPr>
            <p:cNvPr id="20" name="Rounded Rectangle 14"/>
            <p:cNvSpPr/>
            <p:nvPr/>
          </p:nvSpPr>
          <p:spPr>
            <a:xfrm>
              <a:off x="958602" y="4961722"/>
              <a:ext cx="1857831" cy="5682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>
                  <a:solidFill>
                    <a:schemeClr val="tx2"/>
                  </a:solidFill>
                </a:rPr>
                <a:t>API-Aggregator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22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357" y="5856389"/>
              <a:ext cx="587466" cy="587466"/>
            </a:xfrm>
            <a:prstGeom prst="rect">
              <a:avLst/>
            </a:prstGeom>
          </p:spPr>
        </p:pic>
        <p:grpSp>
          <p:nvGrpSpPr>
            <p:cNvPr id="5" name="Csoportba foglalás 22"/>
            <p:cNvGrpSpPr/>
            <p:nvPr/>
          </p:nvGrpSpPr>
          <p:grpSpPr>
            <a:xfrm>
              <a:off x="3952568" y="3502048"/>
              <a:ext cx="94329" cy="535934"/>
              <a:chOff x="3284251" y="2573136"/>
              <a:chExt cx="94329" cy="535934"/>
            </a:xfrm>
          </p:grpSpPr>
          <p:cxnSp>
            <p:nvCxnSpPr>
              <p:cNvPr id="24" name="Straight Connector 29"/>
              <p:cNvCxnSpPr/>
              <p:nvPr/>
            </p:nvCxnSpPr>
            <p:spPr>
              <a:xfrm>
                <a:off x="3284251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9"/>
              <p:cNvCxnSpPr/>
              <p:nvPr/>
            </p:nvCxnSpPr>
            <p:spPr>
              <a:xfrm>
                <a:off x="3378580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Csoportba foglalás 25"/>
            <p:cNvGrpSpPr/>
            <p:nvPr/>
          </p:nvGrpSpPr>
          <p:grpSpPr>
            <a:xfrm>
              <a:off x="3952568" y="4967249"/>
              <a:ext cx="94329" cy="874784"/>
              <a:chOff x="3284251" y="2573136"/>
              <a:chExt cx="94329" cy="535934"/>
            </a:xfrm>
          </p:grpSpPr>
          <p:cxnSp>
            <p:nvCxnSpPr>
              <p:cNvPr id="27" name="Straight Connector 29"/>
              <p:cNvCxnSpPr/>
              <p:nvPr/>
            </p:nvCxnSpPr>
            <p:spPr>
              <a:xfrm>
                <a:off x="3284251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9"/>
              <p:cNvCxnSpPr/>
              <p:nvPr/>
            </p:nvCxnSpPr>
            <p:spPr>
              <a:xfrm>
                <a:off x="3378580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Csoportba foglalás 41"/>
            <p:cNvGrpSpPr/>
            <p:nvPr/>
          </p:nvGrpSpPr>
          <p:grpSpPr>
            <a:xfrm>
              <a:off x="2838604" y="3832375"/>
              <a:ext cx="1012364" cy="1438823"/>
              <a:chOff x="2622640" y="3745290"/>
              <a:chExt cx="1228328" cy="1438823"/>
            </a:xfrm>
          </p:grpSpPr>
          <p:cxnSp>
            <p:nvCxnSpPr>
              <p:cNvPr id="21" name="Egyenes összekötő nyíllal 20"/>
              <p:cNvCxnSpPr/>
              <p:nvPr/>
            </p:nvCxnSpPr>
            <p:spPr>
              <a:xfrm flipV="1">
                <a:off x="2622640" y="3745290"/>
                <a:ext cx="1228328" cy="13908"/>
              </a:xfrm>
              <a:prstGeom prst="straightConnector1">
                <a:avLst/>
              </a:prstGeom>
              <a:ln w="19050">
                <a:solidFill>
                  <a:srgbClr val="0CC645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nyíllal 28"/>
              <p:cNvCxnSpPr/>
              <p:nvPr/>
            </p:nvCxnSpPr>
            <p:spPr>
              <a:xfrm flipV="1">
                <a:off x="2622640" y="5170205"/>
                <a:ext cx="1228328" cy="13908"/>
              </a:xfrm>
              <a:prstGeom prst="straightConnector1">
                <a:avLst/>
              </a:prstGeom>
              <a:ln w="19050">
                <a:solidFill>
                  <a:srgbClr val="0CC645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églalap 29"/>
            <p:cNvSpPr/>
            <p:nvPr/>
          </p:nvSpPr>
          <p:spPr>
            <a:xfrm>
              <a:off x="5536572" y="4084141"/>
              <a:ext cx="2108946" cy="23602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églalap 30"/>
            <p:cNvSpPr/>
            <p:nvPr/>
          </p:nvSpPr>
          <p:spPr>
            <a:xfrm>
              <a:off x="8058971" y="4084141"/>
              <a:ext cx="2108946" cy="23602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2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8" y="5856389"/>
              <a:ext cx="587466" cy="587466"/>
            </a:xfrm>
            <a:prstGeom prst="rect">
              <a:avLst/>
            </a:prstGeom>
          </p:spPr>
        </p:pic>
        <p:grpSp>
          <p:nvGrpSpPr>
            <p:cNvPr id="17" name="Csoportba foglalás 32"/>
            <p:cNvGrpSpPr/>
            <p:nvPr/>
          </p:nvGrpSpPr>
          <p:grpSpPr>
            <a:xfrm>
              <a:off x="6524923" y="3502048"/>
              <a:ext cx="94329" cy="535934"/>
              <a:chOff x="3284251" y="2573136"/>
              <a:chExt cx="94329" cy="535934"/>
            </a:xfrm>
          </p:grpSpPr>
          <p:cxnSp>
            <p:nvCxnSpPr>
              <p:cNvPr id="34" name="Straight Connector 29"/>
              <p:cNvCxnSpPr/>
              <p:nvPr/>
            </p:nvCxnSpPr>
            <p:spPr>
              <a:xfrm>
                <a:off x="3284251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29"/>
              <p:cNvCxnSpPr/>
              <p:nvPr/>
            </p:nvCxnSpPr>
            <p:spPr>
              <a:xfrm>
                <a:off x="3378580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7797" y="5856389"/>
              <a:ext cx="587466" cy="587466"/>
            </a:xfrm>
            <a:prstGeom prst="rect">
              <a:avLst/>
            </a:prstGeom>
          </p:spPr>
        </p:pic>
        <p:grpSp>
          <p:nvGrpSpPr>
            <p:cNvPr id="23" name="Csoportba foglalás 36"/>
            <p:cNvGrpSpPr/>
            <p:nvPr/>
          </p:nvGrpSpPr>
          <p:grpSpPr>
            <a:xfrm>
              <a:off x="8957888" y="3502048"/>
              <a:ext cx="94329" cy="535934"/>
              <a:chOff x="3284251" y="2573136"/>
              <a:chExt cx="94329" cy="535934"/>
            </a:xfrm>
          </p:grpSpPr>
          <p:cxnSp>
            <p:nvCxnSpPr>
              <p:cNvPr id="38" name="Straight Connector 29"/>
              <p:cNvCxnSpPr/>
              <p:nvPr/>
            </p:nvCxnSpPr>
            <p:spPr>
              <a:xfrm>
                <a:off x="3284251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29"/>
              <p:cNvCxnSpPr/>
              <p:nvPr/>
            </p:nvCxnSpPr>
            <p:spPr>
              <a:xfrm>
                <a:off x="3378580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églalap 39"/>
            <p:cNvSpPr/>
            <p:nvPr/>
          </p:nvSpPr>
          <p:spPr>
            <a:xfrm>
              <a:off x="827313" y="2749063"/>
              <a:ext cx="9916064" cy="289699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857003" y="2759758"/>
              <a:ext cx="1870239" cy="336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b="1" dirty="0"/>
                <a:t>FINTECHBLOCKS</a:t>
              </a:r>
              <a:endParaRPr lang="en-GB" sz="1600" b="1" dirty="0"/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smtClean="0"/>
              <a:t>PSD2 megfelelés</a:t>
            </a:r>
            <a:endParaRPr lang="en-US" dirty="0"/>
          </a:p>
        </p:txBody>
      </p:sp>
      <p:sp>
        <p:nvSpPr>
          <p:cNvPr id="42" name="Lekerekített téglalap 3"/>
          <p:cNvSpPr/>
          <p:nvPr/>
        </p:nvSpPr>
        <p:spPr>
          <a:xfrm>
            <a:off x="228600" y="2971800"/>
            <a:ext cx="1905000" cy="28194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9077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43"/>
          <p:cNvGrpSpPr/>
          <p:nvPr/>
        </p:nvGrpSpPr>
        <p:grpSpPr>
          <a:xfrm>
            <a:off x="381000" y="1600201"/>
            <a:ext cx="8534399" cy="4876800"/>
            <a:chOff x="827313" y="2079872"/>
            <a:chExt cx="9916064" cy="4364471"/>
          </a:xfrm>
        </p:grpSpPr>
        <p:sp>
          <p:nvSpPr>
            <p:cNvPr id="7" name="Rounded Rectangle 13"/>
            <p:cNvSpPr/>
            <p:nvPr/>
          </p:nvSpPr>
          <p:spPr>
            <a:xfrm>
              <a:off x="3564440" y="2079872"/>
              <a:ext cx="1482436" cy="4710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Fintech #1</a:t>
              </a:r>
              <a:endParaRPr lang="en-US" dirty="0"/>
            </a:p>
          </p:txBody>
        </p:sp>
        <p:sp>
          <p:nvSpPr>
            <p:cNvPr id="8" name="Rectangle 21"/>
            <p:cNvSpPr/>
            <p:nvPr/>
          </p:nvSpPr>
          <p:spPr>
            <a:xfrm>
              <a:off x="3551218" y="2934682"/>
              <a:ext cx="6072416" cy="4784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Fintech Marketplace</a:t>
              </a:r>
              <a:r>
                <a:rPr lang="hu-HU" sz="2400" b="1" dirty="0">
                  <a:solidFill>
                    <a:schemeClr val="tx1"/>
                  </a:solidFill>
                </a:rPr>
                <a:t>/Registry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13"/>
            <p:cNvSpPr/>
            <p:nvPr/>
          </p:nvSpPr>
          <p:spPr>
            <a:xfrm>
              <a:off x="5859320" y="2079872"/>
              <a:ext cx="1482436" cy="4710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Fintech #2</a:t>
              </a:r>
              <a:endParaRPr lang="en-US" dirty="0"/>
            </a:p>
          </p:txBody>
        </p:sp>
        <p:sp>
          <p:nvSpPr>
            <p:cNvPr id="11" name="Rounded Rectangle 13"/>
            <p:cNvSpPr/>
            <p:nvPr/>
          </p:nvSpPr>
          <p:spPr>
            <a:xfrm>
              <a:off x="8186247" y="2079872"/>
              <a:ext cx="1482436" cy="4710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Fintech #3</a:t>
              </a:r>
              <a:endParaRPr lang="en-US" dirty="0"/>
            </a:p>
          </p:txBody>
        </p:sp>
        <p:grpSp>
          <p:nvGrpSpPr>
            <p:cNvPr id="3" name="Csoportba foglalás 42"/>
            <p:cNvGrpSpPr/>
            <p:nvPr/>
          </p:nvGrpSpPr>
          <p:grpSpPr>
            <a:xfrm>
              <a:off x="4280546" y="2595324"/>
              <a:ext cx="4646919" cy="324917"/>
              <a:chOff x="4280546" y="2433497"/>
              <a:chExt cx="4646919" cy="375619"/>
            </a:xfrm>
          </p:grpSpPr>
          <p:cxnSp>
            <p:nvCxnSpPr>
              <p:cNvPr id="9" name="Straight Connector 29"/>
              <p:cNvCxnSpPr/>
              <p:nvPr/>
            </p:nvCxnSpPr>
            <p:spPr>
              <a:xfrm>
                <a:off x="4280546" y="2433497"/>
                <a:ext cx="0" cy="3756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29"/>
              <p:cNvCxnSpPr/>
              <p:nvPr/>
            </p:nvCxnSpPr>
            <p:spPr>
              <a:xfrm>
                <a:off x="6600538" y="2433497"/>
                <a:ext cx="0" cy="3756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29"/>
              <p:cNvCxnSpPr/>
              <p:nvPr/>
            </p:nvCxnSpPr>
            <p:spPr>
              <a:xfrm>
                <a:off x="8927465" y="2433497"/>
                <a:ext cx="0" cy="3756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ounded Rectangle 14"/>
            <p:cNvSpPr/>
            <p:nvPr/>
          </p:nvSpPr>
          <p:spPr>
            <a:xfrm>
              <a:off x="905394" y="3494614"/>
              <a:ext cx="1857832" cy="75634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 smtClean="0">
                  <a:solidFill>
                    <a:schemeClr val="tx2"/>
                  </a:solidFill>
                </a:rPr>
                <a:t>API Management </a:t>
              </a:r>
              <a:r>
                <a:rPr lang="hu-HU" sz="1600" b="1" dirty="0">
                  <a:solidFill>
                    <a:schemeClr val="tx2"/>
                  </a:solidFill>
                </a:rPr>
                <a:t>/</a:t>
              </a:r>
              <a:r>
                <a:rPr lang="hu-HU" sz="1600" b="1" dirty="0" smtClean="0">
                  <a:solidFill>
                    <a:schemeClr val="tx2"/>
                  </a:solidFill>
                </a:rPr>
                <a:t> </a:t>
              </a:r>
              <a:r>
                <a:rPr lang="hu-HU" sz="1600" b="1" dirty="0">
                  <a:solidFill>
                    <a:schemeClr val="tx2"/>
                  </a:solidFill>
                </a:rPr>
                <a:t>Gateway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2925765" y="4084141"/>
              <a:ext cx="2108946" cy="23602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Csoportba foglalás 16"/>
            <p:cNvGrpSpPr/>
            <p:nvPr/>
          </p:nvGrpSpPr>
          <p:grpSpPr>
            <a:xfrm>
              <a:off x="2971660" y="4141238"/>
              <a:ext cx="1929995" cy="790423"/>
              <a:chOff x="1319410" y="3573992"/>
              <a:chExt cx="3368318" cy="2162717"/>
            </a:xfrm>
          </p:grpSpPr>
          <p:pic>
            <p:nvPicPr>
              <p:cNvPr id="18" name="Picture 28" descr="opentext-cloud-logo-graphic-360x220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92620" y="3573992"/>
                <a:ext cx="3006151" cy="2162717"/>
              </a:xfrm>
              <a:prstGeom prst="rect">
                <a:avLst/>
              </a:prstGeom>
            </p:spPr>
          </p:pic>
          <p:sp>
            <p:nvSpPr>
              <p:cNvPr id="19" name="TextBox 29"/>
              <p:cNvSpPr txBox="1"/>
              <p:nvPr/>
            </p:nvSpPr>
            <p:spPr>
              <a:xfrm>
                <a:off x="1319410" y="4356268"/>
                <a:ext cx="3368318" cy="6686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/>
                  <a:t>   Private Cloud  </a:t>
                </a:r>
              </a:p>
            </p:txBody>
          </p:sp>
        </p:grpSp>
        <p:sp>
          <p:nvSpPr>
            <p:cNvPr id="20" name="Rounded Rectangle 14"/>
            <p:cNvSpPr/>
            <p:nvPr/>
          </p:nvSpPr>
          <p:spPr>
            <a:xfrm>
              <a:off x="958602" y="4961722"/>
              <a:ext cx="1857831" cy="5682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>
                  <a:solidFill>
                    <a:schemeClr val="tx2"/>
                  </a:solidFill>
                </a:rPr>
                <a:t>API-Aggregator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22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357" y="5856389"/>
              <a:ext cx="587466" cy="587466"/>
            </a:xfrm>
            <a:prstGeom prst="rect">
              <a:avLst/>
            </a:prstGeom>
          </p:spPr>
        </p:pic>
        <p:grpSp>
          <p:nvGrpSpPr>
            <p:cNvPr id="5" name="Csoportba foglalás 22"/>
            <p:cNvGrpSpPr/>
            <p:nvPr/>
          </p:nvGrpSpPr>
          <p:grpSpPr>
            <a:xfrm>
              <a:off x="3952568" y="3502048"/>
              <a:ext cx="94329" cy="535934"/>
              <a:chOff x="3284251" y="2573136"/>
              <a:chExt cx="94329" cy="535934"/>
            </a:xfrm>
          </p:grpSpPr>
          <p:cxnSp>
            <p:nvCxnSpPr>
              <p:cNvPr id="24" name="Straight Connector 29"/>
              <p:cNvCxnSpPr/>
              <p:nvPr/>
            </p:nvCxnSpPr>
            <p:spPr>
              <a:xfrm>
                <a:off x="3284251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9"/>
              <p:cNvCxnSpPr/>
              <p:nvPr/>
            </p:nvCxnSpPr>
            <p:spPr>
              <a:xfrm>
                <a:off x="3378580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Csoportba foglalás 25"/>
            <p:cNvGrpSpPr/>
            <p:nvPr/>
          </p:nvGrpSpPr>
          <p:grpSpPr>
            <a:xfrm>
              <a:off x="3952568" y="4967249"/>
              <a:ext cx="94329" cy="874784"/>
              <a:chOff x="3284251" y="2573136"/>
              <a:chExt cx="94329" cy="535934"/>
            </a:xfrm>
          </p:grpSpPr>
          <p:cxnSp>
            <p:nvCxnSpPr>
              <p:cNvPr id="27" name="Straight Connector 29"/>
              <p:cNvCxnSpPr/>
              <p:nvPr/>
            </p:nvCxnSpPr>
            <p:spPr>
              <a:xfrm>
                <a:off x="3284251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9"/>
              <p:cNvCxnSpPr/>
              <p:nvPr/>
            </p:nvCxnSpPr>
            <p:spPr>
              <a:xfrm>
                <a:off x="3378580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Csoportba foglalás 41"/>
            <p:cNvGrpSpPr/>
            <p:nvPr/>
          </p:nvGrpSpPr>
          <p:grpSpPr>
            <a:xfrm>
              <a:off x="2838604" y="3832375"/>
              <a:ext cx="1012364" cy="1438823"/>
              <a:chOff x="2622640" y="3745290"/>
              <a:chExt cx="1228328" cy="1438823"/>
            </a:xfrm>
          </p:grpSpPr>
          <p:cxnSp>
            <p:nvCxnSpPr>
              <p:cNvPr id="21" name="Egyenes összekötő nyíllal 20"/>
              <p:cNvCxnSpPr/>
              <p:nvPr/>
            </p:nvCxnSpPr>
            <p:spPr>
              <a:xfrm flipV="1">
                <a:off x="2622640" y="3745290"/>
                <a:ext cx="1228328" cy="13908"/>
              </a:xfrm>
              <a:prstGeom prst="straightConnector1">
                <a:avLst/>
              </a:prstGeom>
              <a:ln w="19050">
                <a:solidFill>
                  <a:srgbClr val="0CC645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nyíllal 28"/>
              <p:cNvCxnSpPr/>
              <p:nvPr/>
            </p:nvCxnSpPr>
            <p:spPr>
              <a:xfrm flipV="1">
                <a:off x="2622640" y="5170205"/>
                <a:ext cx="1228328" cy="13908"/>
              </a:xfrm>
              <a:prstGeom prst="straightConnector1">
                <a:avLst/>
              </a:prstGeom>
              <a:ln w="19050">
                <a:solidFill>
                  <a:srgbClr val="0CC645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églalap 29"/>
            <p:cNvSpPr/>
            <p:nvPr/>
          </p:nvSpPr>
          <p:spPr>
            <a:xfrm>
              <a:off x="5536572" y="4084141"/>
              <a:ext cx="2108946" cy="23602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églalap 30"/>
            <p:cNvSpPr/>
            <p:nvPr/>
          </p:nvSpPr>
          <p:spPr>
            <a:xfrm>
              <a:off x="8058971" y="4084141"/>
              <a:ext cx="2108946" cy="23602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2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8" y="5856389"/>
              <a:ext cx="587466" cy="587466"/>
            </a:xfrm>
            <a:prstGeom prst="rect">
              <a:avLst/>
            </a:prstGeom>
          </p:spPr>
        </p:pic>
        <p:grpSp>
          <p:nvGrpSpPr>
            <p:cNvPr id="17" name="Csoportba foglalás 32"/>
            <p:cNvGrpSpPr/>
            <p:nvPr/>
          </p:nvGrpSpPr>
          <p:grpSpPr>
            <a:xfrm>
              <a:off x="6524923" y="3502048"/>
              <a:ext cx="94329" cy="535934"/>
              <a:chOff x="3284251" y="2573136"/>
              <a:chExt cx="94329" cy="535934"/>
            </a:xfrm>
          </p:grpSpPr>
          <p:cxnSp>
            <p:nvCxnSpPr>
              <p:cNvPr id="34" name="Straight Connector 29"/>
              <p:cNvCxnSpPr/>
              <p:nvPr/>
            </p:nvCxnSpPr>
            <p:spPr>
              <a:xfrm>
                <a:off x="3284251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29"/>
              <p:cNvCxnSpPr/>
              <p:nvPr/>
            </p:nvCxnSpPr>
            <p:spPr>
              <a:xfrm>
                <a:off x="3378580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7797" y="5856389"/>
              <a:ext cx="587466" cy="587466"/>
            </a:xfrm>
            <a:prstGeom prst="rect">
              <a:avLst/>
            </a:prstGeom>
          </p:spPr>
        </p:pic>
        <p:grpSp>
          <p:nvGrpSpPr>
            <p:cNvPr id="23" name="Csoportba foglalás 36"/>
            <p:cNvGrpSpPr/>
            <p:nvPr/>
          </p:nvGrpSpPr>
          <p:grpSpPr>
            <a:xfrm>
              <a:off x="8957888" y="3502048"/>
              <a:ext cx="94329" cy="535934"/>
              <a:chOff x="3284251" y="2573136"/>
              <a:chExt cx="94329" cy="535934"/>
            </a:xfrm>
          </p:grpSpPr>
          <p:cxnSp>
            <p:nvCxnSpPr>
              <p:cNvPr id="38" name="Straight Connector 29"/>
              <p:cNvCxnSpPr/>
              <p:nvPr/>
            </p:nvCxnSpPr>
            <p:spPr>
              <a:xfrm>
                <a:off x="3284251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29"/>
              <p:cNvCxnSpPr/>
              <p:nvPr/>
            </p:nvCxnSpPr>
            <p:spPr>
              <a:xfrm>
                <a:off x="3378580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églalap 39"/>
            <p:cNvSpPr/>
            <p:nvPr/>
          </p:nvSpPr>
          <p:spPr>
            <a:xfrm>
              <a:off x="827313" y="2749063"/>
              <a:ext cx="9916064" cy="289699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857003" y="2759758"/>
              <a:ext cx="1870239" cy="336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b="1" dirty="0"/>
                <a:t>FINTECHBLOCKS</a:t>
              </a:r>
              <a:endParaRPr lang="en-GB" sz="1600" b="1" dirty="0"/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smtClean="0"/>
              <a:t>Innováció – Kétsebességes IT</a:t>
            </a:r>
            <a:endParaRPr lang="en-US" dirty="0"/>
          </a:p>
        </p:txBody>
      </p:sp>
      <p:sp>
        <p:nvSpPr>
          <p:cNvPr id="42" name="Lekerekített téglalap 3"/>
          <p:cNvSpPr/>
          <p:nvPr/>
        </p:nvSpPr>
        <p:spPr>
          <a:xfrm>
            <a:off x="228600" y="3962400"/>
            <a:ext cx="3962400" cy="18288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907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43"/>
          <p:cNvGrpSpPr/>
          <p:nvPr/>
        </p:nvGrpSpPr>
        <p:grpSpPr>
          <a:xfrm>
            <a:off x="381000" y="1600201"/>
            <a:ext cx="8534399" cy="4876800"/>
            <a:chOff x="827313" y="2079872"/>
            <a:chExt cx="9916064" cy="4364471"/>
          </a:xfrm>
        </p:grpSpPr>
        <p:sp>
          <p:nvSpPr>
            <p:cNvPr id="7" name="Rounded Rectangle 13"/>
            <p:cNvSpPr/>
            <p:nvPr/>
          </p:nvSpPr>
          <p:spPr>
            <a:xfrm>
              <a:off x="3564440" y="2079872"/>
              <a:ext cx="1482436" cy="4710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Fintech #1</a:t>
              </a:r>
              <a:endParaRPr lang="en-US" dirty="0"/>
            </a:p>
          </p:txBody>
        </p:sp>
        <p:sp>
          <p:nvSpPr>
            <p:cNvPr id="8" name="Rectangle 21"/>
            <p:cNvSpPr/>
            <p:nvPr/>
          </p:nvSpPr>
          <p:spPr>
            <a:xfrm>
              <a:off x="3551218" y="2934682"/>
              <a:ext cx="6072416" cy="47846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Fintech Marketplace</a:t>
              </a:r>
              <a:r>
                <a:rPr lang="hu-HU" sz="2400" b="1" dirty="0">
                  <a:solidFill>
                    <a:schemeClr val="tx1"/>
                  </a:solidFill>
                </a:rPr>
                <a:t>/Registry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13"/>
            <p:cNvSpPr/>
            <p:nvPr/>
          </p:nvSpPr>
          <p:spPr>
            <a:xfrm>
              <a:off x="5859320" y="2079872"/>
              <a:ext cx="1482436" cy="4710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Fintech #2</a:t>
              </a:r>
              <a:endParaRPr lang="en-US" dirty="0"/>
            </a:p>
          </p:txBody>
        </p:sp>
        <p:sp>
          <p:nvSpPr>
            <p:cNvPr id="11" name="Rounded Rectangle 13"/>
            <p:cNvSpPr/>
            <p:nvPr/>
          </p:nvSpPr>
          <p:spPr>
            <a:xfrm>
              <a:off x="8186247" y="2079872"/>
              <a:ext cx="1482436" cy="4710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Fintech #3</a:t>
              </a:r>
              <a:endParaRPr lang="en-US" dirty="0"/>
            </a:p>
          </p:txBody>
        </p:sp>
        <p:grpSp>
          <p:nvGrpSpPr>
            <p:cNvPr id="3" name="Csoportba foglalás 42"/>
            <p:cNvGrpSpPr/>
            <p:nvPr/>
          </p:nvGrpSpPr>
          <p:grpSpPr>
            <a:xfrm>
              <a:off x="4280546" y="2595324"/>
              <a:ext cx="4646919" cy="324917"/>
              <a:chOff x="4280546" y="2433497"/>
              <a:chExt cx="4646919" cy="375619"/>
            </a:xfrm>
          </p:grpSpPr>
          <p:cxnSp>
            <p:nvCxnSpPr>
              <p:cNvPr id="9" name="Straight Connector 29"/>
              <p:cNvCxnSpPr/>
              <p:nvPr/>
            </p:nvCxnSpPr>
            <p:spPr>
              <a:xfrm>
                <a:off x="4280546" y="2433497"/>
                <a:ext cx="0" cy="3756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29"/>
              <p:cNvCxnSpPr/>
              <p:nvPr/>
            </p:nvCxnSpPr>
            <p:spPr>
              <a:xfrm>
                <a:off x="6600538" y="2433497"/>
                <a:ext cx="0" cy="3756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29"/>
              <p:cNvCxnSpPr/>
              <p:nvPr/>
            </p:nvCxnSpPr>
            <p:spPr>
              <a:xfrm>
                <a:off x="8927465" y="2433497"/>
                <a:ext cx="0" cy="3756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ounded Rectangle 14"/>
            <p:cNvSpPr/>
            <p:nvPr/>
          </p:nvSpPr>
          <p:spPr>
            <a:xfrm>
              <a:off x="905394" y="3494614"/>
              <a:ext cx="1857832" cy="75634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 smtClean="0">
                  <a:solidFill>
                    <a:schemeClr val="tx2"/>
                  </a:solidFill>
                </a:rPr>
                <a:t>API Management </a:t>
              </a:r>
              <a:r>
                <a:rPr lang="hu-HU" sz="1600" b="1" dirty="0">
                  <a:solidFill>
                    <a:schemeClr val="tx2"/>
                  </a:solidFill>
                </a:rPr>
                <a:t>/</a:t>
              </a:r>
              <a:r>
                <a:rPr lang="hu-HU" sz="1600" b="1" dirty="0" smtClean="0">
                  <a:solidFill>
                    <a:schemeClr val="tx2"/>
                  </a:solidFill>
                </a:rPr>
                <a:t> </a:t>
              </a:r>
              <a:r>
                <a:rPr lang="hu-HU" sz="1600" b="1" dirty="0">
                  <a:solidFill>
                    <a:schemeClr val="tx2"/>
                  </a:solidFill>
                </a:rPr>
                <a:t>Gateway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2925765" y="4084141"/>
              <a:ext cx="2108946" cy="23602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Csoportba foglalás 16"/>
            <p:cNvGrpSpPr/>
            <p:nvPr/>
          </p:nvGrpSpPr>
          <p:grpSpPr>
            <a:xfrm>
              <a:off x="2971660" y="4141238"/>
              <a:ext cx="1929995" cy="790423"/>
              <a:chOff x="1319410" y="3573992"/>
              <a:chExt cx="3368318" cy="2162717"/>
            </a:xfrm>
          </p:grpSpPr>
          <p:pic>
            <p:nvPicPr>
              <p:cNvPr id="18" name="Picture 28" descr="opentext-cloud-logo-graphic-360x220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92620" y="3573992"/>
                <a:ext cx="3006151" cy="2162717"/>
              </a:xfrm>
              <a:prstGeom prst="rect">
                <a:avLst/>
              </a:prstGeom>
            </p:spPr>
          </p:pic>
          <p:sp>
            <p:nvSpPr>
              <p:cNvPr id="19" name="TextBox 29"/>
              <p:cNvSpPr txBox="1"/>
              <p:nvPr/>
            </p:nvSpPr>
            <p:spPr>
              <a:xfrm>
                <a:off x="1319410" y="4356268"/>
                <a:ext cx="3368318" cy="6686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/>
                  <a:t>   Private Cloud  </a:t>
                </a:r>
              </a:p>
            </p:txBody>
          </p:sp>
        </p:grpSp>
        <p:sp>
          <p:nvSpPr>
            <p:cNvPr id="20" name="Rounded Rectangle 14"/>
            <p:cNvSpPr/>
            <p:nvPr/>
          </p:nvSpPr>
          <p:spPr>
            <a:xfrm>
              <a:off x="958602" y="4961722"/>
              <a:ext cx="1857831" cy="5682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>
                  <a:solidFill>
                    <a:schemeClr val="tx2"/>
                  </a:solidFill>
                </a:rPr>
                <a:t>API-Aggregator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22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357" y="5856389"/>
              <a:ext cx="587466" cy="587466"/>
            </a:xfrm>
            <a:prstGeom prst="rect">
              <a:avLst/>
            </a:prstGeom>
          </p:spPr>
        </p:pic>
        <p:grpSp>
          <p:nvGrpSpPr>
            <p:cNvPr id="5" name="Csoportba foglalás 22"/>
            <p:cNvGrpSpPr/>
            <p:nvPr/>
          </p:nvGrpSpPr>
          <p:grpSpPr>
            <a:xfrm>
              <a:off x="3952568" y="3502048"/>
              <a:ext cx="94329" cy="535934"/>
              <a:chOff x="3284251" y="2573136"/>
              <a:chExt cx="94329" cy="535934"/>
            </a:xfrm>
          </p:grpSpPr>
          <p:cxnSp>
            <p:nvCxnSpPr>
              <p:cNvPr id="24" name="Straight Connector 29"/>
              <p:cNvCxnSpPr/>
              <p:nvPr/>
            </p:nvCxnSpPr>
            <p:spPr>
              <a:xfrm>
                <a:off x="3284251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9"/>
              <p:cNvCxnSpPr/>
              <p:nvPr/>
            </p:nvCxnSpPr>
            <p:spPr>
              <a:xfrm>
                <a:off x="3378580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Csoportba foglalás 25"/>
            <p:cNvGrpSpPr/>
            <p:nvPr/>
          </p:nvGrpSpPr>
          <p:grpSpPr>
            <a:xfrm>
              <a:off x="3952568" y="4967249"/>
              <a:ext cx="94329" cy="874784"/>
              <a:chOff x="3284251" y="2573136"/>
              <a:chExt cx="94329" cy="535934"/>
            </a:xfrm>
          </p:grpSpPr>
          <p:cxnSp>
            <p:nvCxnSpPr>
              <p:cNvPr id="27" name="Straight Connector 29"/>
              <p:cNvCxnSpPr/>
              <p:nvPr/>
            </p:nvCxnSpPr>
            <p:spPr>
              <a:xfrm>
                <a:off x="3284251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9"/>
              <p:cNvCxnSpPr/>
              <p:nvPr/>
            </p:nvCxnSpPr>
            <p:spPr>
              <a:xfrm>
                <a:off x="3378580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Csoportba foglalás 41"/>
            <p:cNvGrpSpPr/>
            <p:nvPr/>
          </p:nvGrpSpPr>
          <p:grpSpPr>
            <a:xfrm>
              <a:off x="2838604" y="3832375"/>
              <a:ext cx="1012364" cy="1438823"/>
              <a:chOff x="2622640" y="3745290"/>
              <a:chExt cx="1228328" cy="1438823"/>
            </a:xfrm>
          </p:grpSpPr>
          <p:cxnSp>
            <p:nvCxnSpPr>
              <p:cNvPr id="21" name="Egyenes összekötő nyíllal 20"/>
              <p:cNvCxnSpPr/>
              <p:nvPr/>
            </p:nvCxnSpPr>
            <p:spPr>
              <a:xfrm flipV="1">
                <a:off x="2622640" y="3745290"/>
                <a:ext cx="1228328" cy="13908"/>
              </a:xfrm>
              <a:prstGeom prst="straightConnector1">
                <a:avLst/>
              </a:prstGeom>
              <a:ln w="19050">
                <a:solidFill>
                  <a:srgbClr val="0CC645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nyíllal 28"/>
              <p:cNvCxnSpPr/>
              <p:nvPr/>
            </p:nvCxnSpPr>
            <p:spPr>
              <a:xfrm flipV="1">
                <a:off x="2622640" y="5170205"/>
                <a:ext cx="1228328" cy="13908"/>
              </a:xfrm>
              <a:prstGeom prst="straightConnector1">
                <a:avLst/>
              </a:prstGeom>
              <a:ln w="19050">
                <a:solidFill>
                  <a:srgbClr val="0CC645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églalap 29"/>
            <p:cNvSpPr/>
            <p:nvPr/>
          </p:nvSpPr>
          <p:spPr>
            <a:xfrm>
              <a:off x="5536572" y="4084141"/>
              <a:ext cx="2108946" cy="23602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églalap 30"/>
            <p:cNvSpPr/>
            <p:nvPr/>
          </p:nvSpPr>
          <p:spPr>
            <a:xfrm>
              <a:off x="8058971" y="4084141"/>
              <a:ext cx="2108946" cy="23602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2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228" y="5856389"/>
              <a:ext cx="587466" cy="587466"/>
            </a:xfrm>
            <a:prstGeom prst="rect">
              <a:avLst/>
            </a:prstGeom>
          </p:spPr>
        </p:pic>
        <p:grpSp>
          <p:nvGrpSpPr>
            <p:cNvPr id="17" name="Csoportba foglalás 32"/>
            <p:cNvGrpSpPr/>
            <p:nvPr/>
          </p:nvGrpSpPr>
          <p:grpSpPr>
            <a:xfrm>
              <a:off x="6524923" y="3502048"/>
              <a:ext cx="94329" cy="535934"/>
              <a:chOff x="3284251" y="2573136"/>
              <a:chExt cx="94329" cy="535934"/>
            </a:xfrm>
          </p:grpSpPr>
          <p:cxnSp>
            <p:nvCxnSpPr>
              <p:cNvPr id="34" name="Straight Connector 29"/>
              <p:cNvCxnSpPr/>
              <p:nvPr/>
            </p:nvCxnSpPr>
            <p:spPr>
              <a:xfrm>
                <a:off x="3284251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29"/>
              <p:cNvCxnSpPr/>
              <p:nvPr/>
            </p:nvCxnSpPr>
            <p:spPr>
              <a:xfrm>
                <a:off x="3378580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7797" y="5856389"/>
              <a:ext cx="587466" cy="587466"/>
            </a:xfrm>
            <a:prstGeom prst="rect">
              <a:avLst/>
            </a:prstGeom>
          </p:spPr>
        </p:pic>
        <p:grpSp>
          <p:nvGrpSpPr>
            <p:cNvPr id="23" name="Csoportba foglalás 36"/>
            <p:cNvGrpSpPr/>
            <p:nvPr/>
          </p:nvGrpSpPr>
          <p:grpSpPr>
            <a:xfrm>
              <a:off x="8957888" y="3502048"/>
              <a:ext cx="94329" cy="535934"/>
              <a:chOff x="3284251" y="2573136"/>
              <a:chExt cx="94329" cy="535934"/>
            </a:xfrm>
          </p:grpSpPr>
          <p:cxnSp>
            <p:nvCxnSpPr>
              <p:cNvPr id="38" name="Straight Connector 29"/>
              <p:cNvCxnSpPr/>
              <p:nvPr/>
            </p:nvCxnSpPr>
            <p:spPr>
              <a:xfrm>
                <a:off x="3284251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29"/>
              <p:cNvCxnSpPr/>
              <p:nvPr/>
            </p:nvCxnSpPr>
            <p:spPr>
              <a:xfrm>
                <a:off x="3378580" y="2573136"/>
                <a:ext cx="0" cy="53593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églalap 39"/>
            <p:cNvSpPr/>
            <p:nvPr/>
          </p:nvSpPr>
          <p:spPr>
            <a:xfrm>
              <a:off x="827313" y="2749063"/>
              <a:ext cx="9916064" cy="289699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857003" y="2759758"/>
              <a:ext cx="1870239" cy="336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b="1" dirty="0"/>
                <a:t>FINTECHBLOCKS</a:t>
              </a:r>
              <a:endParaRPr lang="en-GB" sz="1600" b="1" dirty="0"/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smtClean="0"/>
              <a:t>Fintech együttműködés</a:t>
            </a:r>
            <a:endParaRPr lang="en-US" dirty="0"/>
          </a:p>
        </p:txBody>
      </p:sp>
      <p:sp>
        <p:nvSpPr>
          <p:cNvPr id="42" name="Lekerekített téglalap 3"/>
          <p:cNvSpPr/>
          <p:nvPr/>
        </p:nvSpPr>
        <p:spPr>
          <a:xfrm>
            <a:off x="2438400" y="1447800"/>
            <a:ext cx="5943600" cy="18288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9077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API Felhő</a:t>
            </a:r>
            <a:endParaRPr lang="en-US" dirty="0"/>
          </a:p>
        </p:txBody>
      </p:sp>
      <p:pic>
        <p:nvPicPr>
          <p:cNvPr id="4" name="Picture 18" descr="Image result for red hat openshift logo 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1" y="1905000"/>
            <a:ext cx="3581400" cy="935548"/>
          </a:xfrm>
          <a:prstGeom prst="rect">
            <a:avLst/>
          </a:prstGeom>
          <a:noFill/>
        </p:spPr>
      </p:pic>
      <p:pic>
        <p:nvPicPr>
          <p:cNvPr id="5" name="Picture 4" descr="logo-kubernetes-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429000"/>
            <a:ext cx="3429000" cy="840443"/>
          </a:xfrm>
          <a:prstGeom prst="rect">
            <a:avLst/>
          </a:prstGeom>
        </p:spPr>
      </p:pic>
      <p:pic>
        <p:nvPicPr>
          <p:cNvPr id="25602" name="Picture 2" descr="Image result for docke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876800"/>
            <a:ext cx="3581400" cy="952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API Felhő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r>
              <a:rPr lang="hu-HU" dirty="0" smtClean="0"/>
              <a:t>Konténerek</a:t>
            </a:r>
          </a:p>
          <a:p>
            <a:pPr lvl="1">
              <a:buNone/>
            </a:pPr>
            <a:r>
              <a:rPr lang="hu-HU" dirty="0" smtClean="0"/>
              <a:t>DevOps (Source2Image)</a:t>
            </a:r>
          </a:p>
          <a:p>
            <a:pPr lvl="1">
              <a:buNone/>
            </a:pPr>
            <a:r>
              <a:rPr lang="hu-HU" dirty="0" smtClean="0"/>
              <a:t>Mikro szolgáltatások</a:t>
            </a:r>
          </a:p>
          <a:p>
            <a:pPr lvl="1">
              <a:buNone/>
            </a:pPr>
            <a:r>
              <a:rPr lang="hu-HU" dirty="0" smtClean="0"/>
              <a:t>Skálázhatóság</a:t>
            </a:r>
          </a:p>
          <a:p>
            <a:pPr lvl="1">
              <a:buNone/>
            </a:pPr>
            <a:r>
              <a:rPr lang="hu-HU" dirty="0" smtClean="0"/>
              <a:t>Monitorozás, hibakeresés</a:t>
            </a:r>
          </a:p>
          <a:p>
            <a:pPr lvl="1">
              <a:buNone/>
            </a:pPr>
            <a:r>
              <a:rPr lang="hu-HU" dirty="0" smtClean="0"/>
              <a:t>Hibatűrés</a:t>
            </a:r>
          </a:p>
        </p:txBody>
      </p:sp>
      <p:pic>
        <p:nvPicPr>
          <p:cNvPr id="6" name="Picture 18" descr="Image result for red hat openshift logo 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09800"/>
            <a:ext cx="3581400" cy="935548"/>
          </a:xfrm>
          <a:prstGeom prst="rect">
            <a:avLst/>
          </a:prstGeom>
          <a:noFill/>
        </p:spPr>
      </p:pic>
      <p:pic>
        <p:nvPicPr>
          <p:cNvPr id="8" name="Picture 7" descr="logo-kubernetes-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429000"/>
            <a:ext cx="3429000" cy="840443"/>
          </a:xfrm>
          <a:prstGeom prst="rect">
            <a:avLst/>
          </a:prstGeom>
        </p:spPr>
      </p:pic>
      <p:pic>
        <p:nvPicPr>
          <p:cNvPr id="9" name="Picture 2" descr="Image result for docke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495800"/>
            <a:ext cx="3581400" cy="952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openshift_cons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6117166"/>
          </a:xfrm>
        </p:spPr>
      </p:pic>
      <p:sp>
        <p:nvSpPr>
          <p:cNvPr id="31746" name="AutoShape 2" descr="Web Console Project Over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Web Console Project Over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4970" y="858979"/>
            <a:ext cx="8251212" cy="73900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 err="1"/>
              <a:t>Wyze</a:t>
            </a:r>
            <a:r>
              <a:rPr lang="hu-HU" sz="2800" dirty="0"/>
              <a:t> </a:t>
            </a:r>
            <a:r>
              <a:rPr lang="hu-HU" sz="2800" dirty="0" err="1"/>
              <a:t>Fintech</a:t>
            </a:r>
            <a:r>
              <a:rPr lang="hu-HU" sz="2800" dirty="0"/>
              <a:t> </a:t>
            </a:r>
            <a:r>
              <a:rPr lang="hu-HU" sz="2800" dirty="0" err="1"/>
              <a:t>Startup</a:t>
            </a:r>
            <a:r>
              <a:rPr lang="hu-HU" sz="2800" dirty="0"/>
              <a:t> </a:t>
            </a:r>
            <a:r>
              <a:rPr lang="hu-HU" sz="2800" dirty="0" err="1"/>
              <a:t>Studio</a:t>
            </a:r>
            <a:endParaRPr lang="hu-HU" sz="2800" dirty="0"/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5932885" y="207964"/>
            <a:ext cx="300329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RÓLUNK</a:t>
            </a:r>
            <a:endParaRPr lang="en-GB" altLang="en-US" sz="1400" dirty="0">
              <a:solidFill>
                <a:srgbClr val="002060"/>
              </a:solidFill>
            </a:endParaRPr>
          </a:p>
        </p:txBody>
      </p:sp>
      <p:sp>
        <p:nvSpPr>
          <p:cNvPr id="8" name="Text12"/>
          <p:cNvSpPr>
            <a:spLocks noChangeArrowheads="1"/>
          </p:cNvSpPr>
          <p:nvPr/>
        </p:nvSpPr>
        <p:spPr bwMode="auto">
          <a:xfrm>
            <a:off x="684970" y="1977822"/>
            <a:ext cx="4905339" cy="359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330200">
              <a:lnSpc>
                <a:spcPts val="1800"/>
              </a:lnSpc>
              <a:defRPr kumimoji="1" sz="16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168275" indent="-166688" defTabSz="330200">
              <a:lnSpc>
                <a:spcPts val="1800"/>
              </a:lnSpc>
              <a:buChar char="•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358775" indent="-188913" defTabSz="330200">
              <a:lnSpc>
                <a:spcPts val="1800"/>
              </a:lnSpc>
              <a:buChar char="–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511175" indent="-150813" defTabSz="330200">
              <a:lnSpc>
                <a:spcPts val="1800"/>
              </a:lnSpc>
              <a:buChar char="-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624138" indent="4763" algn="ctr" defTabSz="330200">
              <a:lnSpc>
                <a:spcPts val="1600"/>
              </a:lnSpc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0813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5385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9957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4529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 err="1">
                <a:latin typeface="+mn-lt"/>
                <a:cs typeface="Times New Roman" panose="02020603050405020304" pitchFamily="18" charset="0"/>
              </a:rPr>
              <a:t>Wyze</a:t>
            </a: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 PFM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 smtClean="0">
                <a:latin typeface="+mn-lt"/>
                <a:cs typeface="Times New Roman" panose="02020603050405020304" pitchFamily="18" charset="0"/>
              </a:rPr>
              <a:t>Fintech applikációk </a:t>
            </a: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fejlesztése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Aggreg8.io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Banki, közüzemi és </a:t>
            </a: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fintech</a:t>
            </a: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 adatok aggregálása</a:t>
            </a:r>
          </a:p>
          <a:p>
            <a:pPr marL="169862" lvl="2" indent="0">
              <a:lnSpc>
                <a:spcPct val="100000"/>
              </a:lnSpc>
              <a:spcBef>
                <a:spcPts val="300"/>
              </a:spcBef>
              <a:buNone/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 err="1">
                <a:latin typeface="+mn-lt"/>
                <a:cs typeface="Times New Roman" panose="02020603050405020304" pitchFamily="18" charset="0"/>
              </a:rPr>
              <a:t>FintechBlocks</a:t>
            </a: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Fintech – </a:t>
            </a:r>
            <a:r>
              <a:rPr lang="hu-HU" altLang="en-US" sz="2400" dirty="0" smtClean="0">
                <a:latin typeface="+mn-lt"/>
                <a:cs typeface="Times New Roman" panose="02020603050405020304" pitchFamily="18" charset="0"/>
              </a:rPr>
              <a:t>Bank </a:t>
            </a:r>
            <a:r>
              <a:rPr lang="en-US" altLang="en-US" sz="2400" dirty="0" err="1" smtClean="0">
                <a:latin typeface="+mn-lt"/>
                <a:cs typeface="Times New Roman" panose="02020603050405020304" pitchFamily="18" charset="0"/>
              </a:rPr>
              <a:t>innov</a:t>
            </a:r>
            <a:r>
              <a:rPr lang="hu-HU" altLang="en-US" sz="2400" dirty="0" smtClean="0">
                <a:latin typeface="+mn-lt"/>
                <a:cs typeface="Times New Roman" panose="02020603050405020304" pitchFamily="18" charset="0"/>
              </a:rPr>
              <a:t>ációs platform</a:t>
            </a: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2770" name="AutoShape 2" descr="http://wyze.me/wyze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2" name="Picture 4" descr="Image result for wyze.m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524000"/>
            <a:ext cx="1675878" cy="1447800"/>
          </a:xfrm>
          <a:prstGeom prst="rect">
            <a:avLst/>
          </a:prstGeom>
          <a:noFill/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276600"/>
            <a:ext cx="1752600" cy="1224316"/>
          </a:xfrm>
          <a:prstGeom prst="rect">
            <a:avLst/>
          </a:prstGeom>
        </p:spPr>
      </p:pic>
      <p:pic>
        <p:nvPicPr>
          <p:cNvPr id="10" name="Kép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953000"/>
            <a:ext cx="1981200" cy="118133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64772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API Felhő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r>
              <a:rPr lang="hu-HU" dirty="0" smtClean="0"/>
              <a:t>Biztonság</a:t>
            </a:r>
          </a:p>
          <a:p>
            <a:pPr lvl="1">
              <a:buNone/>
            </a:pPr>
            <a:r>
              <a:rPr lang="hu-HU" dirty="0"/>
              <a:t>	</a:t>
            </a:r>
            <a:r>
              <a:rPr lang="hu-HU" dirty="0" smtClean="0"/>
              <a:t>Red Hat</a:t>
            </a:r>
          </a:p>
          <a:p>
            <a:pPr lvl="1">
              <a:buNone/>
            </a:pPr>
            <a:r>
              <a:rPr lang="hu-HU" dirty="0" smtClean="0"/>
              <a:t>Elterjedtség</a:t>
            </a:r>
          </a:p>
          <a:p>
            <a:pPr lvl="1">
              <a:buNone/>
            </a:pPr>
            <a:r>
              <a:rPr lang="hu-HU" dirty="0" smtClean="0"/>
              <a:t>	Barclays, BBVA, KeyBank</a:t>
            </a:r>
          </a:p>
          <a:p>
            <a:pPr lvl="1">
              <a:buNone/>
            </a:pPr>
            <a:r>
              <a:rPr lang="hu-HU" dirty="0" smtClean="0"/>
              <a:t>Two-speed IT</a:t>
            </a:r>
          </a:p>
          <a:p>
            <a:pPr lvl="1">
              <a:buNone/>
            </a:pPr>
            <a:r>
              <a:rPr lang="hu-HU" dirty="0" smtClean="0"/>
              <a:t>Fintech partnerségek</a:t>
            </a:r>
          </a:p>
        </p:txBody>
      </p:sp>
      <p:pic>
        <p:nvPicPr>
          <p:cNvPr id="6" name="Picture 18" descr="Image result for red hat openshift logo 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09800"/>
            <a:ext cx="3581400" cy="935548"/>
          </a:xfrm>
          <a:prstGeom prst="rect">
            <a:avLst/>
          </a:prstGeom>
          <a:noFill/>
        </p:spPr>
      </p:pic>
      <p:pic>
        <p:nvPicPr>
          <p:cNvPr id="8" name="Picture 7" descr="logo-kubernetes-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429000"/>
            <a:ext cx="3429000" cy="840443"/>
          </a:xfrm>
          <a:prstGeom prst="rect">
            <a:avLst/>
          </a:prstGeom>
        </p:spPr>
      </p:pic>
      <p:pic>
        <p:nvPicPr>
          <p:cNvPr id="9" name="Picture 2" descr="Image result for docke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495800"/>
            <a:ext cx="3581400" cy="952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Üzemeltetési opciók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hu-HU" dirty="0" smtClean="0"/>
              <a:t>Publikus Sandbox környezet</a:t>
            </a:r>
          </a:p>
          <a:p>
            <a:pPr lvl="2"/>
            <a:r>
              <a:rPr lang="hu-HU" dirty="0" smtClean="0"/>
              <a:t>Microsoft Azure/AWS</a:t>
            </a:r>
          </a:p>
          <a:p>
            <a:pPr lvl="1"/>
            <a:r>
              <a:rPr lang="hu-HU" dirty="0" smtClean="0"/>
              <a:t>Dev/Teszt környezet</a:t>
            </a:r>
          </a:p>
          <a:p>
            <a:pPr lvl="2"/>
            <a:r>
              <a:rPr lang="hu-HU" dirty="0" smtClean="0"/>
              <a:t>Banki adatközpont</a:t>
            </a:r>
          </a:p>
          <a:p>
            <a:pPr lvl="2"/>
            <a:r>
              <a:rPr lang="hu-HU" dirty="0" smtClean="0"/>
              <a:t>Microsoft Azure/AWS</a:t>
            </a:r>
          </a:p>
          <a:p>
            <a:pPr lvl="1"/>
            <a:r>
              <a:rPr lang="hu-HU" dirty="0" smtClean="0"/>
              <a:t>Éles környezet</a:t>
            </a:r>
          </a:p>
          <a:p>
            <a:pPr lvl="2"/>
            <a:r>
              <a:rPr lang="hu-HU" dirty="0" smtClean="0"/>
              <a:t>Banki adatközpont</a:t>
            </a:r>
          </a:p>
          <a:p>
            <a:pPr lvl="2"/>
            <a:r>
              <a:rPr lang="hu-HU" dirty="0" smtClean="0"/>
              <a:t>Microsoft Azure/AWS</a:t>
            </a:r>
          </a:p>
          <a:p>
            <a:pPr lvl="2"/>
            <a:r>
              <a:rPr lang="hu-HU" dirty="0" smtClean="0"/>
              <a:t>Hibrid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34200" y="1600200"/>
            <a:ext cx="1482475" cy="883208"/>
            <a:chOff x="6705600" y="2286000"/>
            <a:chExt cx="1482475" cy="883208"/>
          </a:xfrm>
        </p:grpSpPr>
        <p:pic>
          <p:nvPicPr>
            <p:cNvPr id="4" name="Picture 28" descr="opentext-cloud-logo-graphic-360x2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600" y="2286000"/>
              <a:ext cx="1482475" cy="883208"/>
            </a:xfrm>
            <a:prstGeom prst="rect">
              <a:avLst/>
            </a:prstGeom>
          </p:spPr>
        </p:pic>
        <p:pic>
          <p:nvPicPr>
            <p:cNvPr id="5" name="Picture 18" descr="Image result for red hat openshift logo transpare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2590800"/>
              <a:ext cx="1295400" cy="33839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" name="Group 6"/>
          <p:cNvGrpSpPr/>
          <p:nvPr/>
        </p:nvGrpSpPr>
        <p:grpSpPr>
          <a:xfrm>
            <a:off x="6934200" y="2819400"/>
            <a:ext cx="1482475" cy="883208"/>
            <a:chOff x="6705600" y="2286000"/>
            <a:chExt cx="1482475" cy="883208"/>
          </a:xfrm>
        </p:grpSpPr>
        <p:pic>
          <p:nvPicPr>
            <p:cNvPr id="8" name="Picture 28" descr="opentext-cloud-logo-graphic-360x2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600" y="2286000"/>
              <a:ext cx="1482475" cy="883208"/>
            </a:xfrm>
            <a:prstGeom prst="rect">
              <a:avLst/>
            </a:prstGeom>
          </p:spPr>
        </p:pic>
        <p:pic>
          <p:nvPicPr>
            <p:cNvPr id="9" name="Picture 18" descr="Image result for red hat openshift logo transpare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2590800"/>
              <a:ext cx="1295400" cy="33839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0" name="Group 9"/>
          <p:cNvGrpSpPr/>
          <p:nvPr/>
        </p:nvGrpSpPr>
        <p:grpSpPr>
          <a:xfrm>
            <a:off x="6934200" y="4267200"/>
            <a:ext cx="1482475" cy="883208"/>
            <a:chOff x="6705600" y="2286000"/>
            <a:chExt cx="1482475" cy="883208"/>
          </a:xfrm>
        </p:grpSpPr>
        <p:pic>
          <p:nvPicPr>
            <p:cNvPr id="11" name="Picture 28" descr="opentext-cloud-logo-graphic-360x2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600" y="2286000"/>
              <a:ext cx="1482475" cy="883208"/>
            </a:xfrm>
            <a:prstGeom prst="rect">
              <a:avLst/>
            </a:prstGeom>
          </p:spPr>
        </p:pic>
        <p:pic>
          <p:nvPicPr>
            <p:cNvPr id="12" name="Picture 18" descr="Image result for red hat openshift logo transpare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2590800"/>
              <a:ext cx="1295400" cy="33839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3" name="Group 12"/>
          <p:cNvGrpSpPr/>
          <p:nvPr/>
        </p:nvGrpSpPr>
        <p:grpSpPr>
          <a:xfrm>
            <a:off x="6934200" y="5181600"/>
            <a:ext cx="1482475" cy="883208"/>
            <a:chOff x="6705600" y="2286000"/>
            <a:chExt cx="1482475" cy="883208"/>
          </a:xfrm>
        </p:grpSpPr>
        <p:pic>
          <p:nvPicPr>
            <p:cNvPr id="14" name="Picture 28" descr="opentext-cloud-logo-graphic-360x22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600" y="2286000"/>
              <a:ext cx="1482475" cy="883208"/>
            </a:xfrm>
            <a:prstGeom prst="rect">
              <a:avLst/>
            </a:prstGeom>
          </p:spPr>
        </p:pic>
        <p:pic>
          <p:nvPicPr>
            <p:cNvPr id="15" name="Picture 18" descr="Image result for red hat openshift logo transpare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2590800"/>
              <a:ext cx="1295400" cy="338390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981200"/>
            <a:ext cx="9144000" cy="302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spcAft>
                <a:spcPts val="200"/>
              </a:spcAft>
              <a:buClr>
                <a:srgbClr val="0CC645"/>
              </a:buClr>
              <a:buSzPct val="100000"/>
              <a:defRPr/>
            </a:pPr>
            <a:r>
              <a:rPr lang="hu-HU" sz="4000" b="1" dirty="0">
                <a:solidFill>
                  <a:prstClr val="black"/>
                </a:solidFill>
                <a:cs typeface="Helvetica Light"/>
              </a:rPr>
              <a:t>FintechBlocks </a:t>
            </a:r>
          </a:p>
          <a:p>
            <a:pPr algn="ctr" defTabSz="914377">
              <a:spcAft>
                <a:spcPts val="200"/>
              </a:spcAft>
              <a:buClr>
                <a:srgbClr val="0CC645"/>
              </a:buClr>
              <a:buSzPct val="100000"/>
              <a:defRPr/>
            </a:pPr>
            <a:endParaRPr lang="hu-HU" sz="4000" b="1" dirty="0">
              <a:solidFill>
                <a:prstClr val="black"/>
              </a:solidFill>
              <a:cs typeface="Helvetica Light"/>
            </a:endParaRPr>
          </a:p>
          <a:p>
            <a:pPr algn="ctr" defTabSz="914377">
              <a:spcAft>
                <a:spcPts val="200"/>
              </a:spcAft>
              <a:buClr>
                <a:srgbClr val="0CC645"/>
              </a:buClr>
              <a:buSzPct val="100000"/>
              <a:defRPr/>
            </a:pPr>
            <a:r>
              <a:rPr lang="hu-HU" sz="4000" b="1" dirty="0">
                <a:solidFill>
                  <a:prstClr val="black"/>
                </a:solidFill>
                <a:cs typeface="Helvetica Light"/>
              </a:rPr>
              <a:t> </a:t>
            </a:r>
            <a:r>
              <a:rPr lang="hu-HU" sz="3200" b="1" dirty="0" smtClean="0">
                <a:solidFill>
                  <a:prstClr val="black"/>
                </a:solidFill>
                <a:cs typeface="Helvetica Light"/>
              </a:rPr>
              <a:t>Gémes Tamás</a:t>
            </a:r>
          </a:p>
          <a:p>
            <a:pPr algn="ctr" defTabSz="914377">
              <a:spcAft>
                <a:spcPts val="200"/>
              </a:spcAft>
              <a:buClr>
                <a:srgbClr val="0CC645"/>
              </a:buClr>
              <a:buSzPct val="100000"/>
              <a:defRPr/>
            </a:pPr>
            <a:r>
              <a:rPr lang="hu-HU" sz="3200" dirty="0" smtClean="0">
                <a:solidFill>
                  <a:prstClr val="black"/>
                </a:solidFill>
                <a:cs typeface="Helvetica Light"/>
              </a:rPr>
              <a:t>CTO</a:t>
            </a:r>
            <a:endParaRPr lang="en-US" sz="3200" dirty="0" smtClean="0">
              <a:solidFill>
                <a:prstClr val="black"/>
              </a:solidFill>
              <a:cs typeface="Helvetica Light"/>
            </a:endParaRPr>
          </a:p>
          <a:p>
            <a:pPr algn="ctr" defTabSz="914377">
              <a:spcAft>
                <a:spcPts val="200"/>
              </a:spcAft>
              <a:buClr>
                <a:srgbClr val="0CC645"/>
              </a:buClr>
              <a:buSzPct val="100000"/>
              <a:defRPr/>
            </a:pPr>
            <a:r>
              <a:rPr lang="en-US" sz="3200" dirty="0" smtClean="0">
                <a:solidFill>
                  <a:prstClr val="black"/>
                </a:solidFill>
                <a:cs typeface="Helvetica Light"/>
              </a:rPr>
              <a:t>t</a:t>
            </a:r>
            <a:r>
              <a:rPr lang="hu-HU" sz="3200" dirty="0" smtClean="0">
                <a:solidFill>
                  <a:prstClr val="black"/>
                </a:solidFill>
                <a:cs typeface="Helvetica Light"/>
              </a:rPr>
              <a:t>amas.gemes</a:t>
            </a:r>
            <a:r>
              <a:rPr lang="en-US" sz="3200" dirty="0" smtClean="0">
                <a:solidFill>
                  <a:prstClr val="black"/>
                </a:solidFill>
                <a:cs typeface="Helvetica Light"/>
              </a:rPr>
              <a:t>@</a:t>
            </a:r>
            <a:r>
              <a:rPr lang="hu-HU" sz="3200" dirty="0" smtClean="0">
                <a:solidFill>
                  <a:prstClr val="black"/>
                </a:solidFill>
                <a:cs typeface="Helvetica Light"/>
              </a:rPr>
              <a:t>fintechblocks.com</a:t>
            </a:r>
            <a:endParaRPr lang="en-US" sz="3200" dirty="0">
              <a:solidFill>
                <a:prstClr val="black"/>
              </a:solidFill>
              <a:cs typeface="Helvetica Light"/>
            </a:endParaRPr>
          </a:p>
        </p:txBody>
      </p:sp>
      <p:sp>
        <p:nvSpPr>
          <p:cNvPr id="11" name="Alcím 2"/>
          <p:cNvSpPr>
            <a:spLocks noGrp="1"/>
          </p:cNvSpPr>
          <p:nvPr>
            <p:ph type="subTitle" idx="1"/>
          </p:nvPr>
        </p:nvSpPr>
        <p:spPr>
          <a:xfrm>
            <a:off x="6338460" y="6151422"/>
            <a:ext cx="2745135" cy="507093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 smtClean="0"/>
              <a:t>May, </a:t>
            </a:r>
            <a:r>
              <a:rPr lang="hu-HU" sz="2400" b="1" dirty="0"/>
              <a:t>2017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943" y="5694278"/>
            <a:ext cx="1533333" cy="91428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2411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PSD2 – K</a:t>
            </a:r>
            <a:r>
              <a:rPr lang="en-US" dirty="0" err="1" smtClean="0"/>
              <a:t>ihívás</a:t>
            </a:r>
            <a:r>
              <a:rPr lang="hu-HU" dirty="0" smtClean="0"/>
              <a:t>ok, lehetőségek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en-US" dirty="0" err="1" smtClean="0"/>
              <a:t>Banki</a:t>
            </a:r>
            <a:r>
              <a:rPr lang="en-US" dirty="0" smtClean="0"/>
              <a:t> </a:t>
            </a:r>
            <a:r>
              <a:rPr lang="en-US" dirty="0" err="1" smtClean="0"/>
              <a:t>kihívások</a:t>
            </a:r>
            <a:r>
              <a:rPr lang="hu-HU" dirty="0" smtClean="0"/>
              <a:t> PSD2 és fintech kapcsán</a:t>
            </a:r>
          </a:p>
          <a:p>
            <a:pPr lvl="1"/>
            <a:r>
              <a:rPr lang="hu-HU" dirty="0" smtClean="0"/>
              <a:t>Hogyan kerülhetik el a bankok a telekomok sorsát?</a:t>
            </a:r>
          </a:p>
          <a:p>
            <a:pPr lvl="1"/>
            <a:r>
              <a:rPr lang="hu-HU" dirty="0" smtClean="0"/>
              <a:t>Hogyan seg</a:t>
            </a:r>
            <a:r>
              <a:rPr lang="en-US" dirty="0" smtClean="0"/>
              <a:t>í</a:t>
            </a:r>
            <a:r>
              <a:rPr lang="hu-HU" dirty="0" smtClean="0"/>
              <a:t>t egy ny</a:t>
            </a:r>
            <a:r>
              <a:rPr lang="en-US" dirty="0" smtClean="0"/>
              <a:t>í</a:t>
            </a:r>
            <a:r>
              <a:rPr lang="hu-HU" dirty="0" smtClean="0"/>
              <a:t>lt Fintech PaaS?</a:t>
            </a:r>
          </a:p>
          <a:p>
            <a:endParaRPr lang="hu-HU" dirty="0" smtClean="0"/>
          </a:p>
          <a:p>
            <a:r>
              <a:rPr lang="hu-HU" dirty="0" smtClean="0"/>
              <a:t>Hogyan működik a platform, miben hoz újat az üzemeltetésben?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Banki</a:t>
            </a:r>
            <a:r>
              <a:rPr lang="en-US" dirty="0" smtClean="0"/>
              <a:t> </a:t>
            </a:r>
            <a:r>
              <a:rPr lang="en-US" dirty="0" err="1" smtClean="0"/>
              <a:t>kihívások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Open API szabályozás</a:t>
            </a:r>
            <a:endParaRPr lang="en-US" dirty="0"/>
          </a:p>
        </p:txBody>
      </p:sp>
      <p:pic>
        <p:nvPicPr>
          <p:cNvPr id="1026" name="Picture 2" descr="Image result for psd2 xs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66484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Banki</a:t>
            </a:r>
            <a:r>
              <a:rPr lang="en-US" dirty="0" smtClean="0"/>
              <a:t> </a:t>
            </a:r>
            <a:r>
              <a:rPr lang="en-US" dirty="0" err="1" smtClean="0"/>
              <a:t>kihívások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Ügyfélkapcsolat vesztés fintechekkel szemben</a:t>
            </a:r>
          </a:p>
          <a:p>
            <a:pPr lvl="1"/>
            <a:r>
              <a:rPr lang="hu-HU" dirty="0" smtClean="0"/>
              <a:t>Specializált területeken először</a:t>
            </a:r>
          </a:p>
        </p:txBody>
      </p:sp>
      <p:sp>
        <p:nvSpPr>
          <p:cNvPr id="7172" name="AutoShape 4" descr="Image result for transferwi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Image result for transferw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971800"/>
            <a:ext cx="2895600" cy="1303647"/>
          </a:xfrm>
          <a:prstGeom prst="rect">
            <a:avLst/>
          </a:prstGeom>
          <a:noFill/>
        </p:spPr>
      </p:pic>
      <p:pic>
        <p:nvPicPr>
          <p:cNvPr id="7176" name="Picture 8" descr="Image result for lending cl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495800"/>
            <a:ext cx="4343400" cy="818837"/>
          </a:xfrm>
          <a:prstGeom prst="rect">
            <a:avLst/>
          </a:prstGeom>
          <a:noFill/>
        </p:spPr>
      </p:pic>
      <p:pic>
        <p:nvPicPr>
          <p:cNvPr id="7178" name="Picture 10" descr="Image result for wealth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257800"/>
            <a:ext cx="2971800" cy="1187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unbundling the b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9724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Veszély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Bank </a:t>
            </a:r>
            <a:r>
              <a:rPr lang="en-US" dirty="0" smtClean="0"/>
              <a:t>=&gt; k</a:t>
            </a:r>
            <a:r>
              <a:rPr lang="hu-HU" dirty="0" smtClean="0"/>
              <a:t>özüzemi szolgáltató</a:t>
            </a:r>
            <a:endParaRPr lang="en-US" dirty="0"/>
          </a:p>
        </p:txBody>
      </p:sp>
      <p:pic>
        <p:nvPicPr>
          <p:cNvPr id="18460" name="Picture 28" descr="Image result for telen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962400"/>
            <a:ext cx="2418080" cy="1066800"/>
          </a:xfrm>
          <a:prstGeom prst="rect">
            <a:avLst/>
          </a:prstGeom>
          <a:noFill/>
        </p:spPr>
      </p:pic>
      <p:pic>
        <p:nvPicPr>
          <p:cNvPr id="18462" name="Picture 30" descr="Image result for vodaf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10000"/>
            <a:ext cx="1752600" cy="1266254"/>
          </a:xfrm>
          <a:prstGeom prst="rect">
            <a:avLst/>
          </a:prstGeom>
          <a:noFill/>
        </p:spPr>
      </p:pic>
      <p:pic>
        <p:nvPicPr>
          <p:cNvPr id="18464" name="Picture 32" descr="Image result for telek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657600"/>
            <a:ext cx="2666999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Telekomok – 90-es évek</a:t>
            </a:r>
            <a:endParaRPr lang="en-US" dirty="0"/>
          </a:p>
        </p:txBody>
      </p:sp>
      <p:pic>
        <p:nvPicPr>
          <p:cNvPr id="19458" name="Picture 2" descr="Image result for nokia 32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87" y="2015331"/>
            <a:ext cx="5915025" cy="369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Kié az ügyfél ma?</a:t>
            </a:r>
            <a:endParaRPr lang="en-US" dirty="0"/>
          </a:p>
        </p:txBody>
      </p:sp>
      <p:pic>
        <p:nvPicPr>
          <p:cNvPr id="21506" name="Picture 2" descr="http://internationalschooltechnology.com/wp-content/uploads/2016/05/Google-Apple-Facebook-Amazon.jpg"/>
          <p:cNvPicPr>
            <a:picLocks noChangeAspect="1" noChangeArrowheads="1"/>
          </p:cNvPicPr>
          <p:nvPr/>
        </p:nvPicPr>
        <p:blipFill>
          <a:blip r:embed="rId2" cstate="print"/>
          <a:srcRect r="27753"/>
          <a:stretch>
            <a:fillRect/>
          </a:stretch>
        </p:blipFill>
        <p:spPr bwMode="auto">
          <a:xfrm>
            <a:off x="1600200" y="2667000"/>
            <a:ext cx="6248400" cy="272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291</Words>
  <Application>Microsoft Office PowerPoint</Application>
  <PresentationFormat>On-screen Show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PSD2 – Kihívások, lehetőségek</vt:lpstr>
      <vt:lpstr>Banki kihívások</vt:lpstr>
      <vt:lpstr>Banki kihívások</vt:lpstr>
      <vt:lpstr>Slide 6</vt:lpstr>
      <vt:lpstr>Veszély</vt:lpstr>
      <vt:lpstr>Telekomok – 90-es évek</vt:lpstr>
      <vt:lpstr>Kié az ügyfél ma?</vt:lpstr>
      <vt:lpstr>Mi történt?</vt:lpstr>
      <vt:lpstr>Megoldás a fintechben</vt:lpstr>
      <vt:lpstr>FintechBlocks</vt:lpstr>
      <vt:lpstr>Architektúra</vt:lpstr>
      <vt:lpstr>PSD2 megfelelés</vt:lpstr>
      <vt:lpstr>Innováció – Kétsebességes IT</vt:lpstr>
      <vt:lpstr>Fintech együttműködés</vt:lpstr>
      <vt:lpstr>API Felhő</vt:lpstr>
      <vt:lpstr>API Felhő</vt:lpstr>
      <vt:lpstr>Slide 19</vt:lpstr>
      <vt:lpstr>API Felhő</vt:lpstr>
      <vt:lpstr>Üzemeltetési opciók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Caesar670</dc:creator>
  <cp:lastModifiedBy>Caesar670</cp:lastModifiedBy>
  <cp:revision>18</cp:revision>
  <dcterms:created xsi:type="dcterms:W3CDTF">2017-05-17T11:03:49Z</dcterms:created>
  <dcterms:modified xsi:type="dcterms:W3CDTF">2017-05-17T12:58:06Z</dcterms:modified>
</cp:coreProperties>
</file>