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2" r:id="rId6"/>
    <p:sldId id="270" r:id="rId7"/>
    <p:sldId id="267" r:id="rId8"/>
    <p:sldId id="268" r:id="rId9"/>
    <p:sldId id="272" r:id="rId10"/>
    <p:sldId id="271" r:id="rId11"/>
    <p:sldId id="273" r:id="rId12"/>
    <p:sldId id="265" r:id="rId13"/>
  </p:sldIdLst>
  <p:sldSz cx="9144000" cy="6858000" type="screen4x3"/>
  <p:notesSz cx="6797675" cy="9874250"/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7" autoAdjust="0"/>
  </p:normalViewPr>
  <p:slideViewPr>
    <p:cSldViewPr>
      <p:cViewPr varScale="1">
        <p:scale>
          <a:sx n="107" d="100"/>
          <a:sy n="107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5BA2-819F-47C3-8430-820A57041D7D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2AEEB-CF80-4964-A2B6-F7760C5B6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1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B76A-FAEE-4E69-8DBA-78D4A1F6E237}" type="datetimeFigureOut">
              <a:rPr lang="hu-HU" smtClean="0"/>
              <a:t>2017.05.17.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4121B-9C1C-483E-9DBE-358E961055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3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99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AD DS, Internet routable AD domains, DNS, and SSL certificates, Office 365 Enterprise Subscription, SharePoint Server 2013 Enterprise on-premises farm, Directory Synchronization, Directory Federation with ADFS, and Reverse Proxy Appliances.</a:t>
            </a:r>
            <a:endParaRPr lang="hu-HU" dirty="0" smtClean="0"/>
          </a:p>
          <a:p>
            <a:endParaRPr lang="hu-HU" dirty="0" smtClean="0"/>
          </a:p>
          <a:p>
            <a:r>
              <a:rPr lang="hu-HU" u="sng" dirty="0" smtClean="0"/>
              <a:t>IT Üzemeltetés</a:t>
            </a:r>
            <a:r>
              <a:rPr lang="hu-HU" u="sng" baseline="0" dirty="0" smtClean="0"/>
              <a:t> / IT irányítás</a:t>
            </a:r>
            <a:endParaRPr lang="hu-HU" u="sng" dirty="0" smtClean="0"/>
          </a:p>
          <a:p>
            <a:r>
              <a:rPr lang="hu-HU" dirty="0" smtClean="0"/>
              <a:t>- Szakértői</a:t>
            </a:r>
            <a:r>
              <a:rPr lang="hu-HU" baseline="0" dirty="0" smtClean="0"/>
              <a:t> gárda átalakul </a:t>
            </a:r>
            <a:r>
              <a:rPr lang="hu-HU" baseline="0" dirty="0" smtClean="0">
                <a:sym typeface="Wingdings" panose="05000000000000000000" pitchFamily="2" charset="2"/>
              </a:rPr>
              <a:t> Incidens esetén globális szerepkör  Probléma megoldás  KOMMUNIKÁCIÓ (szervezői, </a:t>
            </a:r>
            <a:r>
              <a:rPr lang="hu-HU" baseline="0" dirty="0" err="1" smtClean="0">
                <a:sym typeface="Wingdings" panose="05000000000000000000" pitchFamily="2" charset="2"/>
              </a:rPr>
              <a:t>menedszeri</a:t>
            </a:r>
            <a:r>
              <a:rPr lang="hu-HU" baseline="0" dirty="0" smtClean="0">
                <a:sym typeface="Wingdings" panose="05000000000000000000" pitchFamily="2" charset="2"/>
              </a:rPr>
              <a:t> szerepkörök)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99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Fairquid</a:t>
            </a:r>
            <a:r>
              <a:rPr lang="hu-HU" dirty="0" smtClean="0"/>
              <a:t> – folyószámlahitel – </a:t>
            </a:r>
            <a:r>
              <a:rPr lang="hu-HU" dirty="0" err="1" smtClean="0"/>
              <a:t>fairquid</a:t>
            </a:r>
            <a:r>
              <a:rPr lang="hu-HU" dirty="0" smtClean="0"/>
              <a:t> platform, mögötte amazon, ahol az adatok tárolódnak…</a:t>
            </a:r>
          </a:p>
          <a:p>
            <a:endParaRPr lang="hu-HU" dirty="0" smtClean="0"/>
          </a:p>
          <a:p>
            <a:r>
              <a:rPr lang="hu-HU" dirty="0" smtClean="0"/>
              <a:t>Üzemeltetés szempontjából, mintha egy ügynök lenne, de annál több, mert itt a </a:t>
            </a:r>
            <a:r>
              <a:rPr lang="hu-HU" dirty="0" err="1" smtClean="0"/>
              <a:t>a</a:t>
            </a:r>
            <a:r>
              <a:rPr lang="hu-HU" dirty="0" smtClean="0"/>
              <a:t> felhőben adatok vannak…</a:t>
            </a:r>
          </a:p>
          <a:p>
            <a:endParaRPr lang="hu-HU" dirty="0" smtClean="0"/>
          </a:p>
          <a:p>
            <a:r>
              <a:rPr lang="hu-HU" u="sng" dirty="0" smtClean="0"/>
              <a:t>IT Üzemeltetés</a:t>
            </a:r>
            <a:r>
              <a:rPr lang="hu-HU" u="sng" baseline="0" dirty="0" smtClean="0"/>
              <a:t> / IT irányítás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Szerződés véleményezés 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Egyáltalán</a:t>
            </a:r>
            <a:r>
              <a:rPr lang="hu-HU" baseline="0" dirty="0" smtClean="0"/>
              <a:t> van változás házon belül? </a:t>
            </a:r>
            <a:endParaRPr lang="hu-HU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Adatok a felhőben – OK, de DR hogyan is lesz?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Mit kell monitorozni? És</a:t>
            </a:r>
            <a:r>
              <a:rPr lang="hu-HU" baseline="0" dirty="0" smtClean="0"/>
              <a:t> hogyan?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56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Monitoring / máshogy</a:t>
            </a:r>
          </a:p>
          <a:p>
            <a:endParaRPr lang="hu-HU" dirty="0" smtClean="0"/>
          </a:p>
          <a:p>
            <a:r>
              <a:rPr lang="hu-HU" dirty="0" smtClean="0"/>
              <a:t>https://www.mkb.hu/lakossagi/szamlammal-foglalkoznek/elektronikus-banki-szolgaltatasok/mkb-pay/gyakori-kerdesek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39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Monitoring / máshogy</a:t>
            </a:r>
          </a:p>
          <a:p>
            <a:endParaRPr lang="hu-HU" dirty="0" smtClean="0"/>
          </a:p>
          <a:p>
            <a:r>
              <a:rPr lang="hu-HU" dirty="0" smtClean="0"/>
              <a:t>https://www.mkb.hu/lakossagi/szamlammal-foglalkoznek/elektronikus-banki-szolgaltatasok/mkb-pay/gyakori-kerdesek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39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76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76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1991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4121B-9C1C-483E-9DBE-358E9610553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10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725" y="0"/>
            <a:ext cx="571500" cy="723900"/>
          </a:xfrm>
          <a:prstGeom prst="rect">
            <a:avLst/>
          </a:prstGeom>
        </p:spPr>
      </p:pic>
      <p:cxnSp>
        <p:nvCxnSpPr>
          <p:cNvPr id="5" name="Egyenes összekötő 4"/>
          <p:cNvCxnSpPr/>
          <p:nvPr userDrawn="1"/>
        </p:nvCxnSpPr>
        <p:spPr>
          <a:xfrm>
            <a:off x="1877087" y="2708920"/>
            <a:ext cx="7092000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0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7589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1052736"/>
            <a:ext cx="8460000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spcBef>
                <a:spcPts val="0"/>
              </a:spcBef>
              <a:defRPr lang="hu-HU" sz="1100" i="1" dirty="0" smtClean="0"/>
            </a:lvl1pPr>
          </a:lstStyle>
          <a:p>
            <a:pPr lvl="0" algn="just" defTabSz="914400">
              <a:lnSpc>
                <a:spcPct val="150000"/>
              </a:lnSpc>
            </a:pPr>
            <a:r>
              <a:rPr lang="hu-HU" dirty="0" smtClean="0"/>
              <a:t>[……………]</a:t>
            </a:r>
          </a:p>
          <a:p>
            <a:pPr lvl="0" algn="just" defTabSz="914400">
              <a:lnSpc>
                <a:spcPct val="150000"/>
              </a:lnSpc>
            </a:pPr>
            <a:endParaRPr lang="hu-HU" dirty="0" smtClean="0"/>
          </a:p>
        </p:txBody>
      </p:sp>
      <p:sp>
        <p:nvSpPr>
          <p:cNvPr id="10" name="Szabadkézi sokszög 9"/>
          <p:cNvSpPr/>
          <p:nvPr userDrawn="1"/>
        </p:nvSpPr>
        <p:spPr>
          <a:xfrm>
            <a:off x="1303361" y="0"/>
            <a:ext cx="7847463" cy="723331"/>
          </a:xfrm>
          <a:custGeom>
            <a:avLst/>
            <a:gdLst>
              <a:gd name="connsiteX0" fmla="*/ 0 w 7847463"/>
              <a:gd name="connsiteY0" fmla="*/ 0 h 723331"/>
              <a:gd name="connsiteX1" fmla="*/ 382138 w 7847463"/>
              <a:gd name="connsiteY1" fmla="*/ 382138 h 723331"/>
              <a:gd name="connsiteX2" fmla="*/ 382138 w 7847463"/>
              <a:gd name="connsiteY2" fmla="*/ 723331 h 723331"/>
              <a:gd name="connsiteX3" fmla="*/ 7847463 w 7847463"/>
              <a:gd name="connsiteY3" fmla="*/ 723331 h 723331"/>
              <a:gd name="connsiteX4" fmla="*/ 7847463 w 7847463"/>
              <a:gd name="connsiteY4" fmla="*/ 0 h 723331"/>
              <a:gd name="connsiteX5" fmla="*/ 0 w 7847463"/>
              <a:gd name="connsiteY5" fmla="*/ 0 h 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7463" h="723331">
                <a:moveTo>
                  <a:pt x="0" y="0"/>
                </a:moveTo>
                <a:lnTo>
                  <a:pt x="382138" y="382138"/>
                </a:lnTo>
                <a:lnTo>
                  <a:pt x="382138" y="723331"/>
                </a:lnTo>
                <a:lnTo>
                  <a:pt x="7847463" y="723331"/>
                </a:lnTo>
                <a:lnTo>
                  <a:pt x="78474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13648"/>
            <a:ext cx="7315127" cy="68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anchor="ctr">
            <a:normAutofit/>
          </a:bodyPr>
          <a:lstStyle>
            <a:lvl1pPr marL="0" indent="0">
              <a:buNone/>
              <a:defRPr sz="1800" b="1" i="0" cap="none" spc="0" baseline="0">
                <a:solidFill>
                  <a:schemeClr val="bg1"/>
                </a:solidFill>
                <a:latin typeface="+mj-lt"/>
                <a:cs typeface="Myriad Pro Cond"/>
              </a:defRPr>
            </a:lvl1pPr>
          </a:lstStyle>
          <a:p>
            <a:pPr lvl="0"/>
            <a:r>
              <a:rPr lang="hu-HU" dirty="0" err="1" smtClean="0"/>
              <a:t>Slide</a:t>
            </a:r>
            <a:r>
              <a:rPr lang="hu-HU" dirty="0" smtClean="0"/>
              <a:t> cím</a:t>
            </a:r>
          </a:p>
        </p:txBody>
      </p:sp>
      <p:sp>
        <p:nvSpPr>
          <p:cNvPr id="13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8384874" y="6400138"/>
            <a:ext cx="46290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72A973-C08B-4800-A15D-B37BE9C9C53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63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62815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4725" y="0"/>
            <a:ext cx="571500" cy="723900"/>
          </a:xfrm>
          <a:prstGeom prst="rect">
            <a:avLst/>
          </a:prstGeom>
        </p:spPr>
      </p:pic>
      <p:sp>
        <p:nvSpPr>
          <p:cNvPr id="4" name="Cím helye 3"/>
          <p:cNvSpPr>
            <a:spLocks noGrp="1"/>
          </p:cNvSpPr>
          <p:nvPr>
            <p:ph type="title"/>
          </p:nvPr>
        </p:nvSpPr>
        <p:spPr>
          <a:xfrm>
            <a:off x="2173363" y="0"/>
            <a:ext cx="6513437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94052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strike="noStrike" kern="20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0"/>
        </a:spcBef>
        <a:buClr>
          <a:schemeClr val="bg2"/>
        </a:buClr>
        <a:buSzPct val="100000"/>
        <a:buFont typeface="Century Gothic" panose="020B0502020202020204" pitchFamily="34" charset="0"/>
        <a:buNone/>
        <a:defRPr lang="hu-HU" sz="1600" b="0" i="0" kern="1200" cap="none" spc="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457200" rtl="0" eaLnBrk="1" latinLnBrk="0" hangingPunct="1">
        <a:lnSpc>
          <a:spcPct val="150000"/>
        </a:lnSpc>
        <a:spcBef>
          <a:spcPts val="0"/>
        </a:spcBef>
        <a:buClr>
          <a:schemeClr val="bg2"/>
        </a:buClr>
        <a:buSzPct val="150000"/>
        <a:buFont typeface="Century Gothic" panose="020B0502020202020204" pitchFamily="34" charset="0"/>
        <a:buChar char="■"/>
        <a:defRPr lang="hu-HU" sz="160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71450" algn="l" defTabSz="457200" rtl="0" eaLnBrk="1" latinLnBrk="0" hangingPunct="1">
        <a:lnSpc>
          <a:spcPct val="150000"/>
        </a:lnSpc>
        <a:spcBef>
          <a:spcPts val="0"/>
        </a:spcBef>
        <a:buClr>
          <a:schemeClr val="bg2"/>
        </a:buClr>
        <a:buFont typeface="Century Gothic" panose="020B0502020202020204" pitchFamily="34" charset="0"/>
        <a:buChar char="»"/>
        <a:defRPr lang="hu-HU" sz="1600" kern="1200" cap="none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Century Gothic" panose="020B0502020202020204" pitchFamily="34" charset="0"/>
        <a:buNone/>
        <a:defRPr lang="hu-HU" sz="1050" kern="1200" cap="all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Clr>
          <a:schemeClr val="accent1"/>
        </a:buClr>
        <a:buFont typeface="Century Gothic" panose="020B0502020202020204" pitchFamily="34" charset="0"/>
        <a:buNone/>
        <a:defRPr lang="hu-HU" sz="800" kern="1200" cap="all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net.com/article/top-10-tech-developments-of-199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google.hu/url?sa=i&amp;rct=j&amp;q=&amp;esrc=s&amp;source=images&amp;cd=&amp;cad=rja&amp;uact=8&amp;ved=0ahUKEwitseTbxPHTAhWGtRoKHS01BTwQjRwIBw&amp;url=https://www.mkb.hu/lakossagi/szamlammal-foglalkoznek/elektronikus-banki-szolgaltatasok/mkb-pay&amp;psig=AFQjCNHtUJMjPX0b2pqGFVDHKYoLAfOqtA&amp;ust=1494925260274472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hyperlink" Target="http://www.disciplinedagiledelivery.com/release-management/" TargetMode="External"/><Relationship Id="rId5" Type="http://schemas.openxmlformats.org/officeDocument/2006/relationships/oleObject" Target="../embeddings/oleObject3.bin"/><Relationship Id="rId10" Type="http://schemas.openxmlformats.org/officeDocument/2006/relationships/hyperlink" Target="http://www.mdpi.com/1424-8220/15/6/13348/htm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hyperlink" Target="http://www.google.hu/url?sa=i&amp;rct=j&amp;q=&amp;esrc=s&amp;source=images&amp;cd=&amp;cad=rja&amp;uact=8&amp;ved=0ahUKEwiazqbxhe_TAhWC7BQKHSg_C5IQjRwIBw&amp;url=http://www.tech-faq.com/itil-release-management.html&amp;psig=AFQjCNGsvgRHMHzxGauEyAtcUglsPdTDgw&amp;ust=149483964864804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google.hu/url?sa=i&amp;rct=j&amp;q=&amp;esrc=s&amp;source=images&amp;cd=&amp;cad=rja&amp;uact=8&amp;ved=0ahUKEwiInbDWhu_TAhXHuxQKHYs5CY8QjRwIBw&amp;url=https://www.febelfin.be/en/payment-services-directive-psd2-security-and-communication-issues-especially-payment-initiation-and&amp;psig=AFQjCNGnWTeu4qxdZLwW9IvJRhCd_andMg&amp;ust=1494839876612210" TargetMode="External"/><Relationship Id="rId4" Type="http://schemas.openxmlformats.org/officeDocument/2006/relationships/hyperlink" Target="http://www.apiacademy.co/resources/api-strategy-lesson-201-private-apis-vs-open-api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kpatel.net/page/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ttLeming/hhm3540-the-ibm-mq-light-api-from-developer-laptop-to-enterprise-data-center-to-clou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hu/url?sa=i&amp;rct=j&amp;q=&amp;esrc=s&amp;source=images&amp;cd=&amp;cad=rja&amp;uact=8&amp;ved=0ahUKEwiojofTh-_TAhWISBQKHeX4A5YQjRwIBw&amp;url=https://www.slideshare.net/MattLeming/hhm3540-the-ibm-mq-light-api-from-developer-laptop-to-enterprise-data-center-to-cloud&amp;psig=AFQjCNH2FwpurSrtj03Au5ZAGdiFrf7wKw&amp;ust=149484014194470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 txBox="1">
            <a:spLocks/>
          </p:cNvSpPr>
          <p:nvPr/>
        </p:nvSpPr>
        <p:spPr>
          <a:xfrm>
            <a:off x="1331640" y="3102310"/>
            <a:ext cx="7731056" cy="4707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Century Gothic" panose="020B0502020202020204" pitchFamily="34" charset="0"/>
              <a:buNone/>
              <a:defRPr lang="hu-HU" sz="2000" b="1" i="0" kern="1200" cap="none" spc="0" baseline="0">
                <a:solidFill>
                  <a:schemeClr val="bg1"/>
                </a:solidFill>
                <a:latin typeface="+mj-lt"/>
                <a:ea typeface="+mn-ea"/>
                <a:cs typeface="Myriad Pro Light" pitchFamily="34" charset="0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50000"/>
              <a:buFont typeface="Century Gothic" panose="020B0502020202020204" pitchFamily="34" charset="0"/>
              <a:buChar char="■"/>
              <a:defRPr lang="hu-H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Century Gothic" panose="020B0502020202020204" pitchFamily="34" charset="0"/>
              <a:buChar char="»"/>
              <a:defRPr lang="hu-H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 lang="hu-HU" sz="105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 lang="hu-HU" sz="8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FEC"/>
              </a:buClr>
            </a:pPr>
            <a:r>
              <a:rPr lang="hu-HU" sz="3200" dirty="0" smtClean="0">
                <a:solidFill>
                  <a:prstClr val="white"/>
                </a:solidFill>
              </a:rPr>
              <a:t>„Bank </a:t>
            </a:r>
            <a:r>
              <a:rPr lang="hu-HU" sz="3200" dirty="0">
                <a:solidFill>
                  <a:prstClr val="white"/>
                </a:solidFill>
              </a:rPr>
              <a:t>a felhőben, avagy a </a:t>
            </a:r>
            <a:r>
              <a:rPr lang="hu-HU" sz="3200" dirty="0" smtClean="0">
                <a:solidFill>
                  <a:prstClr val="white"/>
                </a:solidFill>
              </a:rPr>
              <a:t>bárányfelhők hallgatnak”</a:t>
            </a:r>
            <a:endParaRPr lang="hu-HU" altLang="hu-HU" sz="3200" dirty="0">
              <a:solidFill>
                <a:prstClr val="white"/>
              </a:solidFill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735194" y="6283437"/>
            <a:ext cx="7375786" cy="4564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anchor="ctr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Century Gothic" panose="020B0502020202020204" pitchFamily="34" charset="0"/>
              <a:buNone/>
              <a:defRPr lang="hu-HU" sz="1800" b="1" i="0" kern="1200" cap="none" spc="0" baseline="0">
                <a:solidFill>
                  <a:schemeClr val="bg1"/>
                </a:solidFill>
                <a:latin typeface="+mj-lt"/>
                <a:ea typeface="+mn-ea"/>
                <a:cs typeface="Myriad Pro Light Cond" pitchFamily="34" charset="0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50000"/>
              <a:buFont typeface="Century Gothic" panose="020B0502020202020204" pitchFamily="34" charset="0"/>
              <a:buChar char="■"/>
              <a:defRPr lang="hu-H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Century Gothic" panose="020B0502020202020204" pitchFamily="34" charset="0"/>
              <a:buChar char="»"/>
              <a:defRPr lang="hu-H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 lang="hu-HU" sz="105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 lang="hu-HU" sz="80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AFEC"/>
              </a:buClr>
            </a:pPr>
            <a:r>
              <a:rPr sz="1400" dirty="0" smtClean="0">
                <a:solidFill>
                  <a:prstClr val="white"/>
                </a:solidFill>
              </a:rPr>
              <a:t>Bán Krisztián </a:t>
            </a:r>
            <a:r>
              <a:rPr lang="hu-HU" sz="1400" dirty="0" smtClean="0">
                <a:solidFill>
                  <a:prstClr val="white"/>
                </a:solidFill>
              </a:rPr>
              <a:t>–</a:t>
            </a:r>
            <a:r>
              <a:rPr sz="1400" dirty="0" smtClean="0">
                <a:solidFill>
                  <a:prstClr val="white"/>
                </a:solidFill>
              </a:rPr>
              <a:t> </a:t>
            </a:r>
            <a:r>
              <a:rPr sz="1400" dirty="0" err="1" smtClean="0">
                <a:solidFill>
                  <a:prstClr val="white"/>
                </a:solidFill>
              </a:rPr>
              <a:t>ban.krisztian</a:t>
            </a:r>
            <a:r>
              <a:rPr sz="1400" dirty="0" smtClean="0">
                <a:solidFill>
                  <a:prstClr val="white"/>
                </a:solidFill>
              </a:rPr>
              <a:t>@</a:t>
            </a:r>
            <a:r>
              <a:rPr sz="1400" dirty="0" err="1" smtClean="0">
                <a:solidFill>
                  <a:prstClr val="white"/>
                </a:solidFill>
              </a:rPr>
              <a:t>mkb.hu</a:t>
            </a:r>
            <a:r>
              <a:rPr sz="1400" dirty="0" smtClean="0">
                <a:solidFill>
                  <a:prstClr val="white"/>
                </a:solidFill>
              </a:rPr>
              <a:t>							2017.05.17</a:t>
            </a:r>
          </a:p>
        </p:txBody>
      </p:sp>
    </p:spTree>
    <p:extLst>
      <p:ext uri="{BB962C8B-B14F-4D97-AF65-F5344CB8AC3E}">
        <p14:creationId xmlns:p14="http://schemas.microsoft.com/office/powerpoint/2010/main" val="22768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>
          <a:xfrm>
            <a:off x="1691680" y="1052736"/>
            <a:ext cx="7452320" cy="360040"/>
          </a:xfrm>
        </p:spPr>
        <p:txBody>
          <a:bodyPr/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1991?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228600" indent="-228600" algn="just">
              <a:buSzPct val="80000"/>
              <a:buFont typeface="+mj-lt"/>
              <a:buAutoNum type="arabicPeriod"/>
            </a:pPr>
            <a:endParaRPr lang="hu-HU" sz="1050" dirty="0" smtClean="0"/>
          </a:p>
          <a:p>
            <a:pPr marL="228600" indent="-228600" algn="just">
              <a:buSzPct val="80000"/>
              <a:buFont typeface="+mj-lt"/>
              <a:buAutoNum type="arabicPeriod"/>
            </a:pPr>
            <a:endParaRPr lang="hu-HU" sz="1050" dirty="0"/>
          </a:p>
          <a:p>
            <a:pPr marL="228600" indent="-228600" algn="just">
              <a:buSzPct val="80000"/>
              <a:buFont typeface="+mj-lt"/>
              <a:buAutoNum type="arabicPeriod"/>
            </a:pPr>
            <a:endParaRPr lang="hu-HU" sz="1050" dirty="0"/>
          </a:p>
          <a:p>
            <a:pPr marL="228600" indent="-228600" algn="ctr" defTabSz="9144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hu-HU" sz="1200" dirty="0" smtClean="0">
                <a:solidFill>
                  <a:schemeClr val="accent1"/>
                </a:solidFill>
              </a:rPr>
              <a:t>1991. augusztus </a:t>
            </a:r>
            <a:r>
              <a:rPr lang="hu-HU" sz="1200" dirty="0">
                <a:solidFill>
                  <a:schemeClr val="accent1"/>
                </a:solidFill>
              </a:rPr>
              <a:t>6 – CERN </a:t>
            </a:r>
            <a:r>
              <a:rPr lang="hu-HU" sz="1200" dirty="0" smtClean="0">
                <a:solidFill>
                  <a:schemeClr val="accent1"/>
                </a:solidFill>
              </a:rPr>
              <a:t>– első web site</a:t>
            </a:r>
          </a:p>
          <a:p>
            <a:pPr marL="228600" indent="-228600" algn="ctr" defTabSz="9144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hu-HU" sz="1200" dirty="0" smtClean="0">
                <a:solidFill>
                  <a:schemeClr val="accent1"/>
                </a:solidFill>
              </a:rPr>
              <a:t>Microsoft átnevezte az </a:t>
            </a:r>
            <a:r>
              <a:rPr lang="en-US" sz="1200" dirty="0" smtClean="0">
                <a:solidFill>
                  <a:schemeClr val="accent1"/>
                </a:solidFill>
              </a:rPr>
              <a:t>OS/2 </a:t>
            </a:r>
            <a:r>
              <a:rPr lang="en-US" sz="1200" dirty="0">
                <a:solidFill>
                  <a:schemeClr val="accent1"/>
                </a:solidFill>
              </a:rPr>
              <a:t>v3.0 </a:t>
            </a:r>
            <a:r>
              <a:rPr lang="en-US" sz="1200" dirty="0" smtClean="0">
                <a:solidFill>
                  <a:schemeClr val="accent1"/>
                </a:solidFill>
              </a:rPr>
              <a:t>Windows NT</a:t>
            </a:r>
            <a:r>
              <a:rPr lang="hu-HU" sz="1200" dirty="0" err="1" smtClean="0">
                <a:solidFill>
                  <a:schemeClr val="accent1"/>
                </a:solidFill>
              </a:rPr>
              <a:t>-re</a:t>
            </a:r>
            <a:r>
              <a:rPr lang="hu-HU" sz="1200" dirty="0" smtClean="0">
                <a:solidFill>
                  <a:schemeClr val="accent1"/>
                </a:solidFill>
              </a:rPr>
              <a:t> és az </a:t>
            </a:r>
            <a:r>
              <a:rPr lang="en-US" sz="1200" dirty="0" smtClean="0">
                <a:solidFill>
                  <a:schemeClr val="accent1"/>
                </a:solidFill>
              </a:rPr>
              <a:t>OS/2 </a:t>
            </a:r>
            <a:r>
              <a:rPr lang="hu-HU" sz="1200" dirty="0" smtClean="0">
                <a:solidFill>
                  <a:schemeClr val="accent1"/>
                </a:solidFill>
              </a:rPr>
              <a:t>fejlesztést „ráhagyta” az IBM-re</a:t>
            </a:r>
            <a:endParaRPr lang="hu-HU" sz="1200" dirty="0">
              <a:solidFill>
                <a:schemeClr val="accent1"/>
              </a:solidFill>
            </a:endParaRPr>
          </a:p>
          <a:p>
            <a:pPr marL="228600" indent="-228600" algn="ctr" defTabSz="9144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hu-HU" sz="1200" dirty="0" smtClean="0">
                <a:solidFill>
                  <a:schemeClr val="accent1"/>
                </a:solidFill>
              </a:rPr>
              <a:t>1991. augusztus 25-én Linus </a:t>
            </a:r>
            <a:r>
              <a:rPr lang="hu-HU" sz="1200" dirty="0" err="1" smtClean="0">
                <a:solidFill>
                  <a:schemeClr val="accent1"/>
                </a:solidFill>
              </a:rPr>
              <a:t>Torvald</a:t>
            </a:r>
            <a:r>
              <a:rPr lang="hu-HU" sz="1200" dirty="0" smtClean="0">
                <a:solidFill>
                  <a:schemeClr val="accent1"/>
                </a:solidFill>
              </a:rPr>
              <a:t> befejezte az első Linux </a:t>
            </a:r>
            <a:r>
              <a:rPr lang="hu-HU" sz="1200" dirty="0" smtClean="0">
                <a:solidFill>
                  <a:schemeClr val="accent1"/>
                </a:solidFill>
              </a:rPr>
              <a:t>kernelét</a:t>
            </a:r>
            <a:r>
              <a:rPr lang="hu-HU" sz="1200" dirty="0" smtClean="0">
                <a:solidFill>
                  <a:schemeClr val="accent1"/>
                </a:solidFill>
              </a:rPr>
              <a:t>, míg a Microsoft az MS-DOS és Windowson dolgozott</a:t>
            </a:r>
          </a:p>
          <a:p>
            <a:pPr marL="228600" indent="-228600" defTabSz="9144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hu-HU" sz="1000" dirty="0">
              <a:solidFill>
                <a:schemeClr val="accent1"/>
              </a:solidFill>
            </a:endParaRPr>
          </a:p>
          <a:p>
            <a:pPr marL="228600" indent="-228600" algn="just">
              <a:buSzPct val="80000"/>
              <a:buFont typeface="+mj-lt"/>
              <a:buAutoNum type="arabicPeriod"/>
            </a:pPr>
            <a:endParaRPr lang="hu-HU" sz="1050" b="1" dirty="0" smtClean="0"/>
          </a:p>
          <a:p>
            <a:pPr marL="228600" indent="-228600" algn="just">
              <a:buSzPct val="80000"/>
              <a:buFont typeface="+mj-lt"/>
              <a:buAutoNum type="arabicPeriod"/>
            </a:pPr>
            <a:endParaRPr lang="hu-HU" sz="1050" b="1" dirty="0"/>
          </a:p>
          <a:p>
            <a:pPr marL="228600" indent="-228600" algn="just">
              <a:buSzPct val="80000"/>
              <a:buFont typeface="+mj-lt"/>
              <a:buAutoNum type="arabicPeriod"/>
            </a:pPr>
            <a:endParaRPr lang="hu-HU" sz="105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Előmelegítés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04800" y="6597352"/>
            <a:ext cx="82276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hu-HU" sz="600" dirty="0" smtClean="0"/>
              <a:t>*Forrás: </a:t>
            </a:r>
            <a:r>
              <a:rPr lang="hu-HU" sz="600" dirty="0" smtClean="0">
                <a:hlinkClick r:id="rId3"/>
              </a:rPr>
              <a:t>http</a:t>
            </a:r>
            <a:r>
              <a:rPr lang="hu-HU" sz="600" dirty="0">
                <a:hlinkClick r:id="rId3"/>
              </a:rPr>
              <a:t>://www.zdnet.com/article/top-10-tech-developments-of-1991</a:t>
            </a:r>
            <a:r>
              <a:rPr lang="hu-HU" sz="600" dirty="0" smtClean="0">
                <a:hlinkClick r:id="rId3"/>
              </a:rPr>
              <a:t>/</a:t>
            </a:r>
            <a:endParaRPr lang="hu-HU" sz="600" dirty="0" smtClean="0"/>
          </a:p>
          <a:p>
            <a:pPr algn="just"/>
            <a:endParaRPr lang="hu-HU" sz="800" dirty="0"/>
          </a:p>
          <a:p>
            <a:pPr marL="180975" indent="-180975">
              <a:spcAft>
                <a:spcPts val="600"/>
              </a:spcAft>
              <a:buClr>
                <a:schemeClr val="accent1"/>
              </a:buClr>
              <a:buSzPct val="150000"/>
              <a:buFont typeface="Century Gothic" panose="020B0502020202020204" pitchFamily="34" charset="0"/>
              <a:buChar char="■"/>
            </a:pPr>
            <a:endParaRPr lang="hu-HU" sz="12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2014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3074" name="Picture 2" descr="C:\Users\u066546\AppData\Local\Microsoft\Windows\Temporary Internet Files\Content.IE5\3S253ROL\522216413_1280x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268829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066546\AppData\Local\Microsoft\Windows\Temporary Internet Files\Content.IE5\TFKZJB5X\Human-emblem-mail-blue-12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63" y="2403126"/>
            <a:ext cx="487362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660148" y="980728"/>
            <a:ext cx="7483852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600" b="1" dirty="0" smtClean="0">
                <a:solidFill>
                  <a:srgbClr val="C00000"/>
                </a:solidFill>
              </a:rPr>
              <a:t>Bank levelezés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619672" y="5241534"/>
            <a:ext cx="5184576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smtClean="0">
                <a:solidFill>
                  <a:schemeClr val="accent1"/>
                </a:solidFill>
              </a:rPr>
              <a:t>Microsoft Exchange </a:t>
            </a:r>
            <a:r>
              <a:rPr lang="hu-HU" sz="1050" dirty="0" err="1" smtClean="0">
                <a:solidFill>
                  <a:schemeClr val="accent1"/>
                </a:solidFill>
              </a:rPr>
              <a:t>on-premise</a:t>
            </a:r>
            <a:r>
              <a:rPr lang="hu-HU" sz="1050" dirty="0" smtClean="0">
                <a:solidFill>
                  <a:schemeClr val="accent1"/>
                </a:solidFill>
              </a:rPr>
              <a:t> és Office 365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smtClean="0">
                <a:solidFill>
                  <a:schemeClr val="accent1"/>
                </a:solidFill>
              </a:rPr>
              <a:t>ADFS</a:t>
            </a:r>
            <a:r>
              <a:rPr lang="hu-HU" sz="1050" dirty="0" smtClean="0">
                <a:solidFill>
                  <a:schemeClr val="accent1"/>
                </a:solidFill>
              </a:rPr>
              <a:t>, integráció</a:t>
            </a:r>
            <a:endParaRPr lang="hu-HU" sz="1050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smtClean="0">
                <a:solidFill>
                  <a:schemeClr val="accent1"/>
                </a:solidFill>
              </a:rPr>
              <a:t>Naptár </a:t>
            </a:r>
            <a:r>
              <a:rPr lang="hu-HU" sz="1050" dirty="0" err="1" smtClean="0">
                <a:solidFill>
                  <a:schemeClr val="accent1"/>
                </a:solidFill>
              </a:rPr>
              <a:t>forwardolás</a:t>
            </a:r>
            <a:r>
              <a:rPr lang="hu-HU" sz="1050" dirty="0" smtClean="0">
                <a:solidFill>
                  <a:schemeClr val="accent1"/>
                </a:solidFill>
              </a:rPr>
              <a:t> (</a:t>
            </a:r>
            <a:r>
              <a:rPr lang="hu-HU" sz="1050" dirty="0" err="1" smtClean="0">
                <a:solidFill>
                  <a:schemeClr val="accent1"/>
                </a:solidFill>
              </a:rPr>
              <a:t>message</a:t>
            </a:r>
            <a:r>
              <a:rPr lang="hu-HU" sz="1050" dirty="0" smtClean="0">
                <a:solidFill>
                  <a:schemeClr val="accent1"/>
                </a:solidFill>
              </a:rPr>
              <a:t> </a:t>
            </a:r>
            <a:r>
              <a:rPr lang="hu-HU" sz="1050" dirty="0" err="1" smtClean="0">
                <a:solidFill>
                  <a:schemeClr val="accent1"/>
                </a:solidFill>
              </a:rPr>
              <a:t>routing</a:t>
            </a:r>
            <a:r>
              <a:rPr lang="hu-HU" sz="1050" dirty="0" smtClean="0">
                <a:solidFill>
                  <a:schemeClr val="accent1"/>
                </a:solidFill>
              </a:rPr>
              <a:t>, </a:t>
            </a:r>
            <a:r>
              <a:rPr lang="hu-HU" sz="1050" dirty="0" err="1" smtClean="0">
                <a:solidFill>
                  <a:schemeClr val="accent1"/>
                </a:solidFill>
              </a:rPr>
              <a:t>iCalendar</a:t>
            </a:r>
            <a:r>
              <a:rPr lang="hu-HU" sz="1050" dirty="0" smtClean="0">
                <a:solidFill>
                  <a:schemeClr val="accent1"/>
                </a:solidFill>
              </a:rPr>
              <a:t>) 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smtClean="0">
                <a:solidFill>
                  <a:schemeClr val="accent1"/>
                </a:solidFill>
              </a:rPr>
              <a:t>Archiválás</a:t>
            </a:r>
            <a:endParaRPr lang="hu-HU" sz="1050" dirty="0" smtClean="0">
              <a:solidFill>
                <a:schemeClr val="accent1"/>
              </a:solidFill>
            </a:endParaRPr>
          </a:p>
        </p:txBody>
      </p:sp>
      <p:pic>
        <p:nvPicPr>
          <p:cNvPr id="3078" name="Picture 6" descr="C:\Users\u066546\AppData\Local\Microsoft\Windows\Temporary Internet Files\Content.IE5\7J1OMP7R\effective-communic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40" y="5385550"/>
            <a:ext cx="1122407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gyenes összekötő 16"/>
          <p:cNvCxnSpPr/>
          <p:nvPr/>
        </p:nvCxnSpPr>
        <p:spPr>
          <a:xfrm>
            <a:off x="1619672" y="4797152"/>
            <a:ext cx="7524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7255440" y="3122579"/>
            <a:ext cx="1872208" cy="261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200" dirty="0" smtClean="0">
                <a:solidFill>
                  <a:schemeClr val="accent1"/>
                </a:solidFill>
              </a:rPr>
              <a:t>@</a:t>
            </a:r>
            <a:r>
              <a:rPr lang="hu-HU" sz="1200" dirty="0" err="1" smtClean="0">
                <a:solidFill>
                  <a:schemeClr val="accent1"/>
                </a:solidFill>
              </a:rPr>
              <a:t>mkb.hu</a:t>
            </a:r>
            <a:endParaRPr lang="hu-HU" sz="1200" dirty="0" smtClean="0">
              <a:solidFill>
                <a:schemeClr val="accent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flipH="1">
            <a:off x="6804248" y="1412776"/>
            <a:ext cx="53752" cy="4968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2016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93" y="2636223"/>
            <a:ext cx="1698967" cy="56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94" y="2924944"/>
            <a:ext cx="2202410" cy="21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u066546\AppData\Local\Microsoft\Windows\Temporary Internet Files\Content.IE5\TFKZJB5X\AmazonWebservices_Logo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11" y="3191100"/>
            <a:ext cx="1068215" cy="4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u066546\AppData\Local\Microsoft\Windows\Temporary Internet Files\Content.IE5\TFKZJB5X\contract-stockphoto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40" y="5430455"/>
            <a:ext cx="992109" cy="6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3491880" y="4941168"/>
            <a:ext cx="1872208" cy="13378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Adatátadás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err="1">
                <a:solidFill>
                  <a:schemeClr val="accent1"/>
                </a:solidFill>
              </a:rPr>
              <a:t>Disaster</a:t>
            </a:r>
            <a:r>
              <a:rPr lang="hu-HU" sz="1050" dirty="0">
                <a:solidFill>
                  <a:schemeClr val="accent1"/>
                </a:solidFill>
              </a:rPr>
              <a:t> </a:t>
            </a:r>
            <a:r>
              <a:rPr lang="hu-HU" sz="1050" dirty="0" err="1">
                <a:solidFill>
                  <a:schemeClr val="accent1"/>
                </a:solidFill>
              </a:rPr>
              <a:t>Recovery</a:t>
            </a:r>
            <a:endParaRPr lang="hu-HU" sz="1050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SLA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Incidens kezelés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Forráskód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660148" y="980728"/>
            <a:ext cx="7483852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600" b="1" dirty="0" smtClean="0">
                <a:solidFill>
                  <a:srgbClr val="C00000"/>
                </a:solidFill>
              </a:rPr>
              <a:t>Folyószámlahitel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1619672" y="4797152"/>
            <a:ext cx="7524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6804248" y="1412776"/>
            <a:ext cx="53752" cy="4968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um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4502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 descr="http://www.mdpi.com/sensors/sensors-15-13348/article_deploy/html/images/sensors-15-13348-g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51222"/>
            <a:ext cx="3704947" cy="33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6147" name="Picture 3" descr="C:\Users\u066546\AppData\Local\Microsoft\Windows\Temporary Internet Files\Content.IE5\3S253ROL\nfc_enabled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83" y="3140968"/>
            <a:ext cx="1182076" cy="7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066546\AppData\Local\Microsoft\Windows\Temporary Internet Files\Content.IE5\7J1OMP7R\android_action_figures_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11" y="4277504"/>
            <a:ext cx="468052" cy="3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304800" y="6597352"/>
            <a:ext cx="82276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600" dirty="0" smtClean="0">
                <a:solidFill>
                  <a:schemeClr val="accent1"/>
                </a:solidFill>
              </a:rPr>
              <a:t>*Forrás: </a:t>
            </a:r>
            <a:r>
              <a:rPr lang="hu-HU" sz="600" dirty="0">
                <a:hlinkClick r:id="rId10"/>
              </a:rPr>
              <a:t>http://</a:t>
            </a:r>
            <a:r>
              <a:rPr lang="hu-HU" sz="600" dirty="0" smtClean="0">
                <a:hlinkClick r:id="rId10"/>
              </a:rPr>
              <a:t>www.mdpi.com/1424-8220/15/6/13348/htm</a:t>
            </a:r>
            <a:r>
              <a:rPr lang="hu-HU" sz="600" dirty="0"/>
              <a:t>; </a:t>
            </a:r>
            <a:r>
              <a:rPr lang="hu-HU" sz="600" dirty="0">
                <a:hlinkClick r:id="rId11"/>
              </a:rPr>
              <a:t>http://www.disciplinedagiledelivery.com/release-management</a:t>
            </a:r>
            <a:r>
              <a:rPr lang="hu-HU" sz="600" dirty="0" smtClean="0">
                <a:hlinkClick r:id="rId11"/>
              </a:rPr>
              <a:t>/</a:t>
            </a:r>
            <a:endParaRPr lang="hu-HU" sz="600" dirty="0" smtClean="0"/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hu-HU" sz="1200" dirty="0" smtClean="0">
              <a:solidFill>
                <a:schemeClr val="accent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660148" y="980728"/>
            <a:ext cx="7483852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600" b="1" dirty="0" err="1" smtClean="0">
                <a:solidFill>
                  <a:srgbClr val="C00000"/>
                </a:solidFill>
              </a:rPr>
              <a:t>MKBPay</a:t>
            </a:r>
            <a:r>
              <a:rPr lang="hu-HU" sz="1600" b="1" dirty="0" smtClean="0">
                <a:solidFill>
                  <a:srgbClr val="C00000"/>
                </a:solidFill>
              </a:rPr>
              <a:t> – Mobiltelefonos bankkártyás fizetés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185592" y="5049959"/>
            <a:ext cx="1872208" cy="9974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HCE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NFC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Monitoring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MDES </a:t>
            </a:r>
            <a:r>
              <a:rPr lang="hu-HU" sz="1050" dirty="0" err="1">
                <a:solidFill>
                  <a:schemeClr val="accent1"/>
                </a:solidFill>
              </a:rPr>
              <a:t>Tokenization</a:t>
            </a:r>
            <a:endParaRPr lang="hu-HU" sz="1050" dirty="0">
              <a:solidFill>
                <a:schemeClr val="accent1"/>
              </a:solidFill>
            </a:endParaRPr>
          </a:p>
        </p:txBody>
      </p:sp>
      <p:sp>
        <p:nvSpPr>
          <p:cNvPr id="9" name="AutoShape 11" descr="Képtalálat a következőre: „release management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3" descr="Képtalálat a következőre: „release management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65" name="Picture 21" descr="Képtalálat a következőre: „release management”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40206"/>
            <a:ext cx="1104911" cy="11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Képtalálat a következőre: „mkb pay”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42" y="1700808"/>
            <a:ext cx="1987758" cy="5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gyenes összekötő 16"/>
          <p:cNvCxnSpPr/>
          <p:nvPr/>
        </p:nvCxnSpPr>
        <p:spPr>
          <a:xfrm flipH="1">
            <a:off x="6804248" y="1412776"/>
            <a:ext cx="53752" cy="4968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1619672" y="4797152"/>
            <a:ext cx="7524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14" name="Picture 10" descr="Open-APIs-v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47" y="1780615"/>
            <a:ext cx="4512861" cy="25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304800" y="6597352"/>
            <a:ext cx="82276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600" dirty="0" smtClean="0">
                <a:solidFill>
                  <a:schemeClr val="accent1"/>
                </a:solidFill>
              </a:rPr>
              <a:t>*Forrás: </a:t>
            </a:r>
            <a:r>
              <a:rPr lang="hu-HU" sz="600" dirty="0">
                <a:hlinkClick r:id="rId4"/>
              </a:rPr>
              <a:t>http://www.apiacademy.co/resources/api-strategy-lesson-201-private-apis-vs-open-apis</a:t>
            </a:r>
            <a:r>
              <a:rPr lang="hu-HU" sz="600" dirty="0" smtClean="0">
                <a:hlinkClick r:id="rId4"/>
              </a:rPr>
              <a:t>/</a:t>
            </a:r>
            <a:endParaRPr lang="hu-HU" sz="600" dirty="0" smtClean="0"/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hu-HU" sz="600" dirty="0"/>
          </a:p>
          <a:p>
            <a:pPr marL="180975" indent="-180975">
              <a:spcAft>
                <a:spcPts val="600"/>
              </a:spcAft>
              <a:buClr>
                <a:schemeClr val="accent1"/>
              </a:buClr>
              <a:buSzPct val="150000"/>
              <a:buFont typeface="Century Gothic" panose="020B0502020202020204" pitchFamily="34" charset="0"/>
              <a:buChar char="■"/>
            </a:pPr>
            <a:endParaRPr lang="hu-HU" sz="1200" dirty="0" err="1" smtClean="0">
              <a:solidFill>
                <a:schemeClr val="accent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696660" y="980728"/>
            <a:ext cx="7483852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600" b="1" dirty="0" smtClean="0">
                <a:solidFill>
                  <a:srgbClr val="C00000"/>
                </a:solidFill>
              </a:rPr>
              <a:t>MKB API</a:t>
            </a:r>
          </a:p>
        </p:txBody>
      </p:sp>
      <p:pic>
        <p:nvPicPr>
          <p:cNvPr id="11266" name="Picture 2" descr="Képtalálat a következőre: „PSD2”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60" y="2640812"/>
            <a:ext cx="1801516" cy="4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doboz 24"/>
          <p:cNvSpPr txBox="1"/>
          <p:nvPr/>
        </p:nvSpPr>
        <p:spPr>
          <a:xfrm>
            <a:off x="1931347" y="4913527"/>
            <a:ext cx="4656877" cy="14818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err="1">
                <a:solidFill>
                  <a:schemeClr val="accent1"/>
                </a:solidFill>
              </a:rPr>
              <a:t>Queue</a:t>
            </a:r>
            <a:r>
              <a:rPr lang="hu-HU" sz="1050" dirty="0">
                <a:solidFill>
                  <a:schemeClr val="accent1"/>
                </a:solidFill>
              </a:rPr>
              <a:t>, </a:t>
            </a:r>
            <a:r>
              <a:rPr lang="hu-HU" sz="1050" dirty="0" err="1">
                <a:solidFill>
                  <a:schemeClr val="accent1"/>
                </a:solidFill>
              </a:rPr>
              <a:t>Sync</a:t>
            </a:r>
            <a:r>
              <a:rPr lang="hu-HU" sz="1050" dirty="0">
                <a:solidFill>
                  <a:schemeClr val="accent1"/>
                </a:solidFill>
              </a:rPr>
              <a:t>/</a:t>
            </a:r>
            <a:r>
              <a:rPr lang="hu-HU" sz="1050" dirty="0" err="1">
                <a:solidFill>
                  <a:schemeClr val="accent1"/>
                </a:solidFill>
              </a:rPr>
              <a:t>Async</a:t>
            </a:r>
            <a:r>
              <a:rPr lang="hu-HU" sz="1050" dirty="0">
                <a:solidFill>
                  <a:schemeClr val="accent1"/>
                </a:solidFill>
              </a:rPr>
              <a:t>, ESB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SLA, Monitoring</a:t>
            </a:r>
            <a:r>
              <a:rPr lang="hu-HU" sz="1050" dirty="0">
                <a:solidFill>
                  <a:schemeClr val="accent1"/>
                </a:solidFill>
              </a:rPr>
              <a:t>, </a:t>
            </a:r>
            <a:r>
              <a:rPr lang="hu-HU" sz="1050" dirty="0" err="1">
                <a:solidFill>
                  <a:schemeClr val="accent1"/>
                </a:solidFill>
              </a:rPr>
              <a:t>Availability</a:t>
            </a:r>
            <a:endParaRPr lang="hu-HU" sz="1050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err="1">
                <a:solidFill>
                  <a:schemeClr val="accent1"/>
                </a:solidFill>
              </a:rPr>
              <a:t>Load</a:t>
            </a:r>
            <a:r>
              <a:rPr lang="hu-HU" sz="1050" dirty="0">
                <a:solidFill>
                  <a:schemeClr val="accent1"/>
                </a:solidFill>
              </a:rPr>
              <a:t> </a:t>
            </a:r>
            <a:r>
              <a:rPr lang="hu-HU" sz="1050" dirty="0" err="1">
                <a:solidFill>
                  <a:schemeClr val="accent1"/>
                </a:solidFill>
              </a:rPr>
              <a:t>Balancing</a:t>
            </a:r>
            <a:endParaRPr lang="hu-HU" sz="1050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err="1">
                <a:solidFill>
                  <a:schemeClr val="accent1"/>
                </a:solidFill>
              </a:rPr>
              <a:t>Real-time</a:t>
            </a:r>
            <a:endParaRPr lang="hu-HU" sz="1050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>
                <a:solidFill>
                  <a:schemeClr val="accent1"/>
                </a:solidFill>
              </a:rPr>
              <a:t>Performance</a:t>
            </a:r>
          </a:p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050" dirty="0" err="1">
                <a:solidFill>
                  <a:schemeClr val="accent1"/>
                </a:solidFill>
              </a:rPr>
              <a:t>Security</a:t>
            </a:r>
            <a:endParaRPr lang="hu-HU" sz="1050" dirty="0">
              <a:solidFill>
                <a:schemeClr val="accent1"/>
              </a:solidFill>
            </a:endParaRPr>
          </a:p>
        </p:txBody>
      </p:sp>
      <p:pic>
        <p:nvPicPr>
          <p:cNvPr id="11" name="Picture 15" descr="Képtalálat a következőre: „release management”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31" y="4996614"/>
            <a:ext cx="1638613" cy="1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948922" y="3392996"/>
            <a:ext cx="2088232" cy="5040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1200" b="1" dirty="0" smtClean="0">
                <a:solidFill>
                  <a:schemeClr val="accent1"/>
                </a:solidFill>
              </a:rPr>
              <a:t>MKB OPEN API</a:t>
            </a:r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6804248" y="1412776"/>
            <a:ext cx="53752" cy="4968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619672" y="4797152"/>
            <a:ext cx="7524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jövő tényleg elkezdődött…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2" name="AutoShape 2" descr="Képtalálat a következőre: „PSD2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őre: „PSD2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openapi”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304800" y="6597352"/>
            <a:ext cx="82276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600" dirty="0" smtClean="0">
                <a:solidFill>
                  <a:schemeClr val="accent1"/>
                </a:solidFill>
              </a:rPr>
              <a:t>*Forrás: </a:t>
            </a:r>
            <a:r>
              <a:rPr lang="hu-HU" sz="600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hu-HU" sz="600" dirty="0">
                <a:solidFill>
                  <a:schemeClr val="accent1"/>
                </a:solidFill>
                <a:hlinkClick r:id="rId3"/>
              </a:rPr>
              <a:t>://nikpatel.net/page/4</a:t>
            </a:r>
            <a:r>
              <a:rPr lang="hu-HU" sz="600" dirty="0" smtClean="0">
                <a:solidFill>
                  <a:schemeClr val="accent1"/>
                </a:solidFill>
                <a:hlinkClick r:id="rId3"/>
              </a:rPr>
              <a:t>/</a:t>
            </a:r>
            <a:r>
              <a:rPr lang="hu-HU" sz="600" dirty="0">
                <a:solidFill>
                  <a:schemeClr val="accent1"/>
                </a:solidFill>
              </a:rPr>
              <a:t>; </a:t>
            </a:r>
            <a:endParaRPr lang="hu-HU" sz="1200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ybrid Architecture Key Play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09" y="1340768"/>
            <a:ext cx="7434791" cy="42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jövő tényleg elkezdődött…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2" name="AutoShape 2" descr="Képtalálat a következőre: „PSD2”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Képtalálat a következőre: „PSD2”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Képtalálat a következőre: „openapi”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304800" y="6597352"/>
            <a:ext cx="822764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hu-HU" sz="600" dirty="0" smtClean="0">
                <a:solidFill>
                  <a:schemeClr val="accent1"/>
                </a:solidFill>
              </a:rPr>
              <a:t>*Forrás: </a:t>
            </a:r>
            <a:r>
              <a:rPr lang="hu-HU" sz="600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hu-HU" sz="600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hu-HU" sz="600" dirty="0" smtClean="0">
                <a:solidFill>
                  <a:schemeClr val="accent1"/>
                </a:solidFill>
                <a:hlinkClick r:id="rId3"/>
              </a:rPr>
              <a:t>www.slideshare.net/MattLeming/hhm3540-the-ibm-mq-light-api-from-developer-laptop-to-enterprise-data-center-to-cloud</a:t>
            </a:r>
            <a:endParaRPr lang="hu-HU" sz="1200" dirty="0">
              <a:solidFill>
                <a:schemeClr val="accent1"/>
              </a:solidFill>
            </a:endParaRPr>
          </a:p>
        </p:txBody>
      </p:sp>
      <p:pic>
        <p:nvPicPr>
          <p:cNvPr id="9220" name="Picture 4" descr="Képtalálat a következőre: „ibm mq api”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75502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Kérdés </a:t>
            </a:r>
            <a:endParaRPr lang="hu-HU" dirty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72A973-C08B-4800-A15D-B37BE9C9C536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619672" y="1124744"/>
            <a:ext cx="7452320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400" i="1" dirty="0"/>
              <a:t>A </a:t>
            </a:r>
            <a:r>
              <a:rPr lang="hu-HU" sz="1400" i="1" dirty="0" err="1"/>
              <a:t>FINTech-ek</a:t>
            </a:r>
            <a:r>
              <a:rPr lang="hu-HU" sz="1400" i="1" dirty="0"/>
              <a:t>, valamint a digitális folyamatok megjelenésével a bankok esetében </a:t>
            </a:r>
            <a:endParaRPr lang="hu-HU" sz="1400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400" b="1" i="1" dirty="0" smtClean="0"/>
              <a:t>a </a:t>
            </a:r>
            <a:r>
              <a:rPr lang="hu-HU" sz="1400" b="1" i="1" dirty="0"/>
              <a:t>felhő adta szolgáltatások használata kötelező. </a:t>
            </a:r>
            <a:endParaRPr lang="hu-HU" sz="1400" b="1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400" b="1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400" i="1" dirty="0" smtClean="0"/>
              <a:t>Az </a:t>
            </a:r>
            <a:r>
              <a:rPr lang="hu-HU" sz="1400" i="1" dirty="0"/>
              <a:t>üzleti elvárásoknak meg kell felelnünk, de mindezt úgy, hogy a felhő esetében is </a:t>
            </a:r>
            <a:endParaRPr lang="hu-HU" sz="1400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400" b="1" i="1" dirty="0" smtClean="0"/>
              <a:t>a kontroll </a:t>
            </a:r>
            <a:r>
              <a:rPr lang="hu-HU" sz="1400" b="1" i="1" dirty="0"/>
              <a:t>a kezünkben </a:t>
            </a:r>
            <a:r>
              <a:rPr lang="hu-HU" sz="1400" b="1" i="1" dirty="0" smtClean="0"/>
              <a:t>legyen. </a:t>
            </a:r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100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100" i="1" dirty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100" i="1" dirty="0" smtClean="0"/>
              <a:t>De most mi a helyzet ezen a területen? Milyen </a:t>
            </a:r>
            <a:r>
              <a:rPr lang="hu-HU" sz="1100" i="1" dirty="0"/>
              <a:t>szolgáltatások lehetnek a következők? Hogyan változik meg az IT Üzemeltetés és miért lesz nagyobb szerepe az IT Irányításnak a jövőben? </a:t>
            </a:r>
            <a:r>
              <a:rPr lang="hu-HU" sz="1100" i="1" dirty="0" smtClean="0"/>
              <a:t>– Ma erre keresem a </a:t>
            </a:r>
            <a:r>
              <a:rPr lang="hu-HU" sz="1100" i="1" dirty="0"/>
              <a:t>választ. </a:t>
            </a:r>
            <a:endParaRPr lang="hu-HU" sz="1100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100" i="1" dirty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100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100" i="1" dirty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600" b="1" i="1" dirty="0" smtClean="0"/>
              <a:t>A bárányok hallgatnak, de most már itt az ideje cselekedni is.</a:t>
            </a:r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600" b="1" i="1" dirty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600" b="1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endParaRPr lang="hu-HU" sz="1600" b="1" i="1" dirty="0" smtClean="0"/>
          </a:p>
          <a:p>
            <a:pPr algn="ctr" defTabSz="457200"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hu-HU" sz="1600" b="1" dirty="0">
                <a:solidFill>
                  <a:srgbClr val="C00000"/>
                </a:solidFill>
              </a:rPr>
              <a:t>Bán Krisztián – </a:t>
            </a:r>
            <a:r>
              <a:rPr lang="hu-HU" sz="1600" b="1" dirty="0" err="1" smtClean="0">
                <a:solidFill>
                  <a:srgbClr val="C00000"/>
                </a:solidFill>
              </a:rPr>
              <a:t>ban.krisztian</a:t>
            </a:r>
            <a:r>
              <a:rPr lang="hu-HU" sz="1600" b="1" dirty="0" smtClean="0">
                <a:solidFill>
                  <a:srgbClr val="C00000"/>
                </a:solidFill>
              </a:rPr>
              <a:t>@</a:t>
            </a:r>
            <a:r>
              <a:rPr lang="hu-HU" sz="1600" b="1" dirty="0" err="1" smtClean="0">
                <a:solidFill>
                  <a:srgbClr val="C00000"/>
                </a:solidFill>
              </a:rPr>
              <a:t>mkb.hu</a:t>
            </a:r>
            <a:endParaRPr lang="hu-H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MKB">
      <a:dk1>
        <a:sysClr val="windowText" lastClr="000000"/>
      </a:dk1>
      <a:lt1>
        <a:sysClr val="window" lastClr="FFFFFF"/>
      </a:lt1>
      <a:dk2>
        <a:srgbClr val="C01B39"/>
      </a:dk2>
      <a:lt2>
        <a:srgbClr val="00AFEC"/>
      </a:lt2>
      <a:accent1>
        <a:srgbClr val="61574F"/>
      </a:accent1>
      <a:accent2>
        <a:srgbClr val="B9B0A9"/>
      </a:accent2>
      <a:accent3>
        <a:srgbClr val="D0CAC6"/>
      </a:accent3>
      <a:accent4>
        <a:srgbClr val="EAE6E0"/>
      </a:accent4>
      <a:accent5>
        <a:srgbClr val="DDD9C3"/>
      </a:accent5>
      <a:accent6>
        <a:srgbClr val="C4BD97"/>
      </a:accent6>
      <a:hlink>
        <a:srgbClr val="0000FF"/>
      </a:hlink>
      <a:folHlink>
        <a:srgbClr val="800080"/>
      </a:folHlink>
    </a:clrScheme>
    <a:fontScheme name="MKB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marL="180975" indent="-180975">
          <a:spcAft>
            <a:spcPts val="600"/>
          </a:spcAft>
          <a:buClr>
            <a:schemeClr val="accent1"/>
          </a:buClr>
          <a:buSzPct val="150000"/>
          <a:buFont typeface="Century Gothic" panose="020B0502020202020204" pitchFamily="34" charset="0"/>
          <a:buChar char="■"/>
          <a:defRPr sz="1200"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94522C77BA3B243AE6CB121AAD43468" ma:contentTypeVersion="0" ma:contentTypeDescription="Új dokumentum létrehozása." ma:contentTypeScope="" ma:versionID="9f93380b4fb7b3bb55b89a280d928e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067A1-BFE9-4D89-8963-2CC056443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FBBAA0-31FA-4E48-A613-0A696729C228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62937C-EBD3-4E71-A4A3-3F4E5A6C1B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434</Words>
  <Application>Microsoft Office PowerPoint</Application>
  <PresentationFormat>Diavetítés a képernyőre (4:3 oldalarány)</PresentationFormat>
  <Paragraphs>101</Paragraphs>
  <Slides>9</Slides>
  <Notes>8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Office Theme</vt:lpstr>
      <vt:lpstr>think-cell Slide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MKB Bank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MKB fiókjainak ügyfélterében telepítendő WiFi Hotspot ügyfelek részére és MKB hálózati szolgáltatások elérhetőségének vezeték nélküli biztosításához</dc:title>
  <dc:creator>Sándor Benedek</dc:creator>
  <cp:lastModifiedBy>Bán Krisztián</cp:lastModifiedBy>
  <cp:revision>171</cp:revision>
  <cp:lastPrinted>2017-05-16T14:27:13Z</cp:lastPrinted>
  <dcterms:created xsi:type="dcterms:W3CDTF">2015-07-09T06:39:08Z</dcterms:created>
  <dcterms:modified xsi:type="dcterms:W3CDTF">2017-05-17T12:16:30Z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0x010100E94522C77BA3B243AE6CB121AAD43468</vt:lpwstr>
  </property>
</Properties>
</file>