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slideLayouts/slideLayout159.xml" ContentType="application/vnd.openxmlformats-officedocument.presentationml.slideLayout+xml"/>
  <Override PartName="/ppt/theme/theme17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1"/>
    <p:sldMasterId id="2147484108" r:id="rId2"/>
    <p:sldMasterId id="2147484104" r:id="rId3"/>
    <p:sldMasterId id="2147484109" r:id="rId4"/>
    <p:sldMasterId id="2147484105" r:id="rId5"/>
    <p:sldMasterId id="2147484110" r:id="rId6"/>
    <p:sldMasterId id="2147484120" r:id="rId7"/>
    <p:sldMasterId id="2147484107" r:id="rId8"/>
    <p:sldMasterId id="2147483652" r:id="rId9"/>
    <p:sldMasterId id="2147484121" r:id="rId10"/>
    <p:sldMasterId id="2147484116" r:id="rId11"/>
    <p:sldMasterId id="2147484117" r:id="rId12"/>
    <p:sldMasterId id="2147484113" r:id="rId13"/>
    <p:sldMasterId id="2147484114" r:id="rId14"/>
    <p:sldMasterId id="2147484115" r:id="rId15"/>
    <p:sldMasterId id="2147483658" r:id="rId16"/>
    <p:sldMasterId id="2147483660" r:id="rId17"/>
    <p:sldMasterId id="2147483674" r:id="rId18"/>
    <p:sldMasterId id="2147483676" r:id="rId19"/>
  </p:sldMasterIdLst>
  <p:notesMasterIdLst>
    <p:notesMasterId r:id="rId29"/>
  </p:notesMasterIdLst>
  <p:handoutMasterIdLst>
    <p:handoutMasterId r:id="rId30"/>
  </p:handoutMasterIdLst>
  <p:sldIdLst>
    <p:sldId id="290" r:id="rId20"/>
    <p:sldId id="257" r:id="rId21"/>
    <p:sldId id="261" r:id="rId22"/>
    <p:sldId id="263" r:id="rId23"/>
    <p:sldId id="291" r:id="rId24"/>
    <p:sldId id="292" r:id="rId25"/>
    <p:sldId id="294" r:id="rId26"/>
    <p:sldId id="293" r:id="rId27"/>
    <p:sldId id="295" r:id="rId28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2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04040"/>
    <a:srgbClr val="660066"/>
    <a:srgbClr val="4BACC6"/>
    <a:srgbClr val="9BBB59"/>
    <a:srgbClr val="FF6600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9752" autoAdjust="0"/>
  </p:normalViewPr>
  <p:slideViewPr>
    <p:cSldViewPr snapToObjects="1">
      <p:cViewPr varScale="1">
        <p:scale>
          <a:sx n="85" d="100"/>
          <a:sy n="85" d="100"/>
        </p:scale>
        <p:origin x="744" y="84"/>
      </p:cViewPr>
      <p:guideLst>
        <p:guide orient="horz" pos="852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2174" y="3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23EF5EE-472D-41AB-BBC7-AB8928712902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71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1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1071ABE-62D2-4066-B133-0ACD30520E4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39707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D72E9-D8DB-4E5E-9B58-B939E5451AB6}" type="datetimeFigureOut">
              <a:rPr lang="hu-HU" smtClean="0"/>
              <a:t>2017. 05. 17.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B191-3224-42A8-A3EA-CEC28955DFD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10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B191-3224-42A8-A3EA-CEC28955DFD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58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B191-3224-42A8-A3EA-CEC28955DFD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30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B191-3224-42A8-A3EA-CEC28955DFD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18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2B191-3224-42A8-A3EA-CEC28955DFD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03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Nem szeretjük a változást és nem szeretjük ha </a:t>
            </a:r>
            <a:r>
              <a:rPr lang="hu-HU" dirty="0" err="1"/>
              <a:t>cseszegetnek</a:t>
            </a:r>
            <a:r>
              <a:rPr lang="hu-HU" dirty="0"/>
              <a:t> minket! De sajnos az élet nem ilyen!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09BC-AD69-4E10-B375-C420D623960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3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Az élet olyan, hogy folyamatosan kilök minket a komfortzónánkból!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Projekt függő: jóvá kell </a:t>
            </a:r>
            <a:r>
              <a:rPr lang="hu-HU" dirty="0" err="1"/>
              <a:t>hagyatni</a:t>
            </a:r>
            <a:r>
              <a:rPr lang="hu-HU" dirty="0"/>
              <a:t>, ki kell kérni az erőforrást előterjesztést kell írni…. Túl bürokratikusak vagyunk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0" dirty="0">
                <a:ea typeface="ＭＳ Ｐゴシック" panose="020B0600070205080204" pitchFamily="34" charset="-128"/>
              </a:rPr>
              <a:t>Az értékteremtő új megoldások jellemzően már nem a cégek belső fejlesztése által valósulnak meg. A cégek az innováció felhasználóivá válnak. De ez nem baj ha nem ez a fő profilod!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09BC-AD69-4E10-B375-C420D623960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719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Elárulhatom nektek, hogy a Szabadság hídon autónak csapódott </a:t>
            </a:r>
            <a:r>
              <a:rPr lang="hu-HU" dirty="0" err="1"/>
              <a:t>drón</a:t>
            </a:r>
            <a:r>
              <a:rPr lang="hu-HU" dirty="0"/>
              <a:t> a Groupama biztosító a BME-vel közösen kifejlesztett kárszakértő teszt </a:t>
            </a:r>
            <a:r>
              <a:rPr lang="hu-HU" dirty="0" err="1"/>
              <a:t>drónja</a:t>
            </a:r>
            <a:r>
              <a:rPr lang="hu-HU" dirty="0"/>
              <a:t> volt! Nem az volt, de az is lehetett volna! </a:t>
            </a:r>
          </a:p>
          <a:p>
            <a:r>
              <a:rPr lang="hu-HU" dirty="0"/>
              <a:t>Chat robotok, digitális </a:t>
            </a:r>
            <a:r>
              <a:rPr lang="hu-HU" dirty="0" err="1"/>
              <a:t>CallCenter</a:t>
            </a:r>
            <a:r>
              <a:rPr lang="hu-HU" dirty="0"/>
              <a:t> kiszolgálás hamarosan a hétköznapjaink része lesz…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09BC-AD69-4E10-B375-C420D623960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49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09BC-AD69-4E10-B375-C420D623960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40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Nincs idő a kézi rendszer adminisztrációra, más feladatok fontosabbak</a:t>
            </a:r>
          </a:p>
          <a:p>
            <a:r>
              <a:rPr lang="hu-HU" dirty="0"/>
              <a:t>Ismerjük és legyen önbizalmunk az általunk üzemeltetett rendszerek felett</a:t>
            </a:r>
          </a:p>
          <a:p>
            <a:r>
              <a:rPr lang="hu-HU" dirty="0"/>
              <a:t>Kommunikáljunk jól </a:t>
            </a:r>
          </a:p>
          <a:p>
            <a:r>
              <a:rPr lang="hu-HU" dirty="0"/>
              <a:t>Szakmai elvárásaink képviselete nem a fejlesztők dolgába való beleszólás, hanem a hosszú távon üzemeltethető, önjáró alkalmazás </a:t>
            </a:r>
            <a:r>
              <a:rPr lang="hu-HU" dirty="0" err="1"/>
              <a:t>környezetek</a:t>
            </a:r>
            <a:r>
              <a:rPr lang="hu-HU" dirty="0"/>
              <a:t> kialakításának </a:t>
            </a:r>
            <a:r>
              <a:rPr lang="hu-HU" dirty="0" err="1"/>
              <a:t>záloga</a:t>
            </a:r>
            <a:r>
              <a:rPr lang="hu-HU" dirty="0"/>
              <a:t>! Legyünk büszkék arra hogy tudásunk és képességeink révén aktívan hozzájárulunk a szervezet átalakításához!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E09BC-AD69-4E10-B375-C420D623960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85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10406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37894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5033D-FFB7-44AE-92C6-3F0B99495FA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1252678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B48E5-E38F-4697-BE93-B1164F15446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099836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0652949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32888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77078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8566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552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49742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242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501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983495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427452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84238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14950" y="2819400"/>
            <a:ext cx="1619250" cy="38671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4705350" cy="38671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844777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38A3E3-2FC4-47AC-815B-88D37702FD7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610402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558B5A-9FA6-43A3-AD13-23BC13D30D2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9214900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AF5F95-0CC9-4BF3-9AF9-4DE4B6569D4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579742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F8CDC1-7437-4B09-8C58-FDFD5A86883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6109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75E52B-6C58-4B31-ADD6-94B0C5E9374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1915066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E904E6-DC60-4AED-9828-CFF156E1399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45689068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3C87B9-098F-4201-860A-0716D8F4EA7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5011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BF98-9381-4FEE-BECA-EB3F21DE9520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1C2C86-55DD-448B-823E-A99D0BA6C92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1590615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1C53C-5326-4239-BA09-54C40F1C859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6070657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97DA6-5440-43FF-92C5-502245AC50A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757459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37CD78-7CCF-4EB7-9927-68ECAF9D82D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076580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0801AB-2ACE-4046-81AA-E5FE976E137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378138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079279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81413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47723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47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349486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191416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8259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1F29-C1A8-4684-9882-1A2F38D8B0FF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6DCB6-A89A-4319-B035-3BED608DE732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48632298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7855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849527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84290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2270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95900" y="3725863"/>
            <a:ext cx="1657350" cy="2827337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3725863"/>
            <a:ext cx="4819650" cy="28273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76479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C464-323A-41C8-B495-9220F419F482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1E36DB-9BD3-48F5-ABBF-FD2568C224F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980350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4A75-A35B-4A80-A40A-B50B3F333AA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A49CB7-BD20-410C-BC42-3C2B4B17604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1561066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BD354-CEC4-47A6-AAB8-379AEBBBB670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2E4AE-C761-48E5-AF6E-9F6AF1FE578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1515937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C487-6CB9-4F4C-AE79-566999431A3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609239-4852-4893-9626-2185E47FA4C2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768603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3A16-B83C-4FB5-A020-BBF2A61A5849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7707CA-7521-4B8D-B7A8-CBF4851C8CC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9155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3024-764D-4492-A521-56916D5184D8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02768-A056-426A-A4EA-39FFC10229E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6032632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B456-A732-4FA9-A278-0277AEA61200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B2F58-DC4C-454A-A146-73CB07F51C1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345771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B9D03-714A-48F9-A16F-1402E07F49AC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50645-0337-4D3C-B180-863EB29E7971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9213900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1386-10F9-45A1-BD9D-DE9576A5D03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0C2FC-61A0-4A82-96A7-687EBA42E97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849970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640A-9BA9-4690-AC4D-83D8B92BB93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01A5C8-6690-4DDE-9DED-BD416818A76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254477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71F6-FB26-45E0-84C7-4DFBD686B369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9607F8-8B79-4282-9B6E-6EA160AAA5B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221471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D6F6-5240-44E0-9269-16B23F10D35D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FE4CB6-4686-41F5-9540-0BC19637B24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459709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592B3-DDD6-4A34-B7A7-87939964FDB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1408886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46744-7887-490D-A0AD-EEEB2A37004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503488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654A8-0832-452A-800F-64313385484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666252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3EFE0-DDBF-4F65-95C0-E5707EB68D71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7129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EAF3-A91A-4CD4-B0A8-6A46111F8D0F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D5F44A-4FA7-4AD1-B477-C08806EF6C8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249312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D6F80-5FF5-41C2-BF7A-793030CD70D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200803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FAEFE-F115-43B8-9EBC-7938FDF8284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891314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504DD-C6B3-485A-BD80-C56CC8503D9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0179296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964F2-246F-452D-AD50-443DA3B9FC6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217012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25E8E-D8AA-44E0-BC61-A2C167CFD617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553992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158FC-9B0A-4B87-AA7D-DB87E070036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406064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2958-34B5-4F51-8815-2667F8D9150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08958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420115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824786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C365-DA87-4997-9C67-29CE71E5B9E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0638F2-8A34-4404-A97C-44A7158053A3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1250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1EEE-F7E3-4854-9FFD-450AE3C375AE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32BE27-F9AC-404B-B111-7857CF149713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421884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86000"/>
            <a:ext cx="6400800" cy="131445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19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715175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59436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6400800" cy="1219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89916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9A7E-3BC6-4FE0-A5C9-38881CCFAD34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6C83BC-B916-4291-9BDC-55CB7BB8C4D7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42926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B391-0D95-4687-9B00-F68B0A03E4EE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FBA984-BC4B-447D-B30C-7F97E284D60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14852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A732-1813-4781-B036-00E0B84C084E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B257DD-B11B-46A4-A824-6D5C0F50C12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82180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EAC8-164C-4543-9570-7014B296731B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D6E045-697A-486A-B1A0-66A42868A37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216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311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2BED-7E89-47A1-A920-1E69F13CD8E0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09207C-2FAA-4ECA-B334-8A9C57252BB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380789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52B1-68A4-4F24-9F99-3A1605F4131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0C180F-52A1-4011-93EE-AE64D85A0CE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80556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05AA-A872-4395-BBAE-F25BF4D5125A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C11A02-34A5-4BE7-AF4F-E39D6806045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2979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22563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47545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30376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24225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1118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45844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7697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0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9238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54785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041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0946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60817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60817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91146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E790-62DD-4585-80E4-395D4D30ECB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0DCDD6-4F75-4EFB-8E60-8C4AB6228483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11731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3FB2-112C-4F7C-B833-A21A12770EE3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94AF86-A64F-4A64-ABF1-FA4771B8ADA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67215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E5C3-D95D-4F87-B832-19F1CB5086B5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BB630-94E1-4765-8E6A-623B3EEFBD6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25006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59A7-4D2C-4CA4-AEC6-4A8E850AC1E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AFA656-D3AD-425E-9E9A-83A75A0D538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84164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80D6-6767-46C8-ADB8-A0D0CBE0868C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674622-BD47-4238-B093-2EF9DA68E33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112147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5A921-EACE-4411-AB90-E9730BB9A286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97E9CE-4F1A-441F-998A-77FCAD55459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033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7316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0304-B550-4A42-A451-02D6BCB1AFFA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A2BC12-F209-4E8C-9B59-0D40AA76CBA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5358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740D-C854-488D-B991-6DCF3E16EE5A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39E22A-C242-4B4A-8FD1-99E728DC854F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95320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CB9A-337E-49EF-B76B-F627B4E045A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14CBC-0923-4116-B180-4259AE4B6A43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48659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67796-645A-4B27-BAF0-1C05E09256BB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1E506-644E-4A41-BA0A-446F3FCEF652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26139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43A5-B655-45AD-A831-52D61A21FC2E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9DE8C9-592D-479A-9BBE-67F306874F7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136993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392361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45961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9240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1275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717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18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93700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34885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64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931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955066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1394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34013" y="2924175"/>
            <a:ext cx="1658937" cy="33416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4175"/>
            <a:ext cx="4824413" cy="33416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923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2CE2-2951-4B7D-85A6-8F40C4BAE49C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19A66-8F1C-416A-B546-CA64DDF2622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196614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A025-61DA-4CC9-830E-B500FDF942C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B945DE-8137-4906-A901-1DCC6AC3327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614784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A30FA-A7A6-43B1-A35A-5A614E160EF4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247317-8FF1-4C2B-AFFD-75932974E0F1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21892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B3AC1-975F-4F2D-AAFA-8A4490F69D95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01B972-6994-432A-94E2-4AB11D4CE6D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11413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6968406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9081-4864-4133-9824-1F32270F42AF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2CF28E-A2AF-4750-ABF1-718F9766F00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16771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389B-CC25-4CCD-BBE5-02E87BBAAC4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72482E-E4C5-4525-8523-82E17C491B3A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10331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D49E-EDA2-43F7-A7E8-8187352ACFD2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CDEC8-1004-4373-BFC8-CDD59C8AB871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68496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B3AF-3240-4583-864B-8C2AEDD7E89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850F4A-290E-45BE-9B56-2FECF1E497E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99733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E0E3-C8C8-416E-B4A1-5A63AAF6B10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B1A12-9AF4-4934-91F0-86069E3DC35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34993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6C119-1A45-436D-A2EF-B10FF610863B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208FF6-2B34-4258-B5C4-768643BF9EE6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4007946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B8C77-0AE2-42F1-AFD8-0FD8FB8BD360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58D9A6-4CBF-46E2-B5C9-89C800E24A7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22385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D20F8-263E-418E-BBF5-A7F66E14F18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951565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F8DA2-C721-4347-B358-CCEF7852EFB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2315764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8066-1463-4AA0-9D1C-9F0D9875AE5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8920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48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B9373-7535-41CD-B004-C99828C0453D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585395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32504-67F4-4850-9F02-67F5572D5E57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83147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F59DD-8491-440C-9D1C-95D97F2895AB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9870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C44C-02E5-41D3-9F34-997BC562BAA8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352048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D9183-45DA-4DB9-816D-4E8A681A365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71932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F9915-7627-4D70-B8D4-AF8C4C24DC2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40260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FD30A-0F44-4131-9DB9-C39F38C72B63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99210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46071-FE40-4A79-8B53-198A18C04D8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5366805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203508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138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22079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4515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242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49235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2704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18901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345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269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4705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5084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10150" y="1905000"/>
            <a:ext cx="1562100" cy="46116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905000"/>
            <a:ext cx="4533900" cy="46116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77783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125157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534472" cy="12709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40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489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381250"/>
            <a:ext cx="6335713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410200"/>
            <a:ext cx="6696075" cy="12588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33719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5F5137-0593-4831-A6C7-4ED927CD3F1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167802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5A99F-C7AA-45A4-A2D2-182BA95963B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3422001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B440CE-94DB-4422-A5D4-D765FB077569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77580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4E585-E365-4714-A296-7310962CFF75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211590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1019-C27E-49F9-A483-19532ECC6B0C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1024553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A6F6F-D377-4C40-B576-50B2CECE7C4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61788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6639-CC70-4870-805D-D76C81119B87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671732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1873E-BE40-4F3E-BFD3-13CF9B4E3FE0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9699087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214D9-B29F-45C2-8D82-02D8DF5D50FE}" type="slidenum">
              <a:rPr lang="fr-FR" altLang="hu-HU"/>
              <a:pPr/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75939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02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DF389598-796A-43C4-BD32-94FE4E5F3241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MASTER_SLIDES_010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77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126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pic>
        <p:nvPicPr>
          <p:cNvPr id="12291" name="Image 6" descr="b05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913" y="457200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88964AF4-7ABA-4DCF-938E-614F627891C2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MASTER_SLIDES_03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372586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331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 descr="b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43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  <a:p>
            <a:pPr lvl="4"/>
            <a:r>
              <a:rPr lang="fr-FR" altLang="hu-HU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AA4623D3-DF46-47DA-BFC6-0347B4C90B15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7CF4829B-4DE9-4298-819B-B5B21E86C20E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anose="05000000000000000000" pitchFamily="2" charset="2"/>
        <a:buChar char="§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b03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360363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DCCCA6B5-8684-42B9-B45C-48B68FFF71A2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Wingdings" panose="05000000000000000000" pitchFamily="2" charset="2"/>
        <a:buChar char="§"/>
        <a:defRPr sz="2200">
          <a:solidFill>
            <a:srgbClr val="333333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638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6" descr="b0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74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BFCC061A-DD05-42E1-B607-0DE673DB8444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fld id="{8627A48F-ACB0-4D94-9FFE-D16D9B449973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MASTER_SLIDES_06s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843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0192E7C-FFF3-4002-AEF0-E34A3A4B67F1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7509C30A-3929-4E86-8747-4F5E65C5D74F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F79646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019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09F666D-9B1E-44E2-8411-CA2B4BE3DFB4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395892F5-EA00-4243-8FA6-E78B699FFA2F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 descr="MASTER_SLIDES_05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584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3076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b05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E724E38-76AD-469E-99F5-4A69D3FDFAD8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BED9DE0E-DAC3-4D07-9A73-3FDF534133BC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j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j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j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j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MASTER_SLIDES_011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4175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3688"/>
            <a:ext cx="663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5125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56225"/>
            <a:ext cx="17256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b0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1CEB0BA-0113-454B-A31F-CA50416B6F4B}" type="datetime1">
              <a:rPr lang="fr-FR"/>
              <a:pPr>
                <a:defRPr/>
              </a:pPr>
              <a:t>17/05/2017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E352DBE8-EE7E-475A-9315-99302EE1A6A6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5327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fld id="{3FB5219A-E32A-4644-AF78-4069BD987F45}" type="slidenum">
              <a:rPr lang="fr-FR" altLang="hu-HU"/>
              <a:pPr/>
              <a:t>‹#›</a:t>
            </a:fld>
            <a:endParaRPr lang="fr-FR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5147A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MASTER_SLIDES_08s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19050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73688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819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MASTER_SLIDES_012s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381250"/>
            <a:ext cx="6335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960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9221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5356225"/>
            <a:ext cx="17986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b="1" dirty="0" err="1">
                <a:ea typeface="ＭＳ Ｐゴシック" panose="020B0600070205080204" pitchFamily="34" charset="-128"/>
              </a:rPr>
              <a:t>Digitalizáció</a:t>
            </a:r>
            <a:r>
              <a:rPr lang="hu-HU" altLang="hu-HU" b="1" dirty="0">
                <a:ea typeface="ＭＳ Ｐゴシック" panose="020B0600070205080204" pitchFamily="34" charset="-128"/>
              </a:rPr>
              <a:t> az IT üzemeltetésben</a:t>
            </a:r>
          </a:p>
        </p:txBody>
      </p:sp>
    </p:spTree>
    <p:extLst>
      <p:ext uri="{BB962C8B-B14F-4D97-AF65-F5344CB8AC3E}">
        <p14:creationId xmlns:p14="http://schemas.microsoft.com/office/powerpoint/2010/main" val="219086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2509520"/>
            <a:ext cx="6336382" cy="1219200"/>
          </a:xfrm>
        </p:spPr>
        <p:txBody>
          <a:bodyPr/>
          <a:lstStyle/>
          <a:p>
            <a:r>
              <a:rPr lang="hu-HU" dirty="0"/>
              <a:t>Gyertek le ne késsük a heti incidens kezelés meetinget!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4175"/>
            <a:ext cx="6995120" cy="1143000"/>
          </a:xfrm>
        </p:spPr>
        <p:txBody>
          <a:bodyPr/>
          <a:lstStyle/>
          <a:p>
            <a:pPr eaLnBrk="1" hangingPunct="1"/>
            <a:r>
              <a:rPr lang="hu-HU" altLang="hu-HU" dirty="0">
                <a:ea typeface="ＭＳ Ｐゴシック" panose="020B0600070205080204" pitchFamily="34" charset="-128"/>
              </a:rPr>
              <a:t>Szerintem itt erősebb titkosítást kell alkalmaznunk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Istenem de jó ez az új kernel verzió!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xfrm>
            <a:off x="699456" y="764704"/>
            <a:ext cx="7772400" cy="936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b="1" dirty="0">
                <a:ea typeface="ＭＳ Ｐゴシック" panose="020B0600070205080204" pitchFamily="34" charset="-128"/>
              </a:rPr>
              <a:t>Az Üzemeltetőt jellemző készségek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1520343" y="2420888"/>
            <a:ext cx="6130627" cy="35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Kényelem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Félelem az újdonságoktól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Nagyfokú szakmai önérzet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endParaRPr lang="hu-HU" altLang="hu-HU" sz="36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xfrm>
            <a:off x="611560" y="548680"/>
            <a:ext cx="7772400" cy="936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b="1" dirty="0">
                <a:ea typeface="ＭＳ Ｐゴシック" panose="020B0600070205080204" pitchFamily="34" charset="-128"/>
              </a:rPr>
              <a:t>A szervezet a változásban érdekelt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611560" y="2060848"/>
            <a:ext cx="79208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 eaLnBrk="1" hangingPunct="1"/>
            <a:r>
              <a:rPr lang="hu-HU" altLang="hu-HU" sz="3600" kern="0" dirty="0">
                <a:ea typeface="ＭＳ Ｐゴシック" panose="020B0600070205080204" pitchFamily="34" charset="-128"/>
              </a:rPr>
              <a:t>A bürokratikus alapműködés ellenére gyors változást vár a szervezet:</a:t>
            </a:r>
          </a:p>
          <a:p>
            <a:pPr marL="1485900" lvl="2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Agilis projekt módszertan és </a:t>
            </a:r>
          </a:p>
          <a:p>
            <a:pPr marL="1485900" lvl="2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 err="1">
                <a:latin typeface="+mj-lt"/>
                <a:ea typeface="ＭＳ Ｐゴシック" panose="020B0600070205080204" pitchFamily="34" charset="-128"/>
              </a:rPr>
              <a:t>Spinoff</a:t>
            </a: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 / </a:t>
            </a:r>
            <a:r>
              <a:rPr lang="hu-HU" altLang="hu-HU" sz="3600" kern="0" dirty="0" err="1">
                <a:latin typeface="+mj-lt"/>
                <a:ea typeface="ＭＳ Ｐゴシック" panose="020B0600070205080204" pitchFamily="34" charset="-128"/>
              </a:rPr>
              <a:t>Startup</a:t>
            </a: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 cégek mellett</a:t>
            </a:r>
          </a:p>
          <a:p>
            <a:pPr marL="1485900" lvl="2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Folyamat </a:t>
            </a:r>
            <a:r>
              <a:rPr lang="hu-HU" altLang="hu-HU" sz="3600" kern="0" dirty="0" err="1">
                <a:latin typeface="+mj-lt"/>
                <a:ea typeface="ＭＳ Ｐゴシック" panose="020B0600070205080204" pitchFamily="34" charset="-128"/>
              </a:rPr>
              <a:t>automatizáció</a:t>
            </a: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 (</a:t>
            </a:r>
            <a:r>
              <a:rPr lang="hu-HU" altLang="hu-HU" sz="3600" kern="0" dirty="0" err="1">
                <a:latin typeface="+mj-lt"/>
                <a:ea typeface="ＭＳ Ｐゴシック" panose="020B0600070205080204" pitchFamily="34" charset="-128"/>
              </a:rPr>
              <a:t>digitalizáció</a:t>
            </a:r>
            <a:r>
              <a:rPr lang="hu-HU" altLang="hu-HU" sz="3600" kern="0" dirty="0">
                <a:latin typeface="+mj-lt"/>
                <a:ea typeface="ＭＳ Ｐゴシック" panose="020B0600070205080204" pitchFamily="34" charset="-128"/>
              </a:rPr>
              <a:t>) jó megoldásnak tűnik</a:t>
            </a:r>
          </a:p>
        </p:txBody>
      </p:sp>
    </p:spTree>
    <p:extLst>
      <p:ext uri="{BB962C8B-B14F-4D97-AF65-F5344CB8AC3E}">
        <p14:creationId xmlns:p14="http://schemas.microsoft.com/office/powerpoint/2010/main" val="11646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xfrm>
            <a:off x="699457" y="476671"/>
            <a:ext cx="7772400" cy="1152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b="1" dirty="0" err="1">
                <a:ea typeface="ＭＳ Ｐゴシック" panose="020B0600070205080204" pitchFamily="34" charset="-128"/>
              </a:rPr>
              <a:t>Digitalizáció</a:t>
            </a:r>
            <a:r>
              <a:rPr lang="hu-HU" altLang="hu-HU" sz="3600" b="1" dirty="0">
                <a:ea typeface="ＭＳ Ｐゴシック" panose="020B0600070205080204" pitchFamily="34" charset="-128"/>
              </a:rPr>
              <a:t>! </a:t>
            </a:r>
            <a:r>
              <a:rPr lang="hu-HU" altLang="hu-HU" sz="3600" b="1" dirty="0" err="1">
                <a:ea typeface="ＭＳ Ｐゴシック" panose="020B0600070205080204" pitchFamily="34" charset="-128"/>
              </a:rPr>
              <a:t>Digitalizáció</a:t>
            </a:r>
            <a:r>
              <a:rPr lang="hu-HU" altLang="hu-HU" sz="3600" b="1" dirty="0">
                <a:ea typeface="ＭＳ Ｐゴシック" panose="020B0600070205080204" pitchFamily="34" charset="-128"/>
              </a:rPr>
              <a:t>! </a:t>
            </a:r>
            <a:r>
              <a:rPr lang="hu-HU" altLang="hu-HU" sz="3600" b="1" dirty="0" err="1">
                <a:ea typeface="ＭＳ Ｐゴシック" panose="020B0600070205080204" pitchFamily="34" charset="-128"/>
              </a:rPr>
              <a:t>Digitalizáció</a:t>
            </a:r>
            <a:r>
              <a:rPr lang="hu-HU" altLang="hu-HU" sz="3600" b="1" dirty="0"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7544" y="1484784"/>
            <a:ext cx="82089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 eaLnBrk="1" hangingPunct="1"/>
            <a:r>
              <a:rPr lang="hu-HU" altLang="hu-HU" sz="3600" kern="0" dirty="0">
                <a:ea typeface="ＭＳ Ｐゴシック" panose="020B0600070205080204" pitchFamily="34" charset="-128"/>
              </a:rPr>
              <a:t>A </a:t>
            </a:r>
            <a:r>
              <a:rPr lang="hu-HU" altLang="hu-HU" sz="3600" kern="0" dirty="0" err="1">
                <a:ea typeface="ＭＳ Ｐゴシック" panose="020B0600070205080204" pitchFamily="34" charset="-128"/>
              </a:rPr>
              <a:t>Digitalizáció</a:t>
            </a:r>
            <a:r>
              <a:rPr lang="hu-HU" altLang="hu-HU" sz="3600" kern="0" dirty="0">
                <a:ea typeface="ＭＳ Ｐゴシック" panose="020B0600070205080204" pitchFamily="34" charset="-128"/>
              </a:rPr>
              <a:t> a szervezet válasza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az erőforráshiányra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pénzügyi és szervezeti hatékonyság növelésre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és folyamatainak automatizálására!</a:t>
            </a:r>
          </a:p>
          <a:p>
            <a:pPr algn="l" defTabSz="914400" eaLnBrk="1" hangingPunct="1"/>
            <a:endParaRPr lang="hu-HU" altLang="hu-HU" sz="3600" kern="0" dirty="0">
              <a:ea typeface="ＭＳ Ｐゴシック" panose="020B0600070205080204" pitchFamily="34" charset="-128"/>
            </a:endParaRPr>
          </a:p>
          <a:p>
            <a:pPr defTabSz="914400" eaLnBrk="1" hangingPunct="1"/>
            <a:r>
              <a:rPr lang="hu-HU" altLang="hu-HU" sz="3600" kern="0" dirty="0">
                <a:ea typeface="ＭＳ Ｐゴシック" panose="020B0600070205080204" pitchFamily="34" charset="-128"/>
              </a:rPr>
              <a:t>Azaz egy szervezet </a:t>
            </a:r>
            <a:r>
              <a:rPr lang="hu-HU" altLang="hu-HU" sz="3600" kern="0" dirty="0" err="1">
                <a:ea typeface="ＭＳ Ｐゴシック" panose="020B0600070205080204" pitchFamily="34" charset="-128"/>
              </a:rPr>
              <a:t>digitalizációs</a:t>
            </a:r>
            <a:r>
              <a:rPr lang="hu-HU" altLang="hu-HU" sz="3600" kern="0" dirty="0">
                <a:ea typeface="ＭＳ Ｐゴシック" panose="020B0600070205080204" pitchFamily="34" charset="-128"/>
              </a:rPr>
              <a:t> képessége a szervezet hosszútávú fennmaradásának </a:t>
            </a:r>
            <a:r>
              <a:rPr lang="hu-HU" altLang="hu-HU" sz="3600" kern="0" dirty="0" err="1">
                <a:ea typeface="ＭＳ Ｐゴシック" panose="020B0600070205080204" pitchFamily="34" charset="-128"/>
              </a:rPr>
              <a:t>záloga</a:t>
            </a:r>
            <a:r>
              <a:rPr lang="hu-HU" altLang="hu-HU" sz="3600" kern="0" dirty="0">
                <a:ea typeface="ＭＳ Ｐゴシック" panose="020B0600070205080204" pitchFamily="34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19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xfrm>
            <a:off x="699457" y="476671"/>
            <a:ext cx="7772400" cy="1152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b="1" dirty="0">
                <a:ea typeface="ＭＳ Ｐゴシック" panose="020B0600070205080204" pitchFamily="34" charset="-128"/>
              </a:rPr>
              <a:t>Siker kulcsa: a szervezet integrációs képességeinek fejlesztése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95536" y="2360711"/>
            <a:ext cx="8280920" cy="42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 eaLnBrk="1" hangingPunct="1"/>
            <a:r>
              <a:rPr lang="hu-HU" altLang="hu-HU" sz="3600" kern="0" dirty="0">
                <a:ea typeface="ＭＳ Ｐゴシック" panose="020B0600070205080204" pitchFamily="34" charset="-128"/>
              </a:rPr>
              <a:t>Az IT Üzemeltetőknek jó integrátoroknak kell lenniük: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Részt kell vennünk az architektúránk, projektjeink  tervezésében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Helyismeretünkkel segíteni (irányítani) kell a rendszerintegrációs folyamatokat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endParaRPr lang="hu-HU" altLang="hu-HU" sz="3600" kern="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4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ctrTitle"/>
          </p:nvPr>
        </p:nvSpPr>
        <p:spPr bwMode="auto">
          <a:xfrm>
            <a:off x="699457" y="476671"/>
            <a:ext cx="7772400" cy="936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z="3600" dirty="0">
                <a:ea typeface="ＭＳ Ｐゴシック" panose="020B0600070205080204" pitchFamily="34" charset="-128"/>
              </a:rPr>
              <a:t>„Gyengeséged váljon erősségé a harcban…”*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1187624" y="1844824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kern="0" dirty="0">
                <a:ea typeface="ＭＳ Ｐゴシック" panose="020B0600070205080204" pitchFamily="34" charset="-128"/>
              </a:rPr>
              <a:t>Kényelem</a:t>
            </a:r>
          </a:p>
          <a:p>
            <a:pPr marL="1028700" lvl="1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b="1" kern="0" dirty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Automatizált megoldások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strike="sngStrike" kern="0" dirty="0">
                <a:ea typeface="ＭＳ Ｐゴシック" panose="020B0600070205080204" pitchFamily="34" charset="-128"/>
              </a:rPr>
              <a:t>Félelem az újdonságoktól</a:t>
            </a:r>
          </a:p>
          <a:p>
            <a:pPr marL="1028700" lvl="1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b="1" kern="0" dirty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Mozogjunk magabiztosan az általunk üzemletetett </a:t>
            </a:r>
            <a:r>
              <a:rPr lang="hu-HU" altLang="hu-HU" sz="3600" b="1" kern="0" dirty="0" err="1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infrában</a:t>
            </a:r>
            <a:endParaRPr lang="hu-HU" altLang="hu-HU" sz="3600" b="1" kern="0" dirty="0">
              <a:solidFill>
                <a:srgbClr val="008000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strike="sngStrike" kern="0" dirty="0">
                <a:ea typeface="ＭＳ Ｐゴシック" panose="020B0600070205080204" pitchFamily="34" charset="-128"/>
              </a:rPr>
              <a:t>Nagyfokú szakmai önérzet</a:t>
            </a:r>
          </a:p>
          <a:p>
            <a:pPr marL="1028700" lvl="1" indent="-571500" algn="l" defTabSz="914400" eaLnBrk="1" hangingPunct="1">
              <a:buFont typeface="Arial" panose="020B0604020202020204" pitchFamily="34" charset="0"/>
              <a:buChar char="•"/>
            </a:pPr>
            <a:r>
              <a:rPr lang="hu-HU" altLang="hu-HU" sz="3600" b="1" kern="0" dirty="0">
                <a:solidFill>
                  <a:srgbClr val="008000"/>
                </a:solidFill>
                <a:latin typeface="+mj-lt"/>
                <a:ea typeface="ＭＳ Ｐゴシック" panose="020B0600070205080204" pitchFamily="34" charset="-128"/>
              </a:rPr>
              <a:t>Szakmai kommunikáció</a:t>
            </a:r>
          </a:p>
          <a:p>
            <a:pPr marL="571500" indent="-571500" algn="l" defTabSz="914400" eaLnBrk="1" hangingPunct="1">
              <a:buFont typeface="Arial" panose="020B0604020202020204" pitchFamily="34" charset="0"/>
              <a:buChar char="•"/>
            </a:pPr>
            <a:endParaRPr lang="hu-HU" altLang="hu-HU" sz="3600" kern="0" dirty="0">
              <a:ea typeface="ＭＳ Ｐゴシック" panose="020B0600070205080204" pitchFamily="34" charset="-12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539552" y="6088174"/>
            <a:ext cx="7245494" cy="5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914400" eaLnBrk="1" hangingPunct="1"/>
            <a:r>
              <a:rPr lang="hu-HU" altLang="hu-HU" sz="2400" kern="0" dirty="0">
                <a:ea typeface="ＭＳ Ｐゴシック" panose="020B0600070205080204" pitchFamily="34" charset="-128"/>
              </a:rPr>
              <a:t>*Szecska mester - TNT</a:t>
            </a:r>
          </a:p>
        </p:txBody>
      </p:sp>
    </p:spTree>
    <p:extLst>
      <p:ext uri="{BB962C8B-B14F-4D97-AF65-F5344CB8AC3E}">
        <p14:creationId xmlns:p14="http://schemas.microsoft.com/office/powerpoint/2010/main" val="126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Thème Office">
  <a:themeElements>
    <a:clrScheme name="1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Thème Office">
  <a:themeElements>
    <a:clrScheme name="20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 Office">
      <a:majorFont>
        <a:latin typeface="Calibri"/>
        <a:ea typeface="ＭＳ Ｐゴシック"/>
        <a:cs typeface="ＭＳ Ｐゴシック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Thème Office">
  <a:themeElements>
    <a:clrScheme name="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Thème Office">
  <a:themeElements>
    <a:clrScheme name="1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_Thème Office">
  <a:themeElements>
    <a:clrScheme name="1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Thème Office">
  <a:themeElements>
    <a:clrScheme name="19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 Office">
      <a:majorFont>
        <a:latin typeface="Verdana"/>
        <a:ea typeface="ＭＳ Ｐゴシック"/>
        <a:cs typeface="Verdana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9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Thème Office">
  <a:themeElements>
    <a:clrScheme name="2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358</Words>
  <Application>Microsoft Office PowerPoint</Application>
  <PresentationFormat>Diavetítés a képernyőre (4:3 oldalarány)</PresentationFormat>
  <Paragraphs>52</Paragraphs>
  <Slides>9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19</vt:i4>
      </vt:variant>
      <vt:variant>
        <vt:lpstr>Diacímek</vt:lpstr>
      </vt:variant>
      <vt:variant>
        <vt:i4>9</vt:i4>
      </vt:variant>
    </vt:vector>
  </HeadingPairs>
  <TitlesOfParts>
    <vt:vector size="33" baseType="lpstr">
      <vt:lpstr>ＭＳ Ｐゴシック</vt:lpstr>
      <vt:lpstr>Arial</vt:lpstr>
      <vt:lpstr>Calibri</vt:lpstr>
      <vt:lpstr>Verdana</vt:lpstr>
      <vt:lpstr>Wingdings</vt:lpstr>
      <vt:lpstr>Thème Office</vt:lpstr>
      <vt:lpstr>4_Thème Office</vt:lpstr>
      <vt:lpstr>17_Thème Office</vt:lpstr>
      <vt:lpstr>19_Thème Office</vt:lpstr>
      <vt:lpstr>2_Conception personnalisée</vt:lpstr>
      <vt:lpstr>23_Thème Office</vt:lpstr>
      <vt:lpstr>6_Conception personnalisée</vt:lpstr>
      <vt:lpstr>2_Thème Office</vt:lpstr>
      <vt:lpstr>3_Thème Office</vt:lpstr>
      <vt:lpstr>5_Conception personnalisée</vt:lpstr>
      <vt:lpstr>18_Thème Office</vt:lpstr>
      <vt:lpstr>20_Thème Office</vt:lpstr>
      <vt:lpstr>8_Thème Office</vt:lpstr>
      <vt:lpstr>11_Thème Office</vt:lpstr>
      <vt:lpstr>3_Conception personnalisée</vt:lpstr>
      <vt:lpstr>6_Thème Office</vt:lpstr>
      <vt:lpstr>7_Thème Office</vt:lpstr>
      <vt:lpstr>15_Thème Office</vt:lpstr>
      <vt:lpstr>16_Thème Office</vt:lpstr>
      <vt:lpstr>Digitalizáció az IT üzemeltetésben</vt:lpstr>
      <vt:lpstr>Gyertek le ne késsük a heti incidens kezelés meetinget!</vt:lpstr>
      <vt:lpstr>Szerintem itt erősebb titkosítást kell alkalmaznunk</vt:lpstr>
      <vt:lpstr>Istenem de jó ez az új kernel verzió!</vt:lpstr>
      <vt:lpstr>Az Üzemeltetőt jellemző készségek</vt:lpstr>
      <vt:lpstr>A szervezet a változásban érdekelt</vt:lpstr>
      <vt:lpstr>Digitalizáció! Digitalizáció! Digitalizáció!</vt:lpstr>
      <vt:lpstr>Siker kulcsa: a szervezet integrációs képességeinek fejlesztése</vt:lpstr>
      <vt:lpstr>„Gyengeséged váljon erősségé a harcban…”*</vt:lpstr>
    </vt:vector>
  </TitlesOfParts>
  <Company>opkhani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Hani</dc:creator>
  <cp:lastModifiedBy>Farkas László főosztályvezető Rendszertechnikai és Üz. Főo.</cp:lastModifiedBy>
  <cp:revision>113</cp:revision>
  <cp:lastPrinted>2017-05-17T14:33:30Z</cp:lastPrinted>
  <dcterms:created xsi:type="dcterms:W3CDTF">2011-07-20T14:33:00Z</dcterms:created>
  <dcterms:modified xsi:type="dcterms:W3CDTF">2017-05-17T14:37:52Z</dcterms:modified>
</cp:coreProperties>
</file>