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22"/>
  </p:notesMasterIdLst>
  <p:sldIdLst>
    <p:sldId id="424" r:id="rId2"/>
    <p:sldId id="441" r:id="rId3"/>
    <p:sldId id="468" r:id="rId4"/>
    <p:sldId id="469" r:id="rId5"/>
    <p:sldId id="471" r:id="rId6"/>
    <p:sldId id="474" r:id="rId7"/>
    <p:sldId id="475" r:id="rId8"/>
    <p:sldId id="476" r:id="rId9"/>
    <p:sldId id="465" r:id="rId10"/>
    <p:sldId id="478" r:id="rId11"/>
    <p:sldId id="479" r:id="rId12"/>
    <p:sldId id="480" r:id="rId13"/>
    <p:sldId id="482" r:id="rId14"/>
    <p:sldId id="483" r:id="rId15"/>
    <p:sldId id="485" r:id="rId16"/>
    <p:sldId id="486" r:id="rId17"/>
    <p:sldId id="487" r:id="rId18"/>
    <p:sldId id="488" r:id="rId19"/>
    <p:sldId id="467" r:id="rId20"/>
    <p:sldId id="4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CD200"/>
    <a:srgbClr val="0AE3E8"/>
    <a:srgbClr val="58B6C0"/>
    <a:srgbClr val="0CC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24" autoAdjust="0"/>
  </p:normalViewPr>
  <p:slideViewPr>
    <p:cSldViewPr snapToGrid="0">
      <p:cViewPr varScale="1">
        <p:scale>
          <a:sx n="108" d="100"/>
          <a:sy n="108" d="100"/>
        </p:scale>
        <p:origin x="9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809A7-AB30-447C-B51D-849FAEC36F23}" type="datetimeFigureOut">
              <a:rPr lang="hu-HU" smtClean="0"/>
              <a:pPr/>
              <a:t>2017. 05. 15.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2A2A4-B62C-491D-B1FF-A2F03DCBD4A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73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97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65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0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0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374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0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8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4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2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2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9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23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27675" y="0"/>
            <a:ext cx="4264325" cy="479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7438699" y="932155"/>
            <a:ext cx="4485271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2800" b="1" dirty="0">
                <a:solidFill>
                  <a:prstClr val="black"/>
                </a:solidFill>
                <a:cs typeface="Helvetica Light"/>
              </a:rPr>
              <a:t>Így hozzuk közös nevezőre a különböző banki API-</a:t>
            </a:r>
            <a:r>
              <a:rPr lang="hu-HU" sz="2800" b="1" dirty="0" err="1">
                <a:solidFill>
                  <a:prstClr val="black"/>
                </a:solidFill>
                <a:cs typeface="Helvetica Light"/>
              </a:rPr>
              <a:t>kat</a:t>
            </a:r>
            <a:r>
              <a:rPr lang="hu-HU" sz="2800" b="1" dirty="0">
                <a:solidFill>
                  <a:prstClr val="black"/>
                </a:solidFill>
                <a:cs typeface="Helvetica Light"/>
              </a:rPr>
              <a:t> 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2800" b="1" dirty="0">
                <a:solidFill>
                  <a:prstClr val="black"/>
                </a:solidFill>
                <a:cs typeface="Helvetica Light"/>
              </a:rPr>
              <a:t>–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endParaRPr lang="hu-HU" sz="2800" b="1" dirty="0">
              <a:solidFill>
                <a:prstClr val="black"/>
              </a:solidFill>
              <a:cs typeface="Helvetica Light"/>
            </a:endParaRP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2800" b="1" dirty="0">
                <a:solidFill>
                  <a:prstClr val="black"/>
                </a:solidFill>
                <a:cs typeface="Helvetica Light"/>
              </a:rPr>
              <a:t> </a:t>
            </a:r>
            <a:r>
              <a:rPr lang="hu-HU" sz="2800" dirty="0">
                <a:solidFill>
                  <a:prstClr val="black"/>
                </a:solidFill>
                <a:cs typeface="Helvetica Light"/>
              </a:rPr>
              <a:t>Berger Ágoston</a:t>
            </a:r>
          </a:p>
          <a:p>
            <a:pPr algn="ctr" defTabSz="914377">
              <a:spcAft>
                <a:spcPts val="200"/>
              </a:spcAft>
              <a:buClr>
                <a:srgbClr val="0CC645"/>
              </a:buClr>
              <a:buSzPct val="100000"/>
              <a:defRPr/>
            </a:pPr>
            <a:r>
              <a:rPr lang="hu-HU" sz="2800" dirty="0">
                <a:solidFill>
                  <a:prstClr val="black"/>
                </a:solidFill>
                <a:cs typeface="Helvetica Light"/>
              </a:rPr>
              <a:t>Aggreg8.io, </a:t>
            </a:r>
            <a:r>
              <a:rPr lang="hu-HU" sz="2800" dirty="0" err="1">
                <a:solidFill>
                  <a:prstClr val="black"/>
                </a:solidFill>
                <a:cs typeface="Helvetica Light"/>
              </a:rPr>
              <a:t>Wyze</a:t>
            </a:r>
            <a:r>
              <a:rPr lang="hu-HU" sz="2800" dirty="0">
                <a:solidFill>
                  <a:prstClr val="black"/>
                </a:solidFill>
                <a:cs typeface="Helvetica Light"/>
              </a:rPr>
              <a:t> PFM</a:t>
            </a:r>
          </a:p>
        </p:txBody>
      </p:sp>
      <p:sp>
        <p:nvSpPr>
          <p:cNvPr id="11" name="Alcím 2"/>
          <p:cNvSpPr>
            <a:spLocks noGrp="1"/>
          </p:cNvSpPr>
          <p:nvPr>
            <p:ph type="subTitle" idx="1"/>
          </p:nvPr>
        </p:nvSpPr>
        <p:spPr>
          <a:xfrm>
            <a:off x="5550568" y="5325979"/>
            <a:ext cx="6560893" cy="1332535"/>
          </a:xfrm>
        </p:spPr>
        <p:txBody>
          <a:bodyPr>
            <a:normAutofit/>
          </a:bodyPr>
          <a:lstStyle/>
          <a:p>
            <a:pPr algn="ctr"/>
            <a:r>
              <a:rPr lang="hu-HU" sz="2400" b="1" dirty="0"/>
              <a:t>HWSW free! </a:t>
            </a:r>
            <a:r>
              <a:rPr lang="hu-HU" sz="2400" b="1" dirty="0" err="1"/>
              <a:t>Fintech</a:t>
            </a:r>
            <a:r>
              <a:rPr lang="hu-HU" sz="2400" b="1" dirty="0"/>
              <a:t> fejlesztői </a:t>
            </a:r>
            <a:r>
              <a:rPr lang="hu-HU" sz="2400" b="1" dirty="0" err="1"/>
              <a:t>meetup</a:t>
            </a:r>
            <a:r>
              <a:rPr lang="hu-HU" sz="2400" b="1" dirty="0"/>
              <a:t>, 2017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45" y="5894663"/>
            <a:ext cx="2438401" cy="93885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" y="-2"/>
            <a:ext cx="7256455" cy="50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10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pic>
        <p:nvPicPr>
          <p:cNvPr id="7" name="Kép 6" descr="A képen képernyőkép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9" y="716280"/>
            <a:ext cx="12071361" cy="597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6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pic>
        <p:nvPicPr>
          <p:cNvPr id="3" name="Kép 2" descr="A képen képernyőkép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9" y="454342"/>
            <a:ext cx="11384280" cy="640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5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pic>
        <p:nvPicPr>
          <p:cNvPr id="4" name="Kép 3" descr="A képen képernyőkép látható&#10;&#10;A leírás teljesen megbízható"/>
          <p:cNvPicPr>
            <a:picLocks noChangeAspect="1"/>
          </p:cNvPicPr>
          <p:nvPr/>
        </p:nvPicPr>
        <p:blipFill rotWithShape="1">
          <a:blip r:embed="rId2"/>
          <a:srcRect l="1109" t="-17873" r="-1109" b="32384"/>
          <a:stretch/>
        </p:blipFill>
        <p:spPr>
          <a:xfrm>
            <a:off x="124289" y="-1812758"/>
            <a:ext cx="12490514" cy="86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Credit </a:t>
            </a:r>
            <a:r>
              <a:rPr lang="hu-HU" sz="2800" dirty="0" err="1"/>
              <a:t>scoring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sp>
        <p:nvSpPr>
          <p:cNvPr id="27" name="Text12"/>
          <p:cNvSpPr>
            <a:spLocks noChangeArrowheads="1"/>
          </p:cNvSpPr>
          <p:nvPr/>
        </p:nvSpPr>
        <p:spPr bwMode="auto">
          <a:xfrm>
            <a:off x="984314" y="2419805"/>
            <a:ext cx="1029920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Hitelbírálathoz kell: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Bankszámlakivonat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Közüzemi számla</a:t>
            </a:r>
          </a:p>
        </p:txBody>
      </p:sp>
    </p:spTree>
    <p:extLst>
      <p:ext uri="{BB962C8B-B14F-4D97-AF65-F5344CB8AC3E}">
        <p14:creationId xmlns:p14="http://schemas.microsoft.com/office/powerpoint/2010/main" val="258335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Számlaválasztó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" y="1247775"/>
            <a:ext cx="115062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P2P </a:t>
            </a:r>
            <a:r>
              <a:rPr lang="hu-HU" sz="2800" dirty="0" err="1"/>
              <a:t>payment</a:t>
            </a:r>
            <a:r>
              <a:rPr lang="hu-HU" sz="2800" dirty="0"/>
              <a:t>, közösségi megoldások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pic>
        <p:nvPicPr>
          <p:cNvPr id="3" name="Kép 2" descr="A képen képernyőkép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27" y="1502092"/>
            <a:ext cx="6753225" cy="4371975"/>
          </a:xfrm>
          <a:prstGeom prst="rect">
            <a:avLst/>
          </a:prstGeom>
        </p:spPr>
      </p:pic>
      <p:sp>
        <p:nvSpPr>
          <p:cNvPr id="7" name="Text12"/>
          <p:cNvSpPr>
            <a:spLocks noChangeArrowheads="1"/>
          </p:cNvSpPr>
          <p:nvPr/>
        </p:nvSpPr>
        <p:spPr bwMode="auto">
          <a:xfrm>
            <a:off x="984315" y="2419805"/>
            <a:ext cx="343805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Venmo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(US)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Itthon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Zöldségdoboz rendszer</a:t>
            </a:r>
          </a:p>
        </p:txBody>
      </p:sp>
    </p:spTree>
    <p:extLst>
      <p:ext uri="{BB962C8B-B14F-4D97-AF65-F5344CB8AC3E}">
        <p14:creationId xmlns:p14="http://schemas.microsoft.com/office/powerpoint/2010/main" val="1865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Szerződésfigyelés- és felismerés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sp>
        <p:nvSpPr>
          <p:cNvPr id="7" name="Text12"/>
          <p:cNvSpPr>
            <a:spLocks noChangeArrowheads="1"/>
          </p:cNvSpPr>
          <p:nvPr/>
        </p:nvSpPr>
        <p:spPr bwMode="auto">
          <a:xfrm>
            <a:off x="984314" y="2419805"/>
            <a:ext cx="5355525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Rendszeres partnerek felismerése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Figyelmeztetés, amikor lejár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Volders.de</a:t>
            </a: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Kép 3" descr="A képen képernyőkép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7" y="1620981"/>
            <a:ext cx="52673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36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err="1"/>
              <a:t>Scan</a:t>
            </a:r>
            <a:r>
              <a:rPr lang="hu-HU" sz="2800" dirty="0"/>
              <a:t> &amp; </a:t>
            </a:r>
            <a:r>
              <a:rPr lang="hu-HU" sz="2800" dirty="0" err="1"/>
              <a:t>Pay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pic>
        <p:nvPicPr>
          <p:cNvPr id="3" name="Kép 2" descr="A képen képernyőkép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680" y="1193936"/>
            <a:ext cx="9418320" cy="5542143"/>
          </a:xfrm>
          <a:prstGeom prst="rect">
            <a:avLst/>
          </a:prstGeom>
        </p:spPr>
      </p:pic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746759" y="3169920"/>
            <a:ext cx="2026921" cy="11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Dedikált eszköz nélkül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11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Ellenőrzések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USE CASES</a:t>
            </a: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2286000"/>
            <a:ext cx="6859107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User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adatok ellenőrzése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Fraud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prevention</a:t>
            </a: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Regisztráció egyszerűsítése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Számla verifikáció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Pl.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PayPal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ellenőrző tranzakció helyett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87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dolog, LEGO, játék látható&#10;&#10;A leírás teljesen megbízhat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463" y="900544"/>
            <a:ext cx="5068594" cy="45054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84264" y="900544"/>
            <a:ext cx="10857793" cy="73429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3200" dirty="0"/>
              <a:t>Vízió</a:t>
            </a:r>
          </a:p>
        </p:txBody>
      </p:sp>
      <p:sp>
        <p:nvSpPr>
          <p:cNvPr id="17" name="Text12"/>
          <p:cNvSpPr>
            <a:spLocks noChangeArrowheads="1"/>
          </p:cNvSpPr>
          <p:nvPr/>
        </p:nvSpPr>
        <p:spPr bwMode="auto">
          <a:xfrm>
            <a:off x="884264" y="2019640"/>
            <a:ext cx="1045429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b="1" dirty="0" err="1">
                <a:latin typeface="+mn-lt"/>
                <a:cs typeface="Arial" panose="020B0604020202020204" pitchFamily="34" charset="0"/>
              </a:rPr>
              <a:t>Fintech</a:t>
            </a:r>
            <a:r>
              <a:rPr lang="hu-HU" sz="2600" b="1" dirty="0">
                <a:latin typeface="+mn-lt"/>
                <a:cs typeface="Arial" panose="020B0604020202020204" pitchFamily="34" charset="0"/>
              </a:rPr>
              <a:t> élményeket legjobban együttműködésekkel lehet megvalósítani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u-HU" sz="2600" b="1" dirty="0">
              <a:latin typeface="+mn-lt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dirty="0" err="1">
                <a:latin typeface="+mn-lt"/>
                <a:cs typeface="Arial" panose="020B0604020202020204" pitchFamily="34" charset="0"/>
              </a:rPr>
              <a:t>Fintech</a:t>
            </a:r>
            <a:r>
              <a:rPr lang="hu-HU" sz="2600" dirty="0">
                <a:latin typeface="+mn-lt"/>
                <a:cs typeface="Arial" panose="020B0604020202020204" pitchFamily="34" charset="0"/>
              </a:rPr>
              <a:t> – </a:t>
            </a:r>
            <a:r>
              <a:rPr lang="hu-HU" sz="2600" dirty="0" err="1">
                <a:latin typeface="+mn-lt"/>
                <a:cs typeface="Arial" panose="020B0604020202020204" pitchFamily="34" charset="0"/>
              </a:rPr>
              <a:t>Fintech</a:t>
            </a:r>
            <a:endParaRPr lang="hu-HU" sz="2600" dirty="0">
              <a:latin typeface="+mn-lt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u-HU" sz="2600" dirty="0">
              <a:latin typeface="+mn-lt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dirty="0">
                <a:latin typeface="+mn-lt"/>
                <a:cs typeface="Arial" panose="020B0604020202020204" pitchFamily="34" charset="0"/>
              </a:rPr>
              <a:t>Bank – </a:t>
            </a:r>
            <a:r>
              <a:rPr lang="hu-HU" sz="2600" dirty="0" err="1">
                <a:latin typeface="+mn-lt"/>
                <a:cs typeface="Arial" panose="020B0604020202020204" pitchFamily="34" charset="0"/>
              </a:rPr>
              <a:t>Fintech</a:t>
            </a:r>
            <a:endParaRPr lang="hu-HU" sz="2600" dirty="0">
              <a:latin typeface="+mn-lt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hu-HU" sz="2600" dirty="0">
              <a:latin typeface="+mn-lt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dirty="0" err="1">
                <a:latin typeface="+mn-lt"/>
                <a:cs typeface="Arial" panose="020B0604020202020204" pitchFamily="34" charset="0"/>
              </a:rPr>
              <a:t>Wyze</a:t>
            </a:r>
            <a:r>
              <a:rPr lang="hu-HU" sz="2600" dirty="0">
                <a:latin typeface="+mn-lt"/>
                <a:cs typeface="Arial" panose="020B0604020202020204" pitchFamily="34" charset="0"/>
              </a:rPr>
              <a:t> PFM: applikációkat ad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dirty="0">
                <a:latin typeface="+mn-lt"/>
                <a:cs typeface="Arial" panose="020B0604020202020204" pitchFamily="34" charset="0"/>
              </a:rPr>
              <a:t>Aggreg8: Új megoldások kipróbálása, gyors építkezés</a:t>
            </a:r>
          </a:p>
          <a:p>
            <a:pPr lvl="3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hu-HU" sz="2600" dirty="0" err="1">
                <a:latin typeface="+mn-lt"/>
                <a:cs typeface="Arial" panose="020B0604020202020204" pitchFamily="34" charset="0"/>
              </a:rPr>
              <a:t>FintechBlocks</a:t>
            </a:r>
            <a:r>
              <a:rPr lang="hu-HU" sz="2600" dirty="0">
                <a:latin typeface="+mn-lt"/>
                <a:cs typeface="Arial" panose="020B0604020202020204" pitchFamily="34" charset="0"/>
              </a:rPr>
              <a:t>: Bank-</a:t>
            </a:r>
            <a:r>
              <a:rPr lang="hu-HU" sz="2600" dirty="0" err="1">
                <a:latin typeface="+mn-lt"/>
                <a:cs typeface="Arial" panose="020B0604020202020204" pitchFamily="34" charset="0"/>
              </a:rPr>
              <a:t>Fintech</a:t>
            </a:r>
            <a:r>
              <a:rPr lang="hu-HU" sz="2600" dirty="0">
                <a:latin typeface="+mn-lt"/>
                <a:cs typeface="Arial" panose="020B0604020202020204" pitchFamily="34" charset="0"/>
              </a:rPr>
              <a:t> kooperáció</a:t>
            </a:r>
          </a:p>
        </p:txBody>
      </p:sp>
    </p:spTree>
    <p:extLst>
      <p:ext uri="{BB962C8B-B14F-4D97-AF65-F5344CB8AC3E}">
        <p14:creationId xmlns:p14="http://schemas.microsoft.com/office/powerpoint/2010/main" val="4222456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err="1"/>
              <a:t>Wyze</a:t>
            </a:r>
            <a:r>
              <a:rPr lang="hu-HU" sz="2800" dirty="0"/>
              <a:t> </a:t>
            </a:r>
            <a:r>
              <a:rPr lang="hu-HU" sz="2800" dirty="0" err="1"/>
              <a:t>Fintech</a:t>
            </a:r>
            <a:r>
              <a:rPr lang="hu-HU" sz="2800" dirty="0"/>
              <a:t> </a:t>
            </a:r>
            <a:r>
              <a:rPr lang="hu-HU" sz="2800" dirty="0" err="1"/>
              <a:t>Startup</a:t>
            </a:r>
            <a:r>
              <a:rPr lang="hu-HU" sz="2800" dirty="0"/>
              <a:t> </a:t>
            </a:r>
            <a:r>
              <a:rPr lang="hu-HU" sz="2800" dirty="0" err="1"/>
              <a:t>Studio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RÓLUNK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1977821"/>
            <a:ext cx="6540452" cy="322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Wyze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PFM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Banki applikációk fejlesztése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Aggreg8.io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Banki, közüzemi és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fintech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adatok aggregálása</a:t>
            </a:r>
          </a:p>
          <a:p>
            <a:pPr marL="169862" lvl="2" indent="0">
              <a:lnSpc>
                <a:spcPct val="100000"/>
              </a:lnSpc>
              <a:spcBef>
                <a:spcPts val="300"/>
              </a:spcBef>
              <a:buNone/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FintechBlocks</a:t>
            </a: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Fintech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– Bank kooperációs platform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7119" y="5581620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dirty="0"/>
              <a:t>Aggreg8.io:</a:t>
            </a:r>
          </a:p>
          <a:p>
            <a:pPr marL="0" indent="0">
              <a:buNone/>
            </a:pPr>
            <a:r>
              <a:rPr lang="hu-HU" sz="2400" dirty="0"/>
              <a:t>Célunk, hogy a Kárpát-medence </a:t>
            </a:r>
            <a:r>
              <a:rPr lang="hu-HU" sz="2400" dirty="0" err="1"/>
              <a:t>fintech</a:t>
            </a:r>
            <a:r>
              <a:rPr lang="hu-HU" sz="2400" dirty="0"/>
              <a:t> aggregátora legyünk</a:t>
            </a:r>
          </a:p>
        </p:txBody>
      </p:sp>
    </p:spTree>
    <p:extLst>
      <p:ext uri="{BB962C8B-B14F-4D97-AF65-F5344CB8AC3E}">
        <p14:creationId xmlns:p14="http://schemas.microsoft.com/office/powerpoint/2010/main" val="3864772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927675" y="0"/>
            <a:ext cx="4264325" cy="4796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tangle 8"/>
          <p:cNvSpPr/>
          <p:nvPr/>
        </p:nvSpPr>
        <p:spPr>
          <a:xfrm>
            <a:off x="-1" y="5503660"/>
            <a:ext cx="10705381" cy="1074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Alcím 2"/>
          <p:cNvSpPr txBox="1">
            <a:spLocks/>
          </p:cNvSpPr>
          <p:nvPr/>
        </p:nvSpPr>
        <p:spPr>
          <a:xfrm>
            <a:off x="7155543" y="5549062"/>
            <a:ext cx="2027987" cy="995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Berger Ágoston</a:t>
            </a:r>
          </a:p>
          <a:p>
            <a:r>
              <a:rPr lang="hu-HU" sz="1800" dirty="0"/>
              <a:t>CTO @ </a:t>
            </a:r>
            <a:r>
              <a:rPr lang="hu-HU" sz="1800" dirty="0" err="1"/>
              <a:t>Wyze</a:t>
            </a:r>
            <a:r>
              <a:rPr lang="hu-HU" sz="1800" dirty="0"/>
              <a:t> PFM</a:t>
            </a:r>
          </a:p>
        </p:txBody>
      </p:sp>
      <p:sp>
        <p:nvSpPr>
          <p:cNvPr id="14" name="Alcím 2"/>
          <p:cNvSpPr txBox="1">
            <a:spLocks/>
          </p:cNvSpPr>
          <p:nvPr/>
        </p:nvSpPr>
        <p:spPr>
          <a:xfrm>
            <a:off x="9461746" y="5662942"/>
            <a:ext cx="2629640" cy="99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361950" algn="l"/>
              </a:tabLst>
            </a:pPr>
            <a:r>
              <a:rPr lang="hu-HU" sz="1500" dirty="0"/>
              <a:t>w	www.aggreg8.io</a:t>
            </a:r>
          </a:p>
          <a:p>
            <a:pPr algn="l">
              <a:tabLst>
                <a:tab pos="361950" algn="l"/>
              </a:tabLst>
            </a:pPr>
            <a:r>
              <a:rPr lang="hu-HU" sz="1500" dirty="0"/>
              <a:t>e	agoston.berger@wyze.me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40431" y="5624431"/>
            <a:ext cx="17252" cy="8367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5691460"/>
            <a:ext cx="2438401" cy="938850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" y="-2"/>
            <a:ext cx="7922984" cy="5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2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A banki </a:t>
            </a:r>
            <a:r>
              <a:rPr lang="hu-HU" sz="2800" dirty="0" err="1"/>
              <a:t>aggregáció</a:t>
            </a:r>
            <a:r>
              <a:rPr lang="hu-HU" sz="2800" dirty="0"/>
              <a:t> problémái és a benne rejlő lehetőségek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TÉMÁK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84314" y="2419805"/>
            <a:ext cx="1029920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Miért nem érdemes egy alkalmazás kedvéért saját aggregátort fejleszteni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Nem arra mennek az erőforrások, ahol erősek vagytok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Milyen 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use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case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-ek építhetők egy létező aggregátorra</a:t>
            </a:r>
          </a:p>
        </p:txBody>
      </p:sp>
    </p:spTree>
    <p:extLst>
      <p:ext uri="{BB962C8B-B14F-4D97-AF65-F5344CB8AC3E}">
        <p14:creationId xmlns:p14="http://schemas.microsoft.com/office/powerpoint/2010/main" val="41702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Meglévő banki API-k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PROBLÉMÁK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2046943"/>
            <a:ext cx="10299203" cy="40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Fragmentált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adatforrások, kevés API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Kevés kivétel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Létező API-k nagyon heterogének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Mindegyik a saját rendszerére jellemző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Egyedi adatok, egyedi formátumok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Netbank/Mobilbank fejlesztések eredménye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Egyéb 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fintech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adatforrások: közüzemi szolgáltatók, hűségkártyák…</a:t>
            </a:r>
          </a:p>
        </p:txBody>
      </p:sp>
    </p:spTree>
    <p:extLst>
      <p:ext uri="{BB962C8B-B14F-4D97-AF65-F5344CB8AC3E}">
        <p14:creationId xmlns:p14="http://schemas.microsoft.com/office/powerpoint/2010/main" val="16160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 err="1"/>
              <a:t>Fintech</a:t>
            </a:r>
            <a:r>
              <a:rPr lang="hu-HU" sz="2800" dirty="0"/>
              <a:t> applikáció fejlesztése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PROBLÉMÁK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84314" y="2419805"/>
            <a:ext cx="10299203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Meg kell építeni a piramis alját 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Ha nincs API -&gt;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webscraping</a:t>
            </a: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Pl.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Selenium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PhantomJS</a:t>
            </a: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Erőforrásigény? (egy banki oldal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scrape-elése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13" y="1597981"/>
            <a:ext cx="2113917" cy="19130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943" y="4063549"/>
            <a:ext cx="2166256" cy="216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Banki </a:t>
            </a:r>
            <a:r>
              <a:rPr lang="hu-HU" sz="2800" dirty="0" err="1"/>
              <a:t>aggregáció</a:t>
            </a:r>
            <a:r>
              <a:rPr lang="hu-HU" sz="2800" dirty="0"/>
              <a:t> </a:t>
            </a:r>
            <a:r>
              <a:rPr lang="hu-HU" sz="2800" dirty="0" err="1"/>
              <a:t>webscraping</a:t>
            </a:r>
            <a:r>
              <a:rPr lang="hu-HU" sz="2800" dirty="0"/>
              <a:t> alapon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PROBLÉMÁK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1753980"/>
            <a:ext cx="10299203" cy="485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Rengeteg banki termék/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feature</a:t>
            </a: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Bejelentkezés: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simple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auth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two-factor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auth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különböző változatai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Egy számlához több ügyfél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Több alszámla, mindegyik kicsit más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Folyószámlák, hitelkártyák, megtakarítási számlák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Folyamatosan változik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9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42" y="663037"/>
            <a:ext cx="6411366" cy="38468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Kliens- </a:t>
            </a:r>
            <a:r>
              <a:rPr lang="hu-HU" sz="2800" dirty="0" err="1"/>
              <a:t>vs</a:t>
            </a:r>
            <a:r>
              <a:rPr lang="hu-HU" sz="2800" dirty="0"/>
              <a:t>. szerveroldali </a:t>
            </a:r>
            <a:r>
              <a:rPr lang="hu-HU" sz="2800" dirty="0" err="1"/>
              <a:t>scraping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PROBLÉMÁK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2042985"/>
            <a:ext cx="10299203" cy="40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Server-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side</a:t>
            </a: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Egyszerűbb: kontrollált környezet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MNB tiltja</a:t>
            </a:r>
          </a:p>
          <a:p>
            <a:pPr lvl="3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Netbanki adatok megosztása ÁSZF-szegésnek minősül</a:t>
            </a:r>
          </a:p>
          <a:p>
            <a:pPr lvl="3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Ideiglenesen megjelenik a felhőben, még ha nem is tárolják le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Mint: Időnként letiltják (Bank of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America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, JP Morgan)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A környező országok többségében nincs ilyen megkötés</a:t>
            </a:r>
          </a:p>
        </p:txBody>
      </p:sp>
    </p:spTree>
    <p:extLst>
      <p:ext uri="{BB962C8B-B14F-4D97-AF65-F5344CB8AC3E}">
        <p14:creationId xmlns:p14="http://schemas.microsoft.com/office/powerpoint/2010/main" val="182096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20" y="929365"/>
            <a:ext cx="6704541" cy="402272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58978"/>
            <a:ext cx="11001616" cy="7390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Kliens- </a:t>
            </a:r>
            <a:r>
              <a:rPr lang="hu-HU" sz="2800" dirty="0" err="1"/>
              <a:t>vs</a:t>
            </a:r>
            <a:r>
              <a:rPr lang="hu-HU" sz="2800" dirty="0"/>
              <a:t>. szerveroldali </a:t>
            </a:r>
            <a:r>
              <a:rPr lang="hu-HU" sz="2800" dirty="0" err="1"/>
              <a:t>scraping</a:t>
            </a:r>
            <a:endParaRPr lang="hu-HU" sz="2800" dirty="0"/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PROBLÉMÁK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8" name="Text12"/>
          <p:cNvSpPr>
            <a:spLocks noChangeArrowheads="1"/>
          </p:cNvSpPr>
          <p:nvPr/>
        </p:nvSpPr>
        <p:spPr bwMode="auto">
          <a:xfrm>
            <a:off x="913293" y="2185027"/>
            <a:ext cx="10299203" cy="444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330200">
              <a:lnSpc>
                <a:spcPts val="1800"/>
              </a:lnSpc>
              <a:defRPr kumimoji="1" sz="16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168275" indent="-166688" defTabSz="330200">
              <a:lnSpc>
                <a:spcPts val="1800"/>
              </a:lnSpc>
              <a:buChar char="•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358775" indent="-188913" defTabSz="330200">
              <a:lnSpc>
                <a:spcPts val="1800"/>
              </a:lnSpc>
              <a:buChar char="–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511175" indent="-150813" defTabSz="330200">
              <a:lnSpc>
                <a:spcPts val="1800"/>
              </a:lnSpc>
              <a:buChar char="-"/>
              <a:defRPr kumimoji="1"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624138" indent="4763" algn="ctr" defTabSz="330200">
              <a:lnSpc>
                <a:spcPts val="1600"/>
              </a:lnSpc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30813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5385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9957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452938" indent="4763" algn="ctr" defTabSz="33020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Client-side</a:t>
            </a:r>
            <a:endParaRPr lang="hu-HU" altLang="en-US" sz="2400" b="1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Aggreg8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plugin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: a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user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gépén fut</a:t>
            </a:r>
          </a:p>
          <a:p>
            <a:pPr lvl="2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Saját netbanki kapcsolat</a:t>
            </a:r>
          </a:p>
          <a:p>
            <a:pPr lvl="3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Egy biztonsági problémával kevesebb</a:t>
            </a:r>
          </a:p>
          <a:p>
            <a:pPr lvl="3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Belépési adat ezen kívül nem hagyja el a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user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gépét</a:t>
            </a:r>
          </a:p>
          <a:p>
            <a:pPr marL="360362" lvl="3" indent="0">
              <a:lnSpc>
                <a:spcPct val="100000"/>
              </a:lnSpc>
              <a:spcBef>
                <a:spcPts val="300"/>
              </a:spcBef>
              <a:buNone/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Letöltött adatok </a:t>
            </a:r>
            <a:r>
              <a:rPr lang="hu-HU" altLang="en-US" sz="2400" dirty="0" err="1">
                <a:latin typeface="+mn-lt"/>
                <a:cs typeface="Times New Roman" panose="02020603050405020304" pitchFamily="18" charset="0"/>
              </a:rPr>
              <a:t>anonimizáltan</a:t>
            </a:r>
            <a:r>
              <a:rPr lang="hu-HU" altLang="en-US" sz="2400" dirty="0">
                <a:latin typeface="+mn-lt"/>
                <a:cs typeface="Times New Roman" panose="02020603050405020304" pitchFamily="18" charset="0"/>
              </a:rPr>
              <a:t> mennek a felhőbe</a:t>
            </a:r>
          </a:p>
          <a:p>
            <a:pPr marL="169862" lvl="2" indent="0">
              <a:lnSpc>
                <a:spcPct val="100000"/>
              </a:lnSpc>
              <a:spcBef>
                <a:spcPts val="300"/>
              </a:spcBef>
              <a:buNone/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2018 novembertől tilos </a:t>
            </a:r>
            <a:r>
              <a:rPr lang="hu-HU" altLang="en-US" sz="2400" b="1" dirty="0" err="1">
                <a:latin typeface="+mn-lt"/>
                <a:cs typeface="Times New Roman" panose="02020603050405020304" pitchFamily="18" charset="0"/>
              </a:rPr>
              <a:t>scrape-elni</a:t>
            </a:r>
            <a:r>
              <a:rPr lang="hu-HU" altLang="en-US" sz="2400" b="1" dirty="0">
                <a:latin typeface="+mn-lt"/>
                <a:cs typeface="Times New Roman" panose="02020603050405020304" pitchFamily="18" charset="0"/>
              </a:rPr>
              <a:t> a bankokat, utána PSD2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hu-HU" altLang="en-US" sz="24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8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13293" y="886689"/>
            <a:ext cx="11001616" cy="734292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800" dirty="0"/>
              <a:t>Mit tud egy </a:t>
            </a:r>
            <a:r>
              <a:rPr lang="hu-HU" sz="2800" dirty="0" err="1"/>
              <a:t>fintech</a:t>
            </a:r>
            <a:r>
              <a:rPr lang="hu-HU" sz="2800" dirty="0"/>
              <a:t> aggregátor?</a:t>
            </a:r>
          </a:p>
        </p:txBody>
      </p:sp>
      <p:sp>
        <p:nvSpPr>
          <p:cNvPr id="6" name="Szövegdoboz 1"/>
          <p:cNvSpPr txBox="1">
            <a:spLocks noChangeArrowheads="1"/>
          </p:cNvSpPr>
          <p:nvPr/>
        </p:nvSpPr>
        <p:spPr bwMode="auto">
          <a:xfrm>
            <a:off x="7910513" y="207963"/>
            <a:ext cx="400439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 b="1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en-US" sz="1400" dirty="0">
                <a:solidFill>
                  <a:srgbClr val="002060"/>
                </a:solidFill>
              </a:rPr>
              <a:t>AGGREGÁTOR</a:t>
            </a:r>
            <a:endParaRPr lang="en-GB" altLang="en-US" sz="1400" dirty="0">
              <a:solidFill>
                <a:srgbClr val="00206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2410708" y="2294916"/>
            <a:ext cx="3490173" cy="32884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 err="1">
                <a:solidFill>
                  <a:schemeClr val="tx1"/>
                </a:solidFill>
              </a:rPr>
              <a:t>Aggregation</a:t>
            </a:r>
            <a:r>
              <a:rPr lang="hu-HU" b="1" dirty="0">
                <a:solidFill>
                  <a:schemeClr val="tx1"/>
                </a:solidFill>
              </a:rPr>
              <a:t>, </a:t>
            </a:r>
            <a:r>
              <a:rPr lang="hu-HU" b="1" dirty="0" err="1">
                <a:solidFill>
                  <a:schemeClr val="tx1"/>
                </a:solidFill>
              </a:rPr>
              <a:t>data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merger</a:t>
            </a: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Adatok begyűjtése több forrásból</a:t>
            </a:r>
          </a:p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Adatok közös formátumra hozása</a:t>
            </a:r>
          </a:p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 err="1">
                <a:solidFill>
                  <a:schemeClr val="tx1"/>
                </a:solidFill>
              </a:rPr>
              <a:t>Autentikációs</a:t>
            </a:r>
            <a:r>
              <a:rPr lang="hu-HU" dirty="0">
                <a:solidFill>
                  <a:schemeClr val="tx1"/>
                </a:solidFill>
              </a:rPr>
              <a:t> eltérések elrejtése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6115561" y="2294916"/>
            <a:ext cx="3492349" cy="32884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b="1" dirty="0">
                <a:solidFill>
                  <a:schemeClr val="tx1"/>
                </a:solidFill>
              </a:rPr>
              <a:t>Data </a:t>
            </a:r>
            <a:r>
              <a:rPr lang="hu-HU" b="1" dirty="0" err="1">
                <a:solidFill>
                  <a:schemeClr val="tx1"/>
                </a:solidFill>
              </a:rPr>
              <a:t>Enrichment</a:t>
            </a:r>
            <a:r>
              <a:rPr lang="hu-HU" b="1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 err="1">
                <a:solidFill>
                  <a:schemeClr val="tx1"/>
                </a:solidFill>
              </a:rPr>
              <a:t>Postprocessing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deduplikáció</a:t>
            </a: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Adattisztítás</a:t>
            </a:r>
          </a:p>
          <a:p>
            <a:pPr algn="ctr">
              <a:defRPr/>
            </a:pPr>
            <a:endParaRPr lang="hu-H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u-HU" dirty="0" err="1">
                <a:solidFill>
                  <a:schemeClr val="tx1"/>
                </a:solidFill>
              </a:rPr>
              <a:t>Autokategorizálás</a:t>
            </a:r>
            <a:r>
              <a:rPr lang="hu-HU" dirty="0">
                <a:solidFill>
                  <a:schemeClr val="tx1"/>
                </a:solidFill>
              </a:rPr>
              <a:t>,</a:t>
            </a:r>
          </a:p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Transzfer felismerés</a:t>
            </a:r>
          </a:p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4" name="Jobbra nyíl 3"/>
          <p:cNvSpPr/>
          <p:nvPr/>
        </p:nvSpPr>
        <p:spPr>
          <a:xfrm>
            <a:off x="2189034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Jobbra nyíl 16"/>
          <p:cNvSpPr/>
          <p:nvPr/>
        </p:nvSpPr>
        <p:spPr>
          <a:xfrm>
            <a:off x="4853965" y="5915887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Jobbra nyíl 17"/>
          <p:cNvSpPr/>
          <p:nvPr/>
        </p:nvSpPr>
        <p:spPr>
          <a:xfrm>
            <a:off x="7557452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Jobbra nyíl 19"/>
          <p:cNvSpPr/>
          <p:nvPr/>
        </p:nvSpPr>
        <p:spPr>
          <a:xfrm>
            <a:off x="10162102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kerekített téglalap 20"/>
          <p:cNvSpPr/>
          <p:nvPr/>
        </p:nvSpPr>
        <p:spPr>
          <a:xfrm>
            <a:off x="383058" y="3537338"/>
            <a:ext cx="1581665" cy="8684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Data </a:t>
            </a:r>
            <a:r>
              <a:rPr lang="hu-HU" dirty="0" err="1">
                <a:solidFill>
                  <a:schemeClr val="tx1"/>
                </a:solidFill>
              </a:rPr>
              <a:t>source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Lekerekített téglalap 21"/>
          <p:cNvSpPr/>
          <p:nvPr/>
        </p:nvSpPr>
        <p:spPr>
          <a:xfrm>
            <a:off x="10341735" y="3537338"/>
            <a:ext cx="1120462" cy="8684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dirty="0">
                <a:solidFill>
                  <a:schemeClr val="tx1"/>
                </a:solidFill>
              </a:rPr>
              <a:t>Data consumer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3477500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Jobbra nyíl 13"/>
          <p:cNvSpPr/>
          <p:nvPr/>
        </p:nvSpPr>
        <p:spPr>
          <a:xfrm>
            <a:off x="6188865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Jobbra nyíl 18"/>
          <p:cNvSpPr/>
          <p:nvPr/>
        </p:nvSpPr>
        <p:spPr>
          <a:xfrm>
            <a:off x="8859777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Jobbra nyíl 22"/>
          <p:cNvSpPr/>
          <p:nvPr/>
        </p:nvSpPr>
        <p:spPr>
          <a:xfrm>
            <a:off x="914419" y="5915888"/>
            <a:ext cx="914400" cy="720437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Egyenes összekötő 2"/>
          <p:cNvCxnSpPr/>
          <p:nvPr/>
        </p:nvCxnSpPr>
        <p:spPr>
          <a:xfrm flipH="1">
            <a:off x="1148824" y="2396836"/>
            <a:ext cx="1040198" cy="969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/>
          <p:nvPr/>
        </p:nvCxnSpPr>
        <p:spPr>
          <a:xfrm flipH="1" flipV="1">
            <a:off x="1148824" y="4576424"/>
            <a:ext cx="1040198" cy="969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 flipV="1">
            <a:off x="9822589" y="2396836"/>
            <a:ext cx="1040198" cy="969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flipH="1">
            <a:off x="9822589" y="4576424"/>
            <a:ext cx="1040198" cy="969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976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5366</TotalTime>
  <Words>445</Words>
  <Application>Microsoft Office PowerPoint</Application>
  <PresentationFormat>Szélesvásznú</PresentationFormat>
  <Paragraphs>157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8" baseType="lpstr">
      <vt:lpstr>Helvetica Light</vt:lpstr>
      <vt:lpstr>Arial</vt:lpstr>
      <vt:lpstr>Calibri</vt:lpstr>
      <vt:lpstr>Times New Roman</vt:lpstr>
      <vt:lpstr>Tw Cen MT</vt:lpstr>
      <vt:lpstr>Tw Cen MT Condensed</vt:lpstr>
      <vt:lpstr>Wingdings 3</vt:lpstr>
      <vt:lpstr>Integral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Keller Anita</dc:creator>
  <cp:lastModifiedBy>Berger Ágoston</cp:lastModifiedBy>
  <cp:revision>402</cp:revision>
  <dcterms:created xsi:type="dcterms:W3CDTF">2015-06-22T14:09:19Z</dcterms:created>
  <dcterms:modified xsi:type="dcterms:W3CDTF">2017-05-15T21:18:45Z</dcterms:modified>
</cp:coreProperties>
</file>