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4" r:id="rId5"/>
    <p:sldId id="272" r:id="rId6"/>
    <p:sldId id="280" r:id="rId7"/>
    <p:sldId id="26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77C"/>
    <a:srgbClr val="EF7174"/>
    <a:srgbClr val="21DDD9"/>
    <a:srgbClr val="1DBCA9"/>
    <a:srgbClr val="F2BF3A"/>
    <a:srgbClr val="24B8CC"/>
    <a:srgbClr val="1ECCC8"/>
    <a:srgbClr val="1EB49B"/>
    <a:srgbClr val="20D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9" autoAdjust="0"/>
    <p:restoredTop sz="94737" autoAdjust="0"/>
  </p:normalViewPr>
  <p:slideViewPr>
    <p:cSldViewPr snapToGrid="0" snapToObjects="1">
      <p:cViewPr varScale="1">
        <p:scale>
          <a:sx n="115" d="100"/>
          <a:sy n="115" d="100"/>
        </p:scale>
        <p:origin x="96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125"/>
          <c:y val="0.0726840773541724"/>
          <c:w val="0.945833333333333"/>
          <c:h val="0.773589416994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2BF3A"/>
                  </a:gs>
                  <a:gs pos="100000">
                    <a:srgbClr val="EF7174"/>
                  </a:gs>
                </a:gsLst>
                <a:lin ang="27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79-41DD-8233-AA7649CB0E8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F2BF3A"/>
                  </a:gs>
                  <a:gs pos="100000">
                    <a:srgbClr val="EF7174"/>
                  </a:gs>
                </a:gsLst>
                <a:lin ang="27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9-41DD-8233-AA7649CB0E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FFFF"/>
                    </a:solidFill>
                    <a:latin typeface="Roboto"/>
                    <a:cs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2015.0</c:v>
                </c:pt>
                <c:pt idx="1">
                  <c:v>2020.0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10.7</c:v>
                </c:pt>
                <c:pt idx="1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37-4F73-8041-8BF0DA4B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-2125763488"/>
        <c:axId val="-2128514448"/>
      </c:barChart>
      <c:catAx>
        <c:axId val="-21257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2000" b="1">
                <a:solidFill>
                  <a:srgbClr val="FFFFFF"/>
                </a:solidFill>
                <a:latin typeface="Roboto"/>
                <a:cs typeface="Roboto"/>
              </a:defRPr>
            </a:pPr>
            <a:endParaRPr lang="en-US"/>
          </a:p>
        </c:txPr>
        <c:crossAx val="-2128514448"/>
        <c:crosses val="autoZero"/>
        <c:auto val="1"/>
        <c:lblAlgn val="ctr"/>
        <c:lblOffset val="100"/>
        <c:noMultiLvlLbl val="0"/>
      </c:catAx>
      <c:valAx>
        <c:axId val="-212851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57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2EDA7-11FF-4CC9-A481-499A9F473854}" type="datetimeFigureOut">
              <a:rPr lang="hu-HU" smtClean="0"/>
              <a:t>2017. 05. 16.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42E08-5339-4ADE-8F26-FF1D28D7B7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98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42E08-5339-4ADE-8F26-FF1D28D7B784}" type="slidenum">
              <a:rPr lang="hu-HU" smtClean="0"/>
              <a:t>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FFFFFF"/>
                </a:solidFill>
                <a:latin typeface="Roboto"/>
                <a:cs typeface="Robo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subtitle</a:t>
            </a:r>
            <a:r>
              <a:rPr lang="de-AT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C474-A284-0945-9701-50F8FBCCEABB}" type="datetime1">
              <a:rPr lang="hu-HU" smtClean="0"/>
              <a:t>2017. 05. 16.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2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E913-7F7B-8148-8FC6-4AB85B8330BD}" type="datetime1">
              <a:rPr lang="hu-HU" smtClean="0"/>
              <a:t>2017. 05. 16.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E93-66FC-5647-AF94-7B884E38CA48}" type="datetime1">
              <a:rPr lang="hu-HU" smtClean="0"/>
              <a:t>2017. 05. 16.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800">
              <a:srgbClr val="20BAB7"/>
            </a:gs>
            <a:gs pos="0">
              <a:srgbClr val="1DBCA9"/>
            </a:gs>
            <a:gs pos="100000">
              <a:srgbClr val="24B8C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6947"/>
            <a:ext cx="8229600" cy="1025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3452"/>
            <a:ext cx="8229600" cy="4672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B8380E-C208-C143-B04D-CE25243D5229}" type="datetime1">
              <a:rPr lang="hu-HU" smtClean="0"/>
              <a:t>2017. 05. 16.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69A8C35-6BA7-E740-801D-7611D70BB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02" y="136947"/>
            <a:ext cx="807008" cy="3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0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FFFFFF"/>
          </a:solidFill>
          <a:latin typeface="PT Sans"/>
          <a:ea typeface="+mj-ea"/>
          <a:cs typeface="PT San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FFFFFF"/>
          </a:solidFill>
          <a:latin typeface="Roboto"/>
          <a:ea typeface="+mn-ea"/>
          <a:cs typeface="Roboto"/>
        </a:defRPr>
      </a:lvl1pPr>
      <a:lvl2pPr marL="265113" indent="-265113" algn="l" defTabSz="457200" rtl="0" eaLnBrk="1" latinLnBrk="0" hangingPunct="1">
        <a:spcBef>
          <a:spcPct val="20000"/>
        </a:spcBef>
        <a:buSzPct val="90000"/>
        <a:buFont typeface="Wingdings" charset="2"/>
        <a:buChar char="§"/>
        <a:tabLst>
          <a:tab pos="441325" algn="l"/>
        </a:tabLst>
        <a:defRPr sz="2000" kern="1200">
          <a:solidFill>
            <a:srgbClr val="FFFFFF"/>
          </a:solidFill>
          <a:latin typeface="Roboto"/>
          <a:ea typeface="+mn-ea"/>
          <a:cs typeface="Roboto"/>
        </a:defRPr>
      </a:lvl2pPr>
      <a:lvl3pPr marL="546100" indent="-280988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rgbClr val="FFFFFF"/>
          </a:solidFill>
          <a:latin typeface="Roboto"/>
          <a:ea typeface="+mn-ea"/>
          <a:cs typeface="Roboto"/>
        </a:defRPr>
      </a:lvl3pPr>
      <a:lvl4pPr marL="811213" indent="-265113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800" kern="1200">
          <a:solidFill>
            <a:srgbClr val="FFFFFF"/>
          </a:solidFill>
          <a:latin typeface="Roboto"/>
          <a:ea typeface="+mn-ea"/>
          <a:cs typeface="Roboto"/>
        </a:defRPr>
      </a:lvl4pPr>
      <a:lvl5pPr marL="1076325" indent="-265113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Roboto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emf"/><Relationship Id="rId5" Type="http://schemas.openxmlformats.org/officeDocument/2006/relationships/image" Target="../media/image133.emf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emf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hyperlink" Target="http://www.theregister.co.uk/2016/05/03/juniper_online_fraud_trends/?mt=146240093054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4" Type="http://schemas.openxmlformats.org/officeDocument/2006/relationships/image" Target="../media/image4.png"/><Relationship Id="rId5" Type="http://schemas.openxmlformats.org/officeDocument/2006/relationships/image" Target="../media/image12.svg"/><Relationship Id="rId6" Type="http://schemas.openxmlformats.org/officeDocument/2006/relationships/image" Target="../media/image5.png"/><Relationship Id="rId7" Type="http://schemas.openxmlformats.org/officeDocument/2006/relationships/image" Target="../media/image14.svg"/><Relationship Id="rId8" Type="http://schemas.openxmlformats.org/officeDocument/2006/relationships/image" Target="../media/image6.png"/><Relationship Id="rId9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40.svg"/><Relationship Id="rId13" Type="http://schemas.openxmlformats.org/officeDocument/2006/relationships/image" Target="../media/image13.png"/><Relationship Id="rId14" Type="http://schemas.openxmlformats.org/officeDocument/2006/relationships/image" Target="../media/image42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32.svg"/><Relationship Id="rId5" Type="http://schemas.openxmlformats.org/officeDocument/2006/relationships/image" Target="../media/image9.png"/><Relationship Id="rId6" Type="http://schemas.openxmlformats.org/officeDocument/2006/relationships/image" Target="../media/image34.svg"/><Relationship Id="rId7" Type="http://schemas.openxmlformats.org/officeDocument/2006/relationships/image" Target="../media/image10.png"/><Relationship Id="rId8" Type="http://schemas.openxmlformats.org/officeDocument/2006/relationships/image" Target="../media/image36.svg"/><Relationship Id="rId9" Type="http://schemas.openxmlformats.org/officeDocument/2006/relationships/image" Target="../media/image11.png"/><Relationship Id="rId10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gif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33" Type="http://schemas.openxmlformats.org/officeDocument/2006/relationships/image" Target="../media/image50.png"/><Relationship Id="rId34" Type="http://schemas.openxmlformats.org/officeDocument/2006/relationships/image" Target="../media/image51.png"/><Relationship Id="rId35" Type="http://schemas.openxmlformats.org/officeDocument/2006/relationships/image" Target="../media/image52.png"/><Relationship Id="rId36" Type="http://schemas.openxmlformats.org/officeDocument/2006/relationships/image" Target="../media/image53.png"/><Relationship Id="rId37" Type="http://schemas.openxmlformats.org/officeDocument/2006/relationships/image" Target="../media/image54.png"/><Relationship Id="rId38" Type="http://schemas.openxmlformats.org/officeDocument/2006/relationships/image" Target="../media/image55.png"/><Relationship Id="rId39" Type="http://schemas.openxmlformats.org/officeDocument/2006/relationships/image" Target="../media/image56.png"/><Relationship Id="rId50" Type="http://schemas.openxmlformats.org/officeDocument/2006/relationships/image" Target="../media/image67.png"/><Relationship Id="rId51" Type="http://schemas.openxmlformats.org/officeDocument/2006/relationships/image" Target="../media/image68.png"/><Relationship Id="rId52" Type="http://schemas.openxmlformats.org/officeDocument/2006/relationships/image" Target="../media/image69.png"/><Relationship Id="rId53" Type="http://schemas.openxmlformats.org/officeDocument/2006/relationships/image" Target="../media/image70.png"/><Relationship Id="rId54" Type="http://schemas.openxmlformats.org/officeDocument/2006/relationships/image" Target="../media/image71.png"/><Relationship Id="rId55" Type="http://schemas.openxmlformats.org/officeDocument/2006/relationships/image" Target="../media/image72.png"/><Relationship Id="rId56" Type="http://schemas.openxmlformats.org/officeDocument/2006/relationships/image" Target="../media/image73.png"/><Relationship Id="rId57" Type="http://schemas.openxmlformats.org/officeDocument/2006/relationships/image" Target="../media/image74.png"/><Relationship Id="rId58" Type="http://schemas.openxmlformats.org/officeDocument/2006/relationships/image" Target="../media/image75.png"/><Relationship Id="rId59" Type="http://schemas.openxmlformats.org/officeDocument/2006/relationships/image" Target="../media/image76.png"/><Relationship Id="rId70" Type="http://schemas.openxmlformats.org/officeDocument/2006/relationships/image" Target="../media/image87.png"/><Relationship Id="rId71" Type="http://schemas.openxmlformats.org/officeDocument/2006/relationships/image" Target="../media/image88.png"/><Relationship Id="rId72" Type="http://schemas.openxmlformats.org/officeDocument/2006/relationships/image" Target="../media/image89.png"/><Relationship Id="rId73" Type="http://schemas.openxmlformats.org/officeDocument/2006/relationships/image" Target="../media/image90.png"/><Relationship Id="rId74" Type="http://schemas.openxmlformats.org/officeDocument/2006/relationships/image" Target="../media/image91.png"/><Relationship Id="rId75" Type="http://schemas.openxmlformats.org/officeDocument/2006/relationships/image" Target="../media/image92.png"/><Relationship Id="rId76" Type="http://schemas.openxmlformats.org/officeDocument/2006/relationships/image" Target="../media/image93.png"/><Relationship Id="rId77" Type="http://schemas.openxmlformats.org/officeDocument/2006/relationships/image" Target="../media/image94.png"/><Relationship Id="rId78" Type="http://schemas.openxmlformats.org/officeDocument/2006/relationships/image" Target="../media/image95.png"/><Relationship Id="rId79" Type="http://schemas.openxmlformats.org/officeDocument/2006/relationships/image" Target="../media/image96.png"/><Relationship Id="rId90" Type="http://schemas.openxmlformats.org/officeDocument/2006/relationships/image" Target="../media/image107.png"/><Relationship Id="rId91" Type="http://schemas.openxmlformats.org/officeDocument/2006/relationships/image" Target="../media/image108.png"/><Relationship Id="rId92" Type="http://schemas.openxmlformats.org/officeDocument/2006/relationships/image" Target="../media/image109.png"/><Relationship Id="rId93" Type="http://schemas.openxmlformats.org/officeDocument/2006/relationships/image" Target="../media/image110.png"/><Relationship Id="rId94" Type="http://schemas.openxmlformats.org/officeDocument/2006/relationships/image" Target="../media/image111.png"/><Relationship Id="rId95" Type="http://schemas.openxmlformats.org/officeDocument/2006/relationships/image" Target="../media/image112.png"/><Relationship Id="rId96" Type="http://schemas.openxmlformats.org/officeDocument/2006/relationships/image" Target="../media/image113.pn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Relationship Id="rId29" Type="http://schemas.openxmlformats.org/officeDocument/2006/relationships/image" Target="../media/image46.png"/><Relationship Id="rId40" Type="http://schemas.openxmlformats.org/officeDocument/2006/relationships/image" Target="../media/image57.png"/><Relationship Id="rId41" Type="http://schemas.openxmlformats.org/officeDocument/2006/relationships/image" Target="../media/image58.png"/><Relationship Id="rId42" Type="http://schemas.openxmlformats.org/officeDocument/2006/relationships/image" Target="../media/image59.png"/><Relationship Id="rId43" Type="http://schemas.openxmlformats.org/officeDocument/2006/relationships/image" Target="../media/image60.png"/><Relationship Id="rId44" Type="http://schemas.openxmlformats.org/officeDocument/2006/relationships/image" Target="../media/image61.png"/><Relationship Id="rId45" Type="http://schemas.openxmlformats.org/officeDocument/2006/relationships/image" Target="../media/image62.png"/><Relationship Id="rId46" Type="http://schemas.openxmlformats.org/officeDocument/2006/relationships/image" Target="../media/image63.png"/><Relationship Id="rId47" Type="http://schemas.openxmlformats.org/officeDocument/2006/relationships/image" Target="../media/image64.png"/><Relationship Id="rId48" Type="http://schemas.openxmlformats.org/officeDocument/2006/relationships/image" Target="../media/image65.png"/><Relationship Id="rId49" Type="http://schemas.openxmlformats.org/officeDocument/2006/relationships/image" Target="../media/image66.png"/><Relationship Id="rId60" Type="http://schemas.openxmlformats.org/officeDocument/2006/relationships/image" Target="../media/image77.png"/><Relationship Id="rId61" Type="http://schemas.openxmlformats.org/officeDocument/2006/relationships/image" Target="../media/image78.png"/><Relationship Id="rId62" Type="http://schemas.openxmlformats.org/officeDocument/2006/relationships/image" Target="../media/image79.png"/><Relationship Id="rId63" Type="http://schemas.openxmlformats.org/officeDocument/2006/relationships/image" Target="../media/image80.png"/><Relationship Id="rId64" Type="http://schemas.openxmlformats.org/officeDocument/2006/relationships/image" Target="../media/image81.png"/><Relationship Id="rId65" Type="http://schemas.openxmlformats.org/officeDocument/2006/relationships/image" Target="../media/image82.png"/><Relationship Id="rId66" Type="http://schemas.openxmlformats.org/officeDocument/2006/relationships/image" Target="../media/image83.png"/><Relationship Id="rId67" Type="http://schemas.openxmlformats.org/officeDocument/2006/relationships/image" Target="../media/image84.png"/><Relationship Id="rId68" Type="http://schemas.openxmlformats.org/officeDocument/2006/relationships/image" Target="../media/image85.png"/><Relationship Id="rId69" Type="http://schemas.openxmlformats.org/officeDocument/2006/relationships/image" Target="../media/image86.png"/><Relationship Id="rId80" Type="http://schemas.openxmlformats.org/officeDocument/2006/relationships/image" Target="../media/image97.png"/><Relationship Id="rId81" Type="http://schemas.openxmlformats.org/officeDocument/2006/relationships/image" Target="../media/image98.png"/><Relationship Id="rId82" Type="http://schemas.openxmlformats.org/officeDocument/2006/relationships/image" Target="../media/image99.png"/><Relationship Id="rId83" Type="http://schemas.openxmlformats.org/officeDocument/2006/relationships/image" Target="../media/image100.png"/><Relationship Id="rId84" Type="http://schemas.openxmlformats.org/officeDocument/2006/relationships/image" Target="../media/image101.png"/><Relationship Id="rId85" Type="http://schemas.openxmlformats.org/officeDocument/2006/relationships/image" Target="../media/image102.png"/><Relationship Id="rId86" Type="http://schemas.openxmlformats.org/officeDocument/2006/relationships/image" Target="../media/image103.png"/><Relationship Id="rId87" Type="http://schemas.openxmlformats.org/officeDocument/2006/relationships/image" Target="../media/image104.png"/><Relationship Id="rId88" Type="http://schemas.openxmlformats.org/officeDocument/2006/relationships/image" Target="../media/image105.png"/><Relationship Id="rId89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emf"/><Relationship Id="rId6" Type="http://schemas.openxmlformats.org/officeDocument/2006/relationships/image" Target="../media/image118.png"/><Relationship Id="rId7" Type="http://schemas.openxmlformats.org/officeDocument/2006/relationships/image" Target="../media/image119.emf"/><Relationship Id="rId8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72" y="2168893"/>
            <a:ext cx="2585056" cy="118481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595" y="4861596"/>
            <a:ext cx="10080213" cy="3927083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2241510" y="3633344"/>
            <a:ext cx="4741234" cy="523204"/>
          </a:xfrm>
          <a:prstGeom prst="rect">
            <a:avLst/>
          </a:prstGeom>
          <a:noFill/>
        </p:spPr>
        <p:txBody>
          <a:bodyPr wrap="square" lIns="91424" tIns="45712" rIns="91424" bIns="45712" numCol="1" spcCol="548640">
            <a:spAutoFit/>
          </a:bodyPr>
          <a:lstStyle/>
          <a:p>
            <a:pPr algn="ctr" fontAlgn="base"/>
            <a:r>
              <a:rPr lang="en-US" sz="2800" cap="small" dirty="0">
                <a:solidFill>
                  <a:prstClr val="white"/>
                </a:solidFill>
                <a:latin typeface="PT Sans" panose="020B0503020203020204" pitchFamily="34" charset="0"/>
                <a:ea typeface="Roboto Medium" charset="0"/>
                <a:cs typeface="Roboto Medium" charset="0"/>
              </a:rPr>
              <a:t>FRAUD PREVENTION </a:t>
            </a:r>
          </a:p>
        </p:txBody>
      </p:sp>
      <p:sp>
        <p:nvSpPr>
          <p:cNvPr id="7" name="Rectangle 2"/>
          <p:cNvSpPr/>
          <p:nvPr/>
        </p:nvSpPr>
        <p:spPr>
          <a:xfrm>
            <a:off x="2545545" y="4058759"/>
            <a:ext cx="4133164" cy="523204"/>
          </a:xfrm>
          <a:prstGeom prst="rect">
            <a:avLst/>
          </a:prstGeom>
          <a:noFill/>
        </p:spPr>
        <p:txBody>
          <a:bodyPr wrap="square" lIns="91424" tIns="45712" rIns="91424" bIns="45712" numCol="1" spcCol="548640">
            <a:spAutoFit/>
          </a:bodyPr>
          <a:lstStyle/>
          <a:p>
            <a:pPr algn="ctr" fontAlgn="base"/>
            <a:r>
              <a:rPr lang="en-US" sz="2800" b="1" cap="small" dirty="0">
                <a:solidFill>
                  <a:prstClr val="white"/>
                </a:solidFill>
                <a:latin typeface="PT Sans" panose="020B0503020203020204" pitchFamily="34" charset="0"/>
                <a:ea typeface="Roboto Medium" charset="0"/>
                <a:cs typeface="Roboto Medium" charset="0"/>
              </a:rPr>
              <a:t>SUPERCHARGED</a:t>
            </a:r>
          </a:p>
        </p:txBody>
      </p:sp>
    </p:spTree>
    <p:extLst>
      <p:ext uri="{BB962C8B-B14F-4D97-AF65-F5344CB8AC3E}">
        <p14:creationId xmlns:p14="http://schemas.microsoft.com/office/powerpoint/2010/main" val="24495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358" y="711296"/>
            <a:ext cx="8229600" cy="593185"/>
          </a:xfrm>
        </p:spPr>
        <p:txBody>
          <a:bodyPr/>
          <a:lstStyle/>
          <a:p>
            <a:pPr algn="ctr"/>
            <a:r>
              <a:rPr lang="en-US" dirty="0" smtClean="0"/>
              <a:t>Elastic Beanstalk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95" y="2875166"/>
            <a:ext cx="2263316" cy="226331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3336" y="2040374"/>
            <a:ext cx="5319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Arial"/>
              </a:rPr>
              <a:t>Elastic Beanstalk</a:t>
            </a:r>
          </a:p>
          <a:p>
            <a:r>
              <a:rPr lang="en-US" sz="1600" i="1" dirty="0">
                <a:solidFill>
                  <a:srgbClr val="FCB64C"/>
                </a:solidFill>
                <a:cs typeface="Arial"/>
              </a:rPr>
              <a:t>Run and Manage Web Apps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3337" y="2965204"/>
            <a:ext cx="5108046" cy="237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Ideal for developers that simply want to upload their code and have the service manage the rest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Supports Docker, Java, .NET, Node.js, PHP, Python, Ruby, and Go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Automatically handles deployment, load balancing, auto-scaling, and application health monitoring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Retain full control over the AWS resources powering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6299" y="1480730"/>
            <a:ext cx="8229600" cy="593185"/>
          </a:xfrm>
        </p:spPr>
        <p:txBody>
          <a:bodyPr/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4371" y="2957324"/>
            <a:ext cx="8407149" cy="1189605"/>
            <a:chOff x="542859" y="2143285"/>
            <a:chExt cx="8407149" cy="1189605"/>
          </a:xfrm>
        </p:grpSpPr>
        <p:grpSp>
          <p:nvGrpSpPr>
            <p:cNvPr id="8" name="Group 7"/>
            <p:cNvGrpSpPr/>
            <p:nvPr/>
          </p:nvGrpSpPr>
          <p:grpSpPr>
            <a:xfrm>
              <a:off x="542859" y="2143285"/>
              <a:ext cx="796537" cy="1182160"/>
              <a:chOff x="423162" y="2143285"/>
              <a:chExt cx="796537" cy="1182160"/>
            </a:xfrm>
          </p:grpSpPr>
          <p:pic>
            <p:nvPicPr>
              <p:cNvPr id="24" name="Picture 23" descr="RDS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970" y="2143285"/>
                <a:ext cx="552921" cy="552921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23162" y="2986891"/>
                <a:ext cx="796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RDS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99309" y="2147096"/>
              <a:ext cx="1278667" cy="1182703"/>
              <a:chOff x="1453468" y="2147096"/>
              <a:chExt cx="1278667" cy="1182703"/>
            </a:xfrm>
          </p:grpSpPr>
          <p:pic>
            <p:nvPicPr>
              <p:cNvPr id="22" name="Picture 21" descr="DynamoDB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6341" y="2147096"/>
                <a:ext cx="552921" cy="55292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453468" y="2991245"/>
                <a:ext cx="12786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DynamoDB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63286" y="2188563"/>
              <a:ext cx="1368895" cy="1137169"/>
              <a:chOff x="2823798" y="2157798"/>
              <a:chExt cx="1368895" cy="1137169"/>
            </a:xfrm>
          </p:grpSpPr>
          <p:pic>
            <p:nvPicPr>
              <p:cNvPr id="17" name="Picture 16" descr="ElasticCache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1785" y="2157798"/>
                <a:ext cx="552921" cy="55292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823798" y="2956413"/>
                <a:ext cx="13688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ElastiCache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458054" y="2171218"/>
              <a:ext cx="1515682" cy="1154227"/>
              <a:chOff x="4176290" y="2171218"/>
              <a:chExt cx="1515682" cy="1154227"/>
            </a:xfrm>
          </p:grpSpPr>
          <p:pic>
            <p:nvPicPr>
              <p:cNvPr id="15" name="Picture 14" descr="RedShif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72256" y="2171218"/>
                <a:ext cx="552921" cy="55292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76290" y="2986891"/>
                <a:ext cx="15156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Redshift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111058" y="2169055"/>
              <a:ext cx="1838950" cy="1163835"/>
              <a:chOff x="5521193" y="2161610"/>
              <a:chExt cx="1838950" cy="1163835"/>
            </a:xfrm>
          </p:grpSpPr>
          <p:pic>
            <p:nvPicPr>
              <p:cNvPr id="13" name="Picture 12" descr="RDS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4208" y="2161610"/>
                <a:ext cx="552921" cy="552921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521193" y="2986891"/>
                <a:ext cx="1838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cs typeface="Arial"/>
                  </a:rPr>
                  <a:t>Aurora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960"/>
            <a:ext cx="8229600" cy="1025819"/>
          </a:xfrm>
        </p:spPr>
        <p:txBody>
          <a:bodyPr/>
          <a:lstStyle/>
          <a:p>
            <a:pPr algn="ctr"/>
            <a:r>
              <a:rPr lang="en-US" dirty="0" smtClean="0"/>
              <a:t>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RD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080" y="3191756"/>
            <a:ext cx="1894671" cy="1894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1" y="2218793"/>
            <a:ext cx="581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Arial"/>
              </a:rPr>
              <a:t>Relational Database Service (RDS)</a:t>
            </a:r>
          </a:p>
          <a:p>
            <a:r>
              <a:rPr lang="en-US" sz="1600" i="1" dirty="0">
                <a:solidFill>
                  <a:schemeClr val="bg1"/>
                </a:solidFill>
                <a:cs typeface="Arial"/>
              </a:rPr>
              <a:t>Managed Relational Databases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143623"/>
            <a:ext cx="51579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Resizable capacity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Handles time-consuming administration tasks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cs typeface="Arial"/>
              </a:rPr>
              <a:t>Choice of six popular data engines</a:t>
            </a:r>
            <a:endParaRPr lang="en-US" sz="16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High durability options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Automatic patching and backups</a:t>
            </a:r>
          </a:p>
        </p:txBody>
      </p:sp>
    </p:spTree>
    <p:extLst>
      <p:ext uri="{BB962C8B-B14F-4D97-AF65-F5344CB8AC3E}">
        <p14:creationId xmlns:p14="http://schemas.microsoft.com/office/powerpoint/2010/main" val="48866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6299" y="1480730"/>
            <a:ext cx="8229600" cy="593185"/>
          </a:xfrm>
        </p:spPr>
        <p:txBody>
          <a:bodyPr/>
          <a:lstStyle/>
          <a:p>
            <a:pPr algn="ctr"/>
            <a:r>
              <a:rPr lang="en-US" dirty="0" smtClean="0"/>
              <a:t>Networking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72930" y="3074949"/>
            <a:ext cx="7578038" cy="1280761"/>
            <a:chOff x="858737" y="2049038"/>
            <a:chExt cx="7578038" cy="1280761"/>
          </a:xfrm>
        </p:grpSpPr>
        <p:pic>
          <p:nvPicPr>
            <p:cNvPr id="20" name="Picture 19" descr="Route-5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562" y="2049038"/>
              <a:ext cx="731520" cy="731520"/>
            </a:xfrm>
            <a:prstGeom prst="rect">
              <a:avLst/>
            </a:prstGeom>
          </p:spPr>
        </p:pic>
        <p:pic>
          <p:nvPicPr>
            <p:cNvPr id="26" name="Picture 25" descr="Amazon-Elastic-Load-Balaci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9460" y="2049038"/>
              <a:ext cx="731520" cy="731520"/>
            </a:xfrm>
            <a:prstGeom prst="rect">
              <a:avLst/>
            </a:prstGeom>
          </p:spPr>
        </p:pic>
        <p:pic>
          <p:nvPicPr>
            <p:cNvPr id="27" name="Picture 26" descr="Direct-Connec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174" y="2049038"/>
              <a:ext cx="731520" cy="731520"/>
            </a:xfrm>
            <a:prstGeom prst="rect">
              <a:avLst/>
            </a:prstGeom>
          </p:spPr>
        </p:pic>
        <p:pic>
          <p:nvPicPr>
            <p:cNvPr id="28" name="Picture 27" descr="VPC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45" y="2053985"/>
              <a:ext cx="731520" cy="73152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58737" y="2986891"/>
              <a:ext cx="796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VPC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05887" y="2991245"/>
              <a:ext cx="1278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ELB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68875" y="2987178"/>
              <a:ext cx="1368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Route 53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21093" y="2986891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Arial"/>
                </a:rPr>
                <a:t>Direct 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826"/>
            <a:ext cx="8229600" cy="1025819"/>
          </a:xfrm>
        </p:spPr>
        <p:txBody>
          <a:bodyPr/>
          <a:lstStyle/>
          <a:p>
            <a:pPr algn="ctr"/>
            <a:r>
              <a:rPr lang="en-US" dirty="0" smtClean="0"/>
              <a:t>ELB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Amazon-Elastic-Load-Balac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366" y="3111683"/>
            <a:ext cx="1997434" cy="1997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1925" y="2485597"/>
            <a:ext cx="5931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Arial"/>
              </a:rPr>
              <a:t>Elastic Load Balancing (ELB)</a:t>
            </a:r>
          </a:p>
          <a:p>
            <a:r>
              <a:rPr lang="en-US" sz="1600" i="1" dirty="0">
                <a:solidFill>
                  <a:srgbClr val="F58536"/>
                </a:solidFill>
                <a:cs typeface="Arial"/>
              </a:rPr>
              <a:t>Application Load Balancing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1925" y="3377799"/>
            <a:ext cx="515792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Supports load balancing of HTTP, HTTPS and TCP traffic to EC2 instances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Detects and removes failing instances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Dynamically grows and shrinks based on traffic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Integrates with Auto Scaling </a:t>
            </a:r>
          </a:p>
        </p:txBody>
      </p:sp>
    </p:spTree>
    <p:extLst>
      <p:ext uri="{BB962C8B-B14F-4D97-AF65-F5344CB8AC3E}">
        <p14:creationId xmlns:p14="http://schemas.microsoft.com/office/powerpoint/2010/main" val="146441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826"/>
            <a:ext cx="8229600" cy="1025819"/>
          </a:xfrm>
        </p:spPr>
        <p:txBody>
          <a:bodyPr/>
          <a:lstStyle/>
          <a:p>
            <a:pPr algn="ctr"/>
            <a:r>
              <a:rPr lang="en-US" dirty="0" smtClean="0"/>
              <a:t>Route 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Route-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757" y="3022103"/>
            <a:ext cx="1730544" cy="1730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7871" y="2262572"/>
            <a:ext cx="5931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Arial"/>
              </a:rPr>
              <a:t>Route 53</a:t>
            </a:r>
          </a:p>
          <a:p>
            <a:r>
              <a:rPr lang="en-US" sz="1600" i="1" dirty="0">
                <a:solidFill>
                  <a:srgbClr val="F58536"/>
                </a:solidFill>
                <a:cs typeface="Arial"/>
              </a:rPr>
              <a:t>Scalable DNS and Domain Name Registration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871" y="3154774"/>
            <a:ext cx="515792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Answers DNS queries with low latency by using a global network of DNS servers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Latency based routing to closest AWS endpoint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Integration with other AWS services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Register domain names</a:t>
            </a:r>
          </a:p>
        </p:txBody>
      </p:sp>
    </p:spTree>
    <p:extLst>
      <p:ext uri="{BB962C8B-B14F-4D97-AF65-F5344CB8AC3E}">
        <p14:creationId xmlns:p14="http://schemas.microsoft.com/office/powerpoint/2010/main" val="12030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9829" y="1209761"/>
            <a:ext cx="8229600" cy="593185"/>
          </a:xfrm>
        </p:spPr>
        <p:txBody>
          <a:bodyPr/>
          <a:lstStyle/>
          <a:p>
            <a:pPr algn="ctr"/>
            <a:r>
              <a:rPr lang="en-US" dirty="0" smtClean="0"/>
              <a:t>Administration &amp; Security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0907" y="2418682"/>
            <a:ext cx="985411" cy="1996781"/>
            <a:chOff x="535602" y="1225502"/>
            <a:chExt cx="985411" cy="1996781"/>
          </a:xfrm>
        </p:grpSpPr>
        <p:pic>
          <p:nvPicPr>
            <p:cNvPr id="13" name="Picture 12" descr="Directory Service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120" y="1225502"/>
              <a:ext cx="756374" cy="7563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5602" y="2145065"/>
              <a:ext cx="985411" cy="10772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Directory Service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15587" y="2498450"/>
            <a:ext cx="1278667" cy="1178349"/>
            <a:chOff x="1992052" y="1305270"/>
            <a:chExt cx="1278667" cy="1178349"/>
          </a:xfrm>
        </p:grpSpPr>
        <p:pic>
          <p:nvPicPr>
            <p:cNvPr id="16" name="Picture 15" descr="I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7138" y="1305270"/>
              <a:ext cx="588494" cy="5884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92052" y="2145065"/>
              <a:ext cx="1278667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IAM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40378" y="2390662"/>
            <a:ext cx="1368895" cy="1286137"/>
            <a:chOff x="3756029" y="1197482"/>
            <a:chExt cx="1368895" cy="1286137"/>
          </a:xfrm>
        </p:grpSpPr>
        <p:pic>
          <p:nvPicPr>
            <p:cNvPr id="21" name="Picture 20" descr="Trusted Advisor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5308" y="1197482"/>
              <a:ext cx="850337" cy="8503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56029" y="2145065"/>
              <a:ext cx="1368895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Trusted Advisor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96102" y="2534914"/>
            <a:ext cx="1515682" cy="1141885"/>
            <a:chOff x="5450797" y="1341734"/>
            <a:chExt cx="1515682" cy="1141885"/>
          </a:xfrm>
        </p:grpSpPr>
        <p:pic>
          <p:nvPicPr>
            <p:cNvPr id="24" name="Picture 23" descr="CloudTrail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541" y="1341734"/>
              <a:ext cx="468194" cy="56183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450797" y="2145065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CloudTrail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49106" y="2433638"/>
            <a:ext cx="1838950" cy="1243161"/>
            <a:chOff x="7103801" y="1240458"/>
            <a:chExt cx="1838950" cy="124316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4034" y="1240458"/>
              <a:ext cx="778485" cy="77021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103801" y="2145065"/>
              <a:ext cx="1838950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Key Management Service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5344" y="4432297"/>
            <a:ext cx="796537" cy="1182160"/>
            <a:chOff x="535602" y="3239117"/>
            <a:chExt cx="796537" cy="1182160"/>
          </a:xfrm>
        </p:grpSpPr>
        <p:pic>
          <p:nvPicPr>
            <p:cNvPr id="37" name="Picture 36" descr="CloudWatch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23" y="3239117"/>
              <a:ext cx="588494" cy="58849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35602" y="4082723"/>
              <a:ext cx="796537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CloudWatch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15587" y="4415463"/>
            <a:ext cx="1278667" cy="1198994"/>
            <a:chOff x="1992052" y="3222283"/>
            <a:chExt cx="1278667" cy="119899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8924" y="3222283"/>
              <a:ext cx="464923" cy="56165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992052" y="4082723"/>
              <a:ext cx="1278667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AWS </a:t>
              </a:r>
              <a:r>
                <a:rPr lang="en-US" sz="1400" b="1" dirty="0" err="1">
                  <a:solidFill>
                    <a:schemeClr val="bg1"/>
                  </a:solidFill>
                  <a:cs typeface="Arial"/>
                </a:rPr>
                <a:t>Config</a:t>
              </a:r>
              <a:endParaRPr lang="en-US" sz="1400" b="1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40378" y="4470539"/>
            <a:ext cx="1368895" cy="1143918"/>
            <a:chOff x="3756029" y="3277359"/>
            <a:chExt cx="1368895" cy="114391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1402" y="3277359"/>
              <a:ext cx="598148" cy="58521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756029" y="4082723"/>
              <a:ext cx="1368895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Service Catalog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96102" y="4344998"/>
            <a:ext cx="1515682" cy="1269459"/>
            <a:chOff x="5450797" y="3151818"/>
            <a:chExt cx="1515682" cy="126945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4093" y="3151818"/>
              <a:ext cx="829090" cy="83629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450797" y="4082723"/>
              <a:ext cx="1515682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cs typeface="Arial"/>
                </a:rPr>
                <a:t>CloudHSM</a:t>
              </a:r>
              <a:endParaRPr lang="en-US" sz="1400" b="1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49106" y="4419010"/>
            <a:ext cx="1838950" cy="1195447"/>
            <a:chOff x="7103801" y="3225830"/>
            <a:chExt cx="1838950" cy="1195447"/>
          </a:xfrm>
        </p:grpSpPr>
        <p:pic>
          <p:nvPicPr>
            <p:cNvPr id="49" name="Picture 2" descr="Amazon AC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743" y="3225830"/>
              <a:ext cx="615067" cy="61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103801" y="4082723"/>
              <a:ext cx="1838950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cs typeface="Arial"/>
                </a:rPr>
                <a:t>Certificate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7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4191" y="1566600"/>
            <a:ext cx="8229600" cy="593185"/>
          </a:xfrm>
        </p:spPr>
        <p:txBody>
          <a:bodyPr/>
          <a:lstStyle/>
          <a:p>
            <a:pPr algn="ctr"/>
            <a:r>
              <a:rPr lang="en-US" dirty="0" smtClean="0"/>
              <a:t>Developer &amp; Management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17024" y="3042132"/>
            <a:ext cx="8895210" cy="1548649"/>
            <a:chOff x="116574" y="2027371"/>
            <a:chExt cx="8895210" cy="1548649"/>
          </a:xfrm>
        </p:grpSpPr>
        <p:grpSp>
          <p:nvGrpSpPr>
            <p:cNvPr id="52" name="Group 51"/>
            <p:cNvGrpSpPr/>
            <p:nvPr/>
          </p:nvGrpSpPr>
          <p:grpSpPr>
            <a:xfrm>
              <a:off x="116574" y="2027371"/>
              <a:ext cx="1428107" cy="1302428"/>
              <a:chOff x="-66302" y="2027371"/>
              <a:chExt cx="1428107" cy="1302428"/>
            </a:xfrm>
          </p:grpSpPr>
          <p:pic>
            <p:nvPicPr>
              <p:cNvPr id="68" name="Picture 67" descr="CodeDeploy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865" y="2027371"/>
                <a:ext cx="813773" cy="813773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-66302" y="2991245"/>
                <a:ext cx="1428107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Arial"/>
                  </a:rPr>
                  <a:t>CodeDeploy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586466" y="2133785"/>
              <a:ext cx="1522488" cy="1196014"/>
              <a:chOff x="1453468" y="2133785"/>
              <a:chExt cx="1522488" cy="1196014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8143" y="2133785"/>
                <a:ext cx="593138" cy="584201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453468" y="2991245"/>
                <a:ext cx="1522488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Arial"/>
                  </a:rPr>
                  <a:t>CodePipeline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039926" y="2178753"/>
              <a:ext cx="1497061" cy="1151046"/>
              <a:chOff x="2823798" y="2178753"/>
              <a:chExt cx="1497061" cy="115104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85364" y="2178753"/>
                <a:ext cx="573929" cy="580965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2823798" y="2991245"/>
                <a:ext cx="1497061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Arial"/>
                  </a:rPr>
                  <a:t>CodeCommit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517113" y="2155722"/>
              <a:ext cx="1515682" cy="1174077"/>
              <a:chOff x="4176290" y="2155722"/>
              <a:chExt cx="1515682" cy="1174077"/>
            </a:xfrm>
          </p:grpSpPr>
          <p:pic>
            <p:nvPicPr>
              <p:cNvPr id="62" name="Picture 61" descr="OpsWorks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9884" y="2155722"/>
                <a:ext cx="588494" cy="588494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4176290" y="2991245"/>
                <a:ext cx="1515682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Arial"/>
                  </a:rPr>
                  <a:t>OpsWorks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837077" y="2153431"/>
              <a:ext cx="1838950" cy="1176368"/>
              <a:chOff x="5521193" y="2153431"/>
              <a:chExt cx="1838950" cy="1176368"/>
            </a:xfrm>
          </p:grpSpPr>
          <p:pic>
            <p:nvPicPr>
              <p:cNvPr id="60" name="Picture 59" descr="CloudFormation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6421" y="2153431"/>
                <a:ext cx="588494" cy="588494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5521193" y="2991245"/>
                <a:ext cx="1838950" cy="3385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Arial"/>
                  </a:rPr>
                  <a:t>CloudFormation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496102" y="2054762"/>
              <a:ext cx="1515682" cy="1521258"/>
              <a:chOff x="7205157" y="2054762"/>
              <a:chExt cx="1515682" cy="1521258"/>
            </a:xfrm>
          </p:grpSpPr>
          <p:pic>
            <p:nvPicPr>
              <p:cNvPr id="58" name="Picture 2" descr="D:\Users\jbarr\AppData\Local\Temp\1\SNAGHTML26e1701c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0169" y="2054762"/>
                <a:ext cx="765658" cy="765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7205157" y="2991245"/>
                <a:ext cx="1515682" cy="584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Arial"/>
                  </a:rPr>
                  <a:t>Application Discovery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9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OpsWorks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OpsWork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483" y="3010081"/>
            <a:ext cx="1427200" cy="142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837" y="1838826"/>
            <a:ext cx="593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Arial"/>
              </a:rPr>
              <a:t>OpsWorks</a:t>
            </a:r>
          </a:p>
          <a:p>
            <a:r>
              <a:rPr lang="en-US" sz="1600" i="1" dirty="0">
                <a:solidFill>
                  <a:srgbClr val="7BC233"/>
                </a:solidFill>
                <a:cs typeface="Arial"/>
              </a:rPr>
              <a:t>Automate Operations with Chef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7" y="2731028"/>
            <a:ext cx="5216113" cy="252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Automate operational tasks like code deployment, software configurations, package installations, database setups, and server scaling using Chef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Model the layers of your applications into stacks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Use Chef recipes and cookbooks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Supports Linux and Windows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Granular security control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Use it in AWS or on-premises</a:t>
            </a:r>
          </a:p>
        </p:txBody>
      </p:sp>
    </p:spTree>
    <p:extLst>
      <p:ext uri="{BB962C8B-B14F-4D97-AF65-F5344CB8AC3E}">
        <p14:creationId xmlns:p14="http://schemas.microsoft.com/office/powerpoint/2010/main" val="29411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247"/>
            <a:ext cx="8229600" cy="1025819"/>
          </a:xfrm>
        </p:spPr>
        <p:txBody>
          <a:bodyPr/>
          <a:lstStyle/>
          <a:p>
            <a:pPr algn="ctr"/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63" y="2192225"/>
            <a:ext cx="5319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Arial"/>
              </a:rPr>
              <a:t>Machine Learning</a:t>
            </a:r>
          </a:p>
          <a:p>
            <a:r>
              <a:rPr lang="en-US" sz="1600" i="1" dirty="0">
                <a:solidFill>
                  <a:srgbClr val="B36BEA"/>
                </a:solidFill>
                <a:cs typeface="Arial"/>
              </a:rPr>
              <a:t>Build Smart Applications Quickly and Easily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63" y="3117055"/>
            <a:ext cx="4333181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Fully-managed service built for developers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cs typeface="Arial"/>
              </a:rPr>
              <a:t>reate </a:t>
            </a:r>
            <a:r>
              <a:rPr lang="en-US" sz="1600" dirty="0">
                <a:solidFill>
                  <a:schemeClr val="bg1"/>
                </a:solidFill>
                <a:cs typeface="Arial"/>
              </a:rPr>
              <a:t>machine learning (ML) models without having to learn complex ML algorithms and technology.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cs typeface="Arial"/>
              </a:rPr>
              <a:t>Integrated </a:t>
            </a:r>
            <a:r>
              <a:rPr lang="en-US" sz="1600" dirty="0">
                <a:solidFill>
                  <a:schemeClr val="bg1"/>
                </a:solidFill>
                <a:cs typeface="Arial"/>
              </a:rPr>
              <a:t>with AWS data ecosystem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Find patterns in your data</a:t>
            </a:r>
          </a:p>
          <a:p>
            <a:pPr marL="285750" indent="-285750">
              <a:lnSpc>
                <a:spcPct val="105000"/>
              </a:lnSpc>
              <a:spcBef>
                <a:spcPts val="600"/>
              </a:spcBef>
              <a:buClr>
                <a:srgbClr val="FCB64C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cs typeface="Arial"/>
              </a:rPr>
              <a:t>Supports batch and real-time predictions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08" y="3012814"/>
            <a:ext cx="1809136" cy="18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5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08518808"/>
              </p:ext>
            </p:extLst>
          </p:nvPr>
        </p:nvGraphicFramePr>
        <p:xfrm>
          <a:off x="467399" y="2910470"/>
          <a:ext cx="8159380" cy="314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llipszis 11"/>
          <p:cNvSpPr/>
          <p:nvPr/>
        </p:nvSpPr>
        <p:spPr>
          <a:xfrm>
            <a:off x="4182379" y="3520900"/>
            <a:ext cx="691550" cy="6915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79" y="680952"/>
            <a:ext cx="8229600" cy="102581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Roboto Black" charset="0"/>
              </a:rPr>
              <a:t>Digital fraud is an immense problem </a:t>
            </a:r>
            <a:br>
              <a:rPr lang="en-US" dirty="0">
                <a:solidFill>
                  <a:schemeClr val="bg1"/>
                </a:solidFill>
                <a:ea typeface="Roboto Black" charset="0"/>
              </a:rPr>
            </a:br>
            <a:r>
              <a:rPr lang="en-US" dirty="0">
                <a:solidFill>
                  <a:schemeClr val="bg1"/>
                </a:solidFill>
                <a:ea typeface="Roboto Black" charset="0"/>
              </a:rPr>
              <a:t>with quickly increasing scale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568740" y="2084605"/>
            <a:ext cx="7956698" cy="834172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Roboto"/>
                <a:cs typeface="Roboto"/>
              </a:rPr>
              <a:t>Estimated value of fraudulent</a:t>
            </a:r>
            <a:endParaRPr lang="hu-HU" i="1" dirty="0">
              <a:latin typeface="Roboto"/>
              <a:cs typeface="Roboto"/>
            </a:endParaRPr>
          </a:p>
          <a:p>
            <a:pPr algn="ctr"/>
            <a:r>
              <a:rPr lang="en-US" i="1" dirty="0">
                <a:latin typeface="Roboto"/>
                <a:cs typeface="Roboto"/>
              </a:rPr>
              <a:t>online transactions, US$ B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318" y="6496392"/>
            <a:ext cx="7267388" cy="2769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/>
                <a:ea typeface="Roboto Thin" charset="0"/>
                <a:cs typeface="Roboto"/>
              </a:rPr>
              <a:t>Source: </a:t>
            </a:r>
            <a:r>
              <a:rPr lang="en-US" sz="1200" dirty="0">
                <a:solidFill>
                  <a:schemeClr val="bg1"/>
                </a:solidFill>
                <a:latin typeface="Roboto"/>
                <a:ea typeface="Roboto Thin" charset="0"/>
                <a:cs typeface="Roboto"/>
                <a:hlinkClick r:id="rId3"/>
              </a:rPr>
              <a:t>Juniper Research</a:t>
            </a:r>
            <a:endParaRPr lang="en-US" sz="1200" dirty="0">
              <a:solidFill>
                <a:schemeClr val="bg1"/>
              </a:solidFill>
              <a:latin typeface="Roboto"/>
              <a:ea typeface="Roboto Thin" charset="0"/>
              <a:cs typeface="Roboto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359454" y="3245224"/>
            <a:ext cx="2305050" cy="115252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061501" y="3642558"/>
            <a:ext cx="971176" cy="448235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  <a:cs typeface="Roboto"/>
              </a:rPr>
              <a:t>19%</a:t>
            </a:r>
          </a:p>
        </p:txBody>
      </p:sp>
      <p:sp>
        <p:nvSpPr>
          <p:cNvPr id="11" name="Pentagon 10"/>
          <p:cNvSpPr/>
          <p:nvPr/>
        </p:nvSpPr>
        <p:spPr>
          <a:xfrm>
            <a:off x="3504944" y="4574851"/>
            <a:ext cx="2014070" cy="522825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Roboto"/>
                <a:cs typeface="Roboto"/>
              </a:rPr>
              <a:t>CAGR</a:t>
            </a:r>
            <a:endParaRPr lang="hu-HU" b="1" i="1" dirty="0">
              <a:latin typeface="Roboto"/>
              <a:cs typeface="Roboto"/>
            </a:endParaRPr>
          </a:p>
          <a:p>
            <a:pPr algn="ctr"/>
            <a:r>
              <a:rPr lang="fr-FR" i="1" dirty="0">
                <a:latin typeface="Roboto"/>
                <a:cs typeface="Roboto"/>
              </a:rPr>
              <a:t>’</a:t>
            </a:r>
            <a:r>
              <a:rPr lang="en-US" i="1" dirty="0">
                <a:latin typeface="Roboto"/>
                <a:cs typeface="Roboto"/>
              </a:rPr>
              <a:t>16-’20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9043" y="4217411"/>
            <a:ext cx="4625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 Black"/>
              </a:rPr>
              <a:t>Tamás</a:t>
            </a:r>
            <a:r>
              <a:rPr lang="en-US" sz="3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 Black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 Black"/>
              </a:rPr>
              <a:t>Kádár</a:t>
            </a:r>
            <a:r>
              <a:rPr lang="en-US" sz="3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 Black"/>
              </a:rPr>
              <a:t>, CEO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Lato Light"/>
              </a:rPr>
              <a:t>tomkadar@seon.io</a:t>
            </a:r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4383" r="5617" b="5371"/>
          <a:stretch/>
        </p:blipFill>
        <p:spPr>
          <a:xfrm>
            <a:off x="2430379" y="1643647"/>
            <a:ext cx="2284102" cy="2286000"/>
          </a:xfrm>
          <a:prstGeom prst="ellipse">
            <a:avLst/>
          </a:prstGeom>
          <a:ln w="63500" cmpd="sng">
            <a:solidFill>
              <a:schemeClr val="bg1"/>
            </a:solidFill>
          </a:ln>
        </p:spPr>
      </p:pic>
      <p:cxnSp>
        <p:nvCxnSpPr>
          <p:cNvPr id="13" name="Egyenes összekötő 12"/>
          <p:cNvCxnSpPr>
            <a:cxnSpLocks/>
          </p:cNvCxnSpPr>
          <p:nvPr/>
        </p:nvCxnSpPr>
        <p:spPr>
          <a:xfrm>
            <a:off x="4572000" y="5723751"/>
            <a:ext cx="0" cy="1133828"/>
          </a:xfrm>
          <a:prstGeom prst="line">
            <a:avLst/>
          </a:prstGeom>
          <a:ln w="25400">
            <a:solidFill>
              <a:srgbClr val="1B877C"/>
            </a:solidFill>
          </a:ln>
          <a:effectLst>
            <a:outerShdw blurRad="40000" dist="20000" dir="5400000" sx="1000" sy="1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4295775" y="5688683"/>
            <a:ext cx="552450" cy="51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4386163" y="1643647"/>
            <a:ext cx="2286000" cy="2286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904" y="2470020"/>
            <a:ext cx="1454518" cy="6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1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548205" y="1460876"/>
            <a:ext cx="3383999" cy="1235536"/>
          </a:xfrm>
          <a:prstGeom prst="rect">
            <a:avLst/>
          </a:prstGeom>
          <a:solidFill>
            <a:schemeClr val="bg1">
              <a:alpha val="25000"/>
            </a:schemeClr>
          </a:solidFill>
          <a:ln w="38100" cap="sq">
            <a:noFill/>
            <a:miter lim="800000"/>
          </a:ln>
          <a:effectLst>
            <a:outerShdw blurRad="4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5237872" y="1460876"/>
            <a:ext cx="3383999" cy="1235536"/>
          </a:xfrm>
          <a:prstGeom prst="rect">
            <a:avLst/>
          </a:prstGeom>
          <a:solidFill>
            <a:schemeClr val="bg1">
              <a:alpha val="25000"/>
            </a:schemeClr>
          </a:solidFill>
          <a:ln w="38100" cap="sq">
            <a:noFill/>
            <a:miter lim="800000"/>
          </a:ln>
          <a:effectLst>
            <a:outerShdw blurRad="4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814466" y="1460878"/>
            <a:ext cx="3370232" cy="1235534"/>
          </a:xfrm>
          <a:prstGeom prst="rect">
            <a:avLst/>
          </a:prstGeom>
          <a:noFill/>
          <a:ln w="38100" cap="sq">
            <a:noFill/>
            <a:miter lim="800000"/>
          </a:ln>
          <a:effectLst>
            <a:outerShdw blurRad="4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1171"/>
            <a:ext cx="8229600" cy="1025819"/>
          </a:xfrm>
        </p:spPr>
        <p:txBody>
          <a:bodyPr/>
          <a:lstStyle/>
          <a:p>
            <a:pPr algn="ctr"/>
            <a:r>
              <a:rPr lang="en-US" dirty="0"/>
              <a:t>Fraud impacts all kind of</a:t>
            </a:r>
            <a:r>
              <a:rPr lang="hu-HU" dirty="0"/>
              <a:t/>
            </a:r>
            <a:br>
              <a:rPr lang="hu-HU" dirty="0"/>
            </a:br>
            <a:r>
              <a:rPr lang="en-US" dirty="0"/>
              <a:t>online businesses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5017" y="2793665"/>
            <a:ext cx="3107187" cy="3518578"/>
          </a:xfrm>
          <a:prstGeom prst="rect">
            <a:avLst/>
          </a:prstGeom>
          <a:noFill/>
          <a:ln w="381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Stolen Credit Cards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Account Takeover, Fake Account, Account Abuse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Card Testing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Friendly Fraud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Promo Abuse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Fake Goods &amp; Listings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Etc.</a:t>
            </a:r>
          </a:p>
        </p:txBody>
      </p:sp>
      <p:sp>
        <p:nvSpPr>
          <p:cNvPr id="22" name="Pentagon 21"/>
          <p:cNvSpPr/>
          <p:nvPr/>
        </p:nvSpPr>
        <p:spPr>
          <a:xfrm>
            <a:off x="825017" y="1815189"/>
            <a:ext cx="2794000" cy="522825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Roboto"/>
                <a:cs typeface="Roboto"/>
              </a:rPr>
              <a:t>Wide range </a:t>
            </a:r>
            <a:br>
              <a:rPr lang="en-US" sz="2400" b="1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400" b="1" dirty="0">
                <a:solidFill>
                  <a:schemeClr val="bg1"/>
                </a:solidFill>
                <a:latin typeface="Roboto"/>
                <a:cs typeface="Roboto"/>
              </a:rPr>
              <a:t>of fraud types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32873" y="2793665"/>
            <a:ext cx="3088998" cy="3518579"/>
          </a:xfrm>
          <a:prstGeom prst="rect">
            <a:avLst/>
          </a:prstGeom>
          <a:noFill/>
          <a:ln w="381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E-commerce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Payment Providers, Banks</a:t>
            </a:r>
            <a:br>
              <a:rPr lang="en-US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&amp; Fintech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Airlines &amp; Travel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Marketplaces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Online Gambling / Gaming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Dating &amp; Adult Industry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Roboto"/>
                <a:cs typeface="Roboto"/>
              </a:rPr>
              <a:t>Etc.</a:t>
            </a:r>
          </a:p>
        </p:txBody>
      </p:sp>
      <p:sp>
        <p:nvSpPr>
          <p:cNvPr id="24" name="Pentagon 23"/>
          <p:cNvSpPr/>
          <p:nvPr/>
        </p:nvSpPr>
        <p:spPr>
          <a:xfrm>
            <a:off x="5582006" y="1817231"/>
            <a:ext cx="2794000" cy="522825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Roboto"/>
                <a:cs typeface="Roboto"/>
              </a:rPr>
              <a:t>Wide range </a:t>
            </a:r>
            <a:br>
              <a:rPr lang="en-US" sz="2400" b="1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400" b="1" dirty="0">
                <a:solidFill>
                  <a:schemeClr val="bg1"/>
                </a:solidFill>
                <a:latin typeface="Roboto"/>
                <a:cs typeface="Roboto"/>
              </a:rPr>
              <a:t>of industries</a:t>
            </a:r>
          </a:p>
        </p:txBody>
      </p:sp>
      <p:sp>
        <p:nvSpPr>
          <p:cNvPr id="11" name="Nyíl: jobbra mutató 10"/>
          <p:cNvSpPr/>
          <p:nvPr/>
        </p:nvSpPr>
        <p:spPr>
          <a:xfrm>
            <a:off x="4598903" y="1905765"/>
            <a:ext cx="403654" cy="36246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/>
          <p:cNvSpPr/>
          <p:nvPr/>
        </p:nvSpPr>
        <p:spPr>
          <a:xfrm rot="10800000">
            <a:off x="4195249" y="1905764"/>
            <a:ext cx="403654" cy="36246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>
            <a:cxnSpLocks/>
          </p:cNvCxnSpPr>
          <p:nvPr/>
        </p:nvCxnSpPr>
        <p:spPr>
          <a:xfrm>
            <a:off x="548205" y="1460876"/>
            <a:ext cx="0" cy="5397124"/>
          </a:xfrm>
          <a:prstGeom prst="line">
            <a:avLst/>
          </a:prstGeom>
          <a:ln w="38100">
            <a:solidFill>
              <a:srgbClr val="1B877C"/>
            </a:solidFill>
          </a:ln>
          <a:effectLst>
            <a:outerShdw blurRad="40000" dist="20000" dir="5400000" sx="1000" sy="1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cxnSpLocks/>
          </p:cNvCxnSpPr>
          <p:nvPr/>
        </p:nvCxnSpPr>
        <p:spPr>
          <a:xfrm>
            <a:off x="548205" y="1460878"/>
            <a:ext cx="0" cy="123553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40000" dist="20000" dir="5400000" sx="1000" sy="1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>
            <a:cxnSpLocks/>
          </p:cNvCxnSpPr>
          <p:nvPr/>
        </p:nvCxnSpPr>
        <p:spPr>
          <a:xfrm>
            <a:off x="5237872" y="1460876"/>
            <a:ext cx="0" cy="5397124"/>
          </a:xfrm>
          <a:prstGeom prst="line">
            <a:avLst/>
          </a:prstGeom>
          <a:ln w="38100">
            <a:solidFill>
              <a:srgbClr val="1B877C"/>
            </a:solidFill>
          </a:ln>
          <a:effectLst>
            <a:outerShdw blurRad="40000" dist="20000" dir="5400000" sx="1000" sy="1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>
            <a:cxnSpLocks/>
          </p:cNvCxnSpPr>
          <p:nvPr/>
        </p:nvCxnSpPr>
        <p:spPr>
          <a:xfrm>
            <a:off x="5237872" y="1460878"/>
            <a:ext cx="1" cy="123553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40000" dist="20000" dir="5400000" sx="1000" sy="1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031"/>
            <a:ext cx="8229600" cy="1025819"/>
          </a:xfrm>
        </p:spPr>
        <p:txBody>
          <a:bodyPr/>
          <a:lstStyle/>
          <a:p>
            <a:pPr algn="ctr"/>
            <a:r>
              <a:rPr lang="en-US" dirty="0"/>
              <a:t>Fraud managers are presented</a:t>
            </a:r>
            <a:br>
              <a:rPr lang="en-US" dirty="0"/>
            </a:br>
            <a:r>
              <a:rPr lang="en-US" dirty="0"/>
              <a:t>with a wide range of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4849" y="4167559"/>
            <a:ext cx="2023035" cy="1794234"/>
          </a:xfrm>
          <a:prstGeom prst="rect">
            <a:avLst/>
          </a:prstGeom>
          <a:noFill/>
          <a:ln w="381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Roboto"/>
                <a:cs typeface="Roboto"/>
              </a:rPr>
              <a:t>Develop</a:t>
            </a:r>
            <a:endParaRPr lang="hu-HU" sz="2000" dirty="0">
              <a:solidFill>
                <a:srgbClr val="FFFFFF"/>
              </a:solidFill>
              <a:latin typeface="Roboto"/>
              <a:cs typeface="Roboto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Roboto"/>
                <a:cs typeface="Roboto"/>
              </a:rPr>
              <a:t>in-house solution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05" y="4167559"/>
            <a:ext cx="2023035" cy="1794234"/>
          </a:xfrm>
          <a:prstGeom prst="rect">
            <a:avLst/>
          </a:prstGeom>
          <a:noFill/>
          <a:ln w="381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Roboto"/>
                <a:cs typeface="Roboto"/>
              </a:rPr>
              <a:t>Rely on </a:t>
            </a:r>
            <a:r>
              <a:rPr lang="en-US" sz="2000" dirty="0" smtClean="0">
                <a:solidFill>
                  <a:srgbClr val="FFFFFF"/>
                </a:solidFill>
                <a:latin typeface="Roboto"/>
                <a:cs typeface="Roboto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Roboto"/>
                <a:cs typeface="Roboto"/>
              </a:rPr>
            </a:br>
            <a:r>
              <a:rPr lang="en-US" sz="2000" dirty="0" smtClean="0">
                <a:solidFill>
                  <a:srgbClr val="FFFFFF"/>
                </a:solidFill>
                <a:latin typeface="Roboto"/>
                <a:cs typeface="Roboto"/>
              </a:rPr>
              <a:t>heavy </a:t>
            </a:r>
            <a:r>
              <a:rPr lang="en-US" sz="2000" dirty="0">
                <a:solidFill>
                  <a:srgbClr val="FFFFFF"/>
                </a:solidFill>
                <a:latin typeface="Roboto"/>
                <a:cs typeface="Roboto"/>
              </a:rPr>
              <a:t>use of </a:t>
            </a:r>
            <a:r>
              <a:rPr lang="en-US" sz="2000" dirty="0" smtClean="0">
                <a:solidFill>
                  <a:srgbClr val="FFFFFF"/>
                </a:solidFill>
                <a:latin typeface="Roboto"/>
                <a:cs typeface="Roboto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Roboto"/>
                <a:cs typeface="Roboto"/>
              </a:rPr>
            </a:br>
            <a:r>
              <a:rPr lang="en-US" sz="2000" b="1" dirty="0" smtClean="0">
                <a:solidFill>
                  <a:srgbClr val="FFFFFF"/>
                </a:solidFill>
                <a:latin typeface="Roboto"/>
                <a:cs typeface="Roboto"/>
              </a:rPr>
              <a:t>2FA </a:t>
            </a:r>
            <a:r>
              <a:rPr lang="en-US" sz="2000" b="1" dirty="0">
                <a:solidFill>
                  <a:srgbClr val="FFFFFF"/>
                </a:solidFill>
                <a:latin typeface="Roboto"/>
                <a:cs typeface="Roboto"/>
              </a:rPr>
              <a:t>solutions </a:t>
            </a:r>
            <a:r>
              <a:rPr lang="en-US" sz="2000" dirty="0">
                <a:solidFill>
                  <a:srgbClr val="FFFFFF"/>
                </a:solidFill>
                <a:latin typeface="Roboto"/>
                <a:cs typeface="Roboto"/>
              </a:rPr>
              <a:t>(e.g. 3-D Secure)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4707" y="4167559"/>
            <a:ext cx="2023035" cy="1794234"/>
          </a:xfrm>
          <a:prstGeom prst="rect">
            <a:avLst/>
          </a:prstGeom>
          <a:noFill/>
          <a:ln w="381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/>
                <a:cs typeface="Roboto"/>
              </a:rPr>
              <a:t>Use external</a:t>
            </a:r>
            <a:br>
              <a:rPr lang="en-US" sz="2000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000" b="1" dirty="0">
                <a:solidFill>
                  <a:schemeClr val="bg1"/>
                </a:solidFill>
                <a:latin typeface="Roboto"/>
                <a:cs typeface="Roboto"/>
              </a:rPr>
              <a:t>fraud management providers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9552" y="4167559"/>
            <a:ext cx="2023035" cy="1794234"/>
          </a:xfrm>
          <a:prstGeom prst="rect">
            <a:avLst/>
          </a:prstGeom>
          <a:noFill/>
          <a:ln w="381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/>
                <a:cs typeface="Roboto"/>
              </a:rPr>
              <a:t>Implement integrated </a:t>
            </a:r>
            <a:r>
              <a:rPr lang="en-US" sz="2000" b="1" dirty="0">
                <a:solidFill>
                  <a:schemeClr val="bg1"/>
                </a:solidFill>
                <a:latin typeface="Roboto"/>
                <a:cs typeface="Roboto"/>
              </a:rPr>
              <a:t>PSP fraud solutions</a:t>
            </a:r>
          </a:p>
        </p:txBody>
      </p:sp>
      <p:pic>
        <p:nvPicPr>
          <p:cNvPr id="6" name="Ábra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020" y="3008520"/>
            <a:ext cx="890301" cy="890301"/>
          </a:xfrm>
          <a:prstGeom prst="rect">
            <a:avLst/>
          </a:prstGeom>
        </p:spPr>
      </p:pic>
      <p:pic>
        <p:nvPicPr>
          <p:cNvPr id="8" name="Ábra 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5153" y="2968723"/>
            <a:ext cx="969895" cy="969895"/>
          </a:xfrm>
          <a:prstGeom prst="rect">
            <a:avLst/>
          </a:prstGeom>
        </p:spPr>
      </p:pic>
      <p:pic>
        <p:nvPicPr>
          <p:cNvPr id="13" name="Ábra 1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8571" y="2999382"/>
            <a:ext cx="908577" cy="908577"/>
          </a:xfrm>
          <a:prstGeom prst="rect">
            <a:avLst/>
          </a:prstGeom>
        </p:spPr>
      </p:pic>
      <p:pic>
        <p:nvPicPr>
          <p:cNvPr id="19" name="Ábra 18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8094" y="2858163"/>
            <a:ext cx="1191015" cy="1191015"/>
          </a:xfrm>
          <a:prstGeom prst="rect">
            <a:avLst/>
          </a:prstGeom>
        </p:spPr>
      </p:pic>
      <p:cxnSp>
        <p:nvCxnSpPr>
          <p:cNvPr id="20" name="Egyenes összekötő 19"/>
          <p:cNvCxnSpPr>
            <a:cxnSpLocks/>
          </p:cNvCxnSpPr>
          <p:nvPr/>
        </p:nvCxnSpPr>
        <p:spPr>
          <a:xfrm flipH="1">
            <a:off x="1269171" y="2443216"/>
            <a:ext cx="7874829" cy="0"/>
          </a:xfrm>
          <a:prstGeom prst="line">
            <a:avLst/>
          </a:prstGeom>
          <a:ln w="25400">
            <a:solidFill>
              <a:srgbClr val="1B877C"/>
            </a:solidFill>
          </a:ln>
          <a:effectLst>
            <a:outerShdw blurRad="40000" dist="20000" dir="5400000" sx="1000" sy="1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zis 20"/>
          <p:cNvSpPr/>
          <p:nvPr/>
        </p:nvSpPr>
        <p:spPr>
          <a:xfrm>
            <a:off x="1193655" y="2324353"/>
            <a:ext cx="238897" cy="2388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3373963" y="2324353"/>
            <a:ext cx="238897" cy="2388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5559876" y="2324353"/>
            <a:ext cx="238897" cy="2388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7688311" y="2324353"/>
            <a:ext cx="238897" cy="2388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1000" sy="1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8486" y="1304925"/>
            <a:ext cx="9144000" cy="5553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r="2367"/>
          <a:stretch/>
        </p:blipFill>
        <p:spPr>
          <a:xfrm>
            <a:off x="-8486" y="4442012"/>
            <a:ext cx="9135514" cy="241598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71" y="148300"/>
            <a:ext cx="8229600" cy="1025819"/>
          </a:xfrm>
        </p:spPr>
        <p:txBody>
          <a:bodyPr/>
          <a:lstStyle/>
          <a:p>
            <a:pPr algn="ctr"/>
            <a:r>
              <a:rPr lang="en-US" dirty="0"/>
              <a:t>SEON offers a unique approach </a:t>
            </a:r>
            <a:br>
              <a:rPr lang="en-US" dirty="0"/>
            </a:br>
            <a:r>
              <a:rPr lang="en-US" dirty="0"/>
              <a:t>to help fraud managers be more effective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73953" y="1833813"/>
            <a:ext cx="8274821" cy="2043873"/>
            <a:chOff x="457200" y="2088664"/>
            <a:chExt cx="6108363" cy="2141929"/>
          </a:xfrm>
        </p:grpSpPr>
        <p:sp>
          <p:nvSpPr>
            <p:cNvPr id="5" name="Rectangle 4"/>
            <p:cNvSpPr/>
            <p:nvPr/>
          </p:nvSpPr>
          <p:spPr>
            <a:xfrm>
              <a:off x="457200" y="2088666"/>
              <a:ext cx="1865888" cy="7169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Simple REST </a:t>
              </a:r>
              <a:b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</a:b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APIs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78437" y="2088664"/>
              <a:ext cx="1865888" cy="8026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Fully modular integration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8437" y="3265657"/>
              <a:ext cx="1865888" cy="9649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Big data analysis &amp; dynamic, real-time scoring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99676" y="3265657"/>
              <a:ext cx="1320912" cy="9649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Combination</a:t>
              </a: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of AI</a:t>
              </a: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&amp;</a:t>
              </a: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human intelligence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99675" y="2088664"/>
              <a:ext cx="1865888" cy="8026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Radically</a:t>
              </a: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improved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cs typeface="Roboto"/>
              </a:endParaRP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UI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" y="3265657"/>
              <a:ext cx="1568921" cy="96258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/>
                  <a:cs typeface="Roboto"/>
                </a:rPr>
                <a:t>In-depth coverage of relevant risk vectors</a:t>
              </a:r>
            </a:p>
          </p:txBody>
        </p:sp>
      </p:grpSp>
      <p:pic>
        <p:nvPicPr>
          <p:cNvPr id="21" name="Ábra 2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6737" y="1850749"/>
            <a:ext cx="493287" cy="483005"/>
          </a:xfrm>
          <a:prstGeom prst="rect">
            <a:avLst/>
          </a:prstGeom>
        </p:spPr>
      </p:pic>
      <p:pic>
        <p:nvPicPr>
          <p:cNvPr id="7" name="Ábra 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0998" y="2990850"/>
            <a:ext cx="411013" cy="402446"/>
          </a:xfrm>
          <a:prstGeom prst="rect">
            <a:avLst/>
          </a:prstGeom>
        </p:spPr>
      </p:pic>
      <p:pic>
        <p:nvPicPr>
          <p:cNvPr id="10" name="Ábra 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649" y="3016620"/>
            <a:ext cx="438179" cy="429046"/>
          </a:xfrm>
          <a:prstGeom prst="rect">
            <a:avLst/>
          </a:prstGeom>
        </p:spPr>
      </p:pic>
      <p:pic>
        <p:nvPicPr>
          <p:cNvPr id="12" name="Ábra 1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650" y="1909075"/>
            <a:ext cx="458128" cy="448579"/>
          </a:xfrm>
          <a:prstGeom prst="rect">
            <a:avLst/>
          </a:prstGeom>
        </p:spPr>
      </p:pic>
      <p:pic>
        <p:nvPicPr>
          <p:cNvPr id="28" name="Ábra 27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34856" y="3036079"/>
            <a:ext cx="364820" cy="357216"/>
          </a:xfrm>
          <a:prstGeom prst="rect">
            <a:avLst/>
          </a:prstGeom>
        </p:spPr>
      </p:pic>
      <p:pic>
        <p:nvPicPr>
          <p:cNvPr id="30" name="Ábra 29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53590" y="1798375"/>
            <a:ext cx="573713" cy="561755"/>
          </a:xfrm>
          <a:prstGeom prst="rect">
            <a:avLst/>
          </a:prstGeom>
        </p:spPr>
      </p:pic>
      <p:cxnSp>
        <p:nvCxnSpPr>
          <p:cNvPr id="34" name="Egyenes összekötő 33"/>
          <p:cNvCxnSpPr>
            <a:cxnSpLocks/>
          </p:cNvCxnSpPr>
          <p:nvPr/>
        </p:nvCxnSpPr>
        <p:spPr>
          <a:xfrm>
            <a:off x="878113" y="1909075"/>
            <a:ext cx="0" cy="5335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>
            <a:cxnSpLocks/>
          </p:cNvCxnSpPr>
          <p:nvPr/>
        </p:nvCxnSpPr>
        <p:spPr>
          <a:xfrm>
            <a:off x="3734271" y="1909075"/>
            <a:ext cx="0" cy="5335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cxnSpLocks/>
          </p:cNvCxnSpPr>
          <p:nvPr/>
        </p:nvCxnSpPr>
        <p:spPr>
          <a:xfrm>
            <a:off x="6595809" y="1909075"/>
            <a:ext cx="0" cy="5335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>
            <a:cxnSpLocks/>
          </p:cNvCxnSpPr>
          <p:nvPr/>
        </p:nvCxnSpPr>
        <p:spPr>
          <a:xfrm>
            <a:off x="878113" y="3034174"/>
            <a:ext cx="0" cy="5335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cxnSpLocks/>
          </p:cNvCxnSpPr>
          <p:nvPr/>
        </p:nvCxnSpPr>
        <p:spPr>
          <a:xfrm>
            <a:off x="3734271" y="3034174"/>
            <a:ext cx="0" cy="5335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cxnSpLocks/>
          </p:cNvCxnSpPr>
          <p:nvPr/>
        </p:nvCxnSpPr>
        <p:spPr>
          <a:xfrm>
            <a:off x="6595809" y="3034174"/>
            <a:ext cx="0" cy="5335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gyenes összekötő 22"/>
          <p:cNvCxnSpPr>
            <a:cxnSpLocks/>
          </p:cNvCxnSpPr>
          <p:nvPr/>
        </p:nvCxnSpPr>
        <p:spPr>
          <a:xfrm flipV="1">
            <a:off x="1400175" y="1702304"/>
            <a:ext cx="0" cy="4185972"/>
          </a:xfrm>
          <a:prstGeom prst="line">
            <a:avLst/>
          </a:prstGeom>
          <a:ln w="25400">
            <a:solidFill>
              <a:srgbClr val="1B877C"/>
            </a:solidFill>
          </a:ln>
          <a:effectLst>
            <a:outerShdw blurRad="40000" dist="20000" dir="5400000" sx="1000" sy="1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152850"/>
            <a:ext cx="8229600" cy="1025819"/>
          </a:xfrm>
        </p:spPr>
        <p:txBody>
          <a:bodyPr/>
          <a:lstStyle/>
          <a:p>
            <a:r>
              <a:rPr lang="en-US" dirty="0"/>
              <a:t>SEON’s APIs cover all relevant risk vectors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51" y="1102228"/>
            <a:ext cx="914001" cy="91440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095502" y="959016"/>
            <a:ext cx="63620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Fraud</a:t>
            </a:r>
            <a:r>
              <a:rPr lang="hu-H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API</a:t>
            </a:r>
            <a:endParaRPr lang="hu-H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Receives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analyzes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 </a:t>
            </a:r>
            <a:r>
              <a:rPr lang="en-US" sz="14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datafields</a:t>
            </a:r>
            <a:endParaRPr lang="en-US" sz="14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Contains a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graphical user interface (GUI)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a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rule configurator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095502" y="1936074"/>
            <a:ext cx="64415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Proxy </a:t>
            </a:r>
            <a:r>
              <a:rPr lang="hu-HU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API</a:t>
            </a:r>
            <a:endParaRPr lang="hu-H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Provides IP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 related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insight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such as VPN, proxy or TOR use is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detected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Analyzes spam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databases for any IP address related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anomalies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Detects malwares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spywares and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botnets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095502" y="3294924"/>
            <a:ext cx="64415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 </a:t>
            </a:r>
            <a:r>
              <a:rPr lang="hu-HU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API</a:t>
            </a:r>
            <a:endParaRPr lang="hu-H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Highly effective tool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e-mail address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investigation analyzing the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domain related information of an e-mail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Capable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analyzing whether any social media profiles are registered under the e- mail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address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095502" y="4603499"/>
            <a:ext cx="6441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Device </a:t>
            </a:r>
            <a:r>
              <a:rPr lang="hu-HU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fingerprint</a:t>
            </a:r>
            <a:r>
              <a:rPr lang="hu-H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API</a:t>
            </a:r>
            <a:endParaRPr lang="hu-H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Collects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relevant device related information through a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Javascript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snippet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 depicts a 360 degree view about the device of the </a:t>
            </a:r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50" y="2231754"/>
            <a:ext cx="914001" cy="9144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51" y="3414032"/>
            <a:ext cx="914400" cy="90951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33" y="4591420"/>
            <a:ext cx="908718" cy="914400"/>
          </a:xfrm>
          <a:prstGeom prst="rect">
            <a:avLst/>
          </a:prstGeom>
        </p:spPr>
      </p:pic>
      <p:sp>
        <p:nvSpPr>
          <p:cNvPr id="31" name="Pentagon 16"/>
          <p:cNvSpPr/>
          <p:nvPr/>
        </p:nvSpPr>
        <p:spPr>
          <a:xfrm>
            <a:off x="606955" y="5888276"/>
            <a:ext cx="7930091" cy="522825"/>
          </a:xfrm>
          <a:prstGeom prst="homePlate">
            <a:avLst>
              <a:gd name="adj" fmla="val 0"/>
            </a:avLst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/>
                <a:cs typeface="Roboto"/>
              </a:rPr>
              <a:t>Further APIs and mobile SDK in development pipeline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3035760" y="2744351"/>
            <a:ext cx="3001655" cy="3273079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oboto"/>
              <a:cs typeface="Robo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355"/>
            <a:ext cx="8229600" cy="1025819"/>
          </a:xfrm>
        </p:spPr>
        <p:txBody>
          <a:bodyPr/>
          <a:lstStyle/>
          <a:p>
            <a:pPr algn="ctr"/>
            <a:r>
              <a:rPr lang="en-US" dirty="0"/>
              <a:t>The SEON fraud prevention engine </a:t>
            </a:r>
            <a:br>
              <a:rPr lang="en-US" dirty="0"/>
            </a:br>
            <a:r>
              <a:rPr lang="en-US" dirty="0"/>
              <a:t>is highly effective and robust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0713" y="5783587"/>
            <a:ext cx="60917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>
                <a:solidFill>
                  <a:schemeClr val="bg1"/>
                </a:solidFill>
                <a:latin typeface="Roboto"/>
                <a:ea typeface="Roboto Light" pitchFamily="2" charset="0"/>
                <a:cs typeface="Roboto"/>
              </a:rPr>
              <a:t>In under one second, </a:t>
            </a:r>
            <a:r>
              <a:rPr lang="en-US" dirty="0">
                <a:solidFill>
                  <a:schemeClr val="bg1"/>
                </a:solidFill>
                <a:latin typeface="Roboto"/>
                <a:ea typeface="Roboto Light" pitchFamily="2" charset="0"/>
                <a:cs typeface="Roboto"/>
              </a:rPr>
              <a:t/>
            </a:r>
            <a:br>
              <a:rPr lang="en-US" dirty="0">
                <a:solidFill>
                  <a:schemeClr val="bg1"/>
                </a:solidFill>
                <a:latin typeface="Roboto"/>
                <a:ea typeface="Roboto Light" pitchFamily="2" charset="0"/>
                <a:cs typeface="Roboto"/>
              </a:rPr>
            </a:br>
            <a:r>
              <a:rPr lang="en-US" dirty="0">
                <a:solidFill>
                  <a:schemeClr val="bg1"/>
                </a:solidFill>
                <a:latin typeface="Roboto"/>
                <a:ea typeface="Roboto Light" pitchFamily="2" charset="0"/>
                <a:cs typeface="Roboto"/>
              </a:rPr>
              <a:t>SEON returns an accurate fraud score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2231" y="4551767"/>
            <a:ext cx="4659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  <a:latin typeface="Roboto"/>
                <a:ea typeface="Roboto Light" pitchFamily="2" charset="0"/>
                <a:cs typeface="Roboto"/>
              </a:rPr>
              <a:t>Our engine applies machine learning using big data to analyze collected data</a:t>
            </a:r>
          </a:p>
        </p:txBody>
      </p:sp>
      <p:sp>
        <p:nvSpPr>
          <p:cNvPr id="9" name="Pentagon 8"/>
          <p:cNvSpPr/>
          <p:nvPr/>
        </p:nvSpPr>
        <p:spPr>
          <a:xfrm>
            <a:off x="571542" y="2480195"/>
            <a:ext cx="2948814" cy="1857310"/>
          </a:xfrm>
          <a:prstGeom prst="homePlate">
            <a:avLst>
              <a:gd name="adj" fmla="val 21565"/>
            </a:avLst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fontAlgn="base"/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</a:br>
            <a:endParaRPr lang="en-US" sz="1600" dirty="0">
              <a:solidFill>
                <a:prstClr val="white"/>
              </a:solidFill>
              <a:latin typeface="Roboto"/>
              <a:ea typeface="Roboto Light" pitchFamily="2" charset="0"/>
              <a:cs typeface="Roboto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5564909" y="2477611"/>
            <a:ext cx="2952000" cy="1857310"/>
          </a:xfrm>
          <a:prstGeom prst="homePlate">
            <a:avLst>
              <a:gd name="adj" fmla="val 21565"/>
            </a:avLst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</a:br>
            <a:endParaRPr lang="en-US" sz="1600" dirty="0">
              <a:solidFill>
                <a:prstClr val="white"/>
              </a:solidFill>
              <a:latin typeface="Roboto"/>
              <a:ea typeface="Roboto Light" pitchFamily="2" charset="0"/>
              <a:cs typeface="Roboto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571542" y="1739032"/>
            <a:ext cx="7930091" cy="522825"/>
          </a:xfrm>
          <a:prstGeom prst="homePlate">
            <a:avLst>
              <a:gd name="adj" fmla="val 0"/>
            </a:avLst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Roboto"/>
                <a:cs typeface="Roboto"/>
              </a:rPr>
              <a:t>API INTEGRATION &amp; HISTORICAL DATA ANALYSIS FOR INITIAL SETTINGS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541404" y="4149112"/>
            <a:ext cx="200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SEON </a:t>
            </a:r>
            <a:r>
              <a:rPr lang="hu-HU" sz="2400" b="1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</a:t>
            </a:r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71542" y="2480195"/>
            <a:ext cx="45719" cy="1857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8455912" y="2480195"/>
            <a:ext cx="45719" cy="1857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Háromszög 23"/>
          <p:cNvSpPr/>
          <p:nvPr/>
        </p:nvSpPr>
        <p:spPr>
          <a:xfrm rot="10800000">
            <a:off x="4050521" y="2261857"/>
            <a:ext cx="972131" cy="347004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4050518" y="5346631"/>
            <a:ext cx="972131" cy="34700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94" y="2871907"/>
            <a:ext cx="1137676" cy="1138172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594401" y="2496419"/>
            <a:ext cx="2627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>
                <a:solidFill>
                  <a:schemeClr val="bg1"/>
                </a:solidFill>
                <a:latin typeface="Roboto"/>
                <a:cs typeface="Roboto"/>
              </a:rPr>
              <a:t>TRANSACTION DATA</a:t>
            </a:r>
          </a:p>
          <a:p>
            <a:pPr algn="ctr"/>
            <a:r>
              <a:rPr lang="en-US" sz="1600" dirty="0" err="1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SEON</a:t>
            </a:r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 collects </a:t>
            </a:r>
            <a:b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</a:br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all relevant</a:t>
            </a:r>
            <a:b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</a:br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transaction data </a:t>
            </a:r>
            <a:b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</a:br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from customer</a:t>
            </a:r>
            <a:endParaRPr lang="hu-HU" sz="16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5827969" y="2487293"/>
            <a:ext cx="2627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>
                <a:solidFill>
                  <a:schemeClr val="bg1"/>
                </a:solidFill>
                <a:latin typeface="Roboto"/>
                <a:cs typeface="Roboto"/>
              </a:rPr>
              <a:t>DATA ENRICHMENT</a:t>
            </a:r>
          </a:p>
          <a:p>
            <a:pPr algn="ctr"/>
            <a:r>
              <a:rPr lang="en-US" sz="1600" dirty="0" err="1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SEON</a:t>
            </a:r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 collects thousands of additional data points (e.g. </a:t>
            </a:r>
            <a:r>
              <a:rPr lang="en-US" sz="1600" dirty="0" err="1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IP&amp;Geo</a:t>
            </a:r>
            <a:r>
              <a:rPr lang="en-US" sz="1600" dirty="0">
                <a:solidFill>
                  <a:prstClr val="white"/>
                </a:solidFill>
                <a:latin typeface="Roboto"/>
                <a:ea typeface="Roboto Light" pitchFamily="2" charset="0"/>
                <a:cs typeface="Roboto"/>
              </a:rPr>
              <a:t> Check, Device Fingerprint, Email Check)</a:t>
            </a:r>
            <a:endParaRPr lang="hu-H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8C35-6BA7-E740-801D-7611D70BB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1256" y="510786"/>
            <a:ext cx="8229600" cy="1025819"/>
          </a:xfrm>
        </p:spPr>
        <p:txBody>
          <a:bodyPr/>
          <a:lstStyle/>
          <a:p>
            <a:pPr algn="ctr"/>
            <a:r>
              <a:rPr lang="en-US" dirty="0" smtClean="0"/>
              <a:t>AWS is the most robust, fully </a:t>
            </a:r>
            <a:r>
              <a:rPr lang="en-US" smtClean="0"/>
              <a:t>features technology infrastructure platform</a:t>
            </a:r>
            <a:endParaRPr lang="en-US" dirty="0"/>
          </a:p>
        </p:txBody>
      </p:sp>
      <p:sp>
        <p:nvSpPr>
          <p:cNvPr id="18" name="Rectangle"/>
          <p:cNvSpPr/>
          <p:nvPr/>
        </p:nvSpPr>
        <p:spPr>
          <a:xfrm>
            <a:off x="361921" y="2063259"/>
            <a:ext cx="8485308" cy="30630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ectangle"/>
          <p:cNvSpPr/>
          <p:nvPr/>
        </p:nvSpPr>
        <p:spPr>
          <a:xfrm>
            <a:off x="8131402" y="2953248"/>
            <a:ext cx="714375" cy="190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Rectangle"/>
          <p:cNvSpPr/>
          <p:nvPr/>
        </p:nvSpPr>
        <p:spPr>
          <a:xfrm>
            <a:off x="361521" y="2466726"/>
            <a:ext cx="8485307" cy="34575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Rectangle"/>
          <p:cNvSpPr/>
          <p:nvPr/>
        </p:nvSpPr>
        <p:spPr>
          <a:xfrm>
            <a:off x="369708" y="4965771"/>
            <a:ext cx="779149" cy="762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Rectangle"/>
          <p:cNvSpPr/>
          <p:nvPr/>
        </p:nvSpPr>
        <p:spPr>
          <a:xfrm>
            <a:off x="367220" y="4278351"/>
            <a:ext cx="1803128" cy="57517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"/>
          <p:cNvSpPr/>
          <p:nvPr/>
        </p:nvSpPr>
        <p:spPr>
          <a:xfrm>
            <a:off x="363755" y="2952787"/>
            <a:ext cx="1803128" cy="116327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Rectangle"/>
          <p:cNvSpPr/>
          <p:nvPr/>
        </p:nvSpPr>
        <p:spPr>
          <a:xfrm>
            <a:off x="4180042" y="2955010"/>
            <a:ext cx="848531" cy="190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Rectangle"/>
          <p:cNvSpPr/>
          <p:nvPr/>
        </p:nvSpPr>
        <p:spPr>
          <a:xfrm>
            <a:off x="6040723" y="2954946"/>
            <a:ext cx="890588" cy="190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ctangle"/>
          <p:cNvSpPr/>
          <p:nvPr/>
        </p:nvSpPr>
        <p:spPr>
          <a:xfrm>
            <a:off x="5068930" y="2954946"/>
            <a:ext cx="933384" cy="190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ectangle"/>
          <p:cNvSpPr/>
          <p:nvPr/>
        </p:nvSpPr>
        <p:spPr>
          <a:xfrm>
            <a:off x="6970174" y="2954946"/>
            <a:ext cx="1114425" cy="190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5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5395" y="3256252"/>
            <a:ext cx="122605" cy="1226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Integrated Networking"/>
          <p:cNvSpPr/>
          <p:nvPr/>
        </p:nvSpPr>
        <p:spPr>
          <a:xfrm>
            <a:off x="7185726" y="3252804"/>
            <a:ext cx="659771" cy="12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Integrated Networking</a:t>
            </a:r>
          </a:p>
        </p:txBody>
      </p:sp>
      <p:pic>
        <p:nvPicPr>
          <p:cNvPr id="37" name="image37.png" descr="image3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4912" y="3712495"/>
            <a:ext cx="122605" cy="125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38.png" descr="image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7467" y="4135478"/>
            <a:ext cx="122605" cy="122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40.png" descr="image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70069" y="302274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Enterprise-Apps_virtual-desktops.png" descr="Enterprise-Apps_virtual-desktop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9586" y="3022743"/>
            <a:ext cx="153256" cy="153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oT_rules-engine.png" descr="IoT_rules-engin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02142" y="302274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oT_registry.png" descr="IoT_registry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02142" y="3912304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oT_device-shadows.png" descr="IoT_device-shadows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02142" y="3240926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oT_device-sdks_device-sdks.png" descr="IoT_device-sdks_device-sdks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02142" y="3472952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ules Engine"/>
          <p:cNvSpPr/>
          <p:nvPr/>
        </p:nvSpPr>
        <p:spPr>
          <a:xfrm>
            <a:off x="4385573" y="3020705"/>
            <a:ext cx="622612" cy="15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Rules Engine</a:t>
            </a:r>
          </a:p>
        </p:txBody>
      </p:sp>
      <p:sp>
        <p:nvSpPr>
          <p:cNvPr id="46" name="Device Shadows"/>
          <p:cNvSpPr/>
          <p:nvPr/>
        </p:nvSpPr>
        <p:spPr>
          <a:xfrm>
            <a:off x="4387414" y="3257111"/>
            <a:ext cx="524175" cy="12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Device Shadows</a:t>
            </a:r>
          </a:p>
        </p:txBody>
      </p:sp>
      <p:sp>
        <p:nvSpPr>
          <p:cNvPr id="47" name="Device SDKs"/>
          <p:cNvSpPr/>
          <p:nvPr/>
        </p:nvSpPr>
        <p:spPr>
          <a:xfrm>
            <a:off x="4385572" y="3476444"/>
            <a:ext cx="615678" cy="146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Device SDKs</a:t>
            </a:r>
          </a:p>
        </p:txBody>
      </p:sp>
      <p:pic>
        <p:nvPicPr>
          <p:cNvPr id="48" name="IoT_device-gateway.png" descr="IoT_device-gateway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02142" y="3698722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Device Gateway"/>
          <p:cNvSpPr/>
          <p:nvPr/>
        </p:nvSpPr>
        <p:spPr>
          <a:xfrm>
            <a:off x="4385572" y="3714907"/>
            <a:ext cx="581465" cy="116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Device Gateway</a:t>
            </a:r>
          </a:p>
        </p:txBody>
      </p:sp>
      <p:sp>
        <p:nvSpPr>
          <p:cNvPr id="50" name="Registry"/>
          <p:cNvSpPr/>
          <p:nvPr/>
        </p:nvSpPr>
        <p:spPr>
          <a:xfrm>
            <a:off x="4387414" y="3946105"/>
            <a:ext cx="480128" cy="8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Registry</a:t>
            </a:r>
          </a:p>
        </p:txBody>
      </p:sp>
      <p:sp>
        <p:nvSpPr>
          <p:cNvPr id="51" name="Local Compute"/>
          <p:cNvSpPr/>
          <p:nvPr/>
        </p:nvSpPr>
        <p:spPr>
          <a:xfrm>
            <a:off x="4389965" y="4136338"/>
            <a:ext cx="595421" cy="12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Local Compute</a:t>
            </a:r>
          </a:p>
        </p:txBody>
      </p:sp>
      <p:sp>
        <p:nvSpPr>
          <p:cNvPr id="52" name="Machine Learning"/>
          <p:cNvSpPr/>
          <p:nvPr/>
        </p:nvSpPr>
        <p:spPr>
          <a:xfrm>
            <a:off x="5294859" y="3038927"/>
            <a:ext cx="559893" cy="12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Machine Learning</a:t>
            </a:r>
          </a:p>
        </p:txBody>
      </p:sp>
      <p:sp>
        <p:nvSpPr>
          <p:cNvPr id="53" name="Conversational Interface"/>
          <p:cNvSpPr/>
          <p:nvPr/>
        </p:nvSpPr>
        <p:spPr>
          <a:xfrm>
            <a:off x="5294859" y="3685951"/>
            <a:ext cx="712968" cy="17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Conversational Interface</a:t>
            </a:r>
          </a:p>
        </p:txBody>
      </p:sp>
      <p:sp>
        <p:nvSpPr>
          <p:cNvPr id="54" name="Virtual Desktops"/>
          <p:cNvSpPr/>
          <p:nvPr/>
        </p:nvSpPr>
        <p:spPr>
          <a:xfrm>
            <a:off x="6280019" y="3038926"/>
            <a:ext cx="643352" cy="149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 dirty="0">
                <a:latin typeface="Calibri" charset="0"/>
                <a:ea typeface="Calibri" charset="0"/>
                <a:cs typeface="Calibri" charset="0"/>
              </a:rPr>
              <a:t>Virtual Desktops</a:t>
            </a:r>
          </a:p>
        </p:txBody>
      </p:sp>
      <p:sp>
        <p:nvSpPr>
          <p:cNvPr id="55" name="App Streaming"/>
          <p:cNvSpPr/>
          <p:nvPr/>
        </p:nvSpPr>
        <p:spPr>
          <a:xfrm>
            <a:off x="6280018" y="3714907"/>
            <a:ext cx="642522" cy="126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App Streaming</a:t>
            </a:r>
          </a:p>
        </p:txBody>
      </p:sp>
      <p:sp>
        <p:nvSpPr>
          <p:cNvPr id="56" name="Schema Conversion"/>
          <p:cNvSpPr/>
          <p:nvPr/>
        </p:nvSpPr>
        <p:spPr>
          <a:xfrm>
            <a:off x="8355635" y="3026600"/>
            <a:ext cx="559893" cy="14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Schema Conversion</a:t>
            </a:r>
          </a:p>
        </p:txBody>
      </p:sp>
      <p:pic>
        <p:nvPicPr>
          <p:cNvPr id="57" name="Enterprise-Apps_sharing-collaboration.png" descr="Enterprise-Apps_sharing-collaboration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099586" y="3240926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Image Recognition"/>
          <p:cNvSpPr/>
          <p:nvPr/>
        </p:nvSpPr>
        <p:spPr>
          <a:xfrm>
            <a:off x="5294859" y="3257111"/>
            <a:ext cx="590226" cy="12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Image Recognition</a:t>
            </a:r>
          </a:p>
        </p:txBody>
      </p:sp>
      <p:sp>
        <p:nvSpPr>
          <p:cNvPr id="59" name="Sharing &amp; Collaboration"/>
          <p:cNvSpPr/>
          <p:nvPr/>
        </p:nvSpPr>
        <p:spPr>
          <a:xfrm>
            <a:off x="6280018" y="3232778"/>
            <a:ext cx="642522" cy="18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Sharing &amp; Collaboration</a:t>
            </a:r>
          </a:p>
        </p:txBody>
      </p:sp>
      <p:sp>
        <p:nvSpPr>
          <p:cNvPr id="60" name="Exabyte-Scale Data Migration"/>
          <p:cNvSpPr/>
          <p:nvPr/>
        </p:nvSpPr>
        <p:spPr>
          <a:xfrm>
            <a:off x="8355634" y="3235905"/>
            <a:ext cx="622613" cy="163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Exabyte-Scale</a:t>
            </a:r>
            <a:br>
              <a:rPr sz="675">
                <a:latin typeface="Calibri" charset="0"/>
                <a:ea typeface="Calibri" charset="0"/>
                <a:cs typeface="Calibri" charset="0"/>
              </a:rPr>
            </a:br>
            <a:r>
              <a:rPr sz="675">
                <a:latin typeface="Calibri" charset="0"/>
                <a:ea typeface="Calibri" charset="0"/>
                <a:cs typeface="Calibri" charset="0"/>
              </a:rPr>
              <a:t>Data Migration</a:t>
            </a:r>
          </a:p>
        </p:txBody>
      </p:sp>
      <p:pic>
        <p:nvPicPr>
          <p:cNvPr id="61" name="image50.gif" descr="image50.gi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170069" y="347295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Enterprise-Apps_corporate-email.png" descr="Enterprise-Apps_corporate-email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099586" y="3472952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ext to Speech"/>
          <p:cNvSpPr/>
          <p:nvPr/>
        </p:nvSpPr>
        <p:spPr>
          <a:xfrm>
            <a:off x="5294859" y="3460181"/>
            <a:ext cx="602796" cy="17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Text to Speech</a:t>
            </a:r>
          </a:p>
        </p:txBody>
      </p:sp>
      <p:sp>
        <p:nvSpPr>
          <p:cNvPr id="64" name="Corporate Email"/>
          <p:cNvSpPr/>
          <p:nvPr/>
        </p:nvSpPr>
        <p:spPr>
          <a:xfrm>
            <a:off x="6280017" y="3489137"/>
            <a:ext cx="672301" cy="13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Corporate Email</a:t>
            </a:r>
          </a:p>
        </p:txBody>
      </p:sp>
      <p:sp>
        <p:nvSpPr>
          <p:cNvPr id="65" name="Application Migration"/>
          <p:cNvSpPr/>
          <p:nvPr/>
        </p:nvSpPr>
        <p:spPr>
          <a:xfrm>
            <a:off x="8355635" y="3458567"/>
            <a:ext cx="559893" cy="182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Application Migration</a:t>
            </a:r>
          </a:p>
        </p:txBody>
      </p:sp>
      <p:pic>
        <p:nvPicPr>
          <p:cNvPr id="66" name="image53.png" descr="image53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170069" y="3694016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Database Migration"/>
          <p:cNvSpPr/>
          <p:nvPr/>
        </p:nvSpPr>
        <p:spPr>
          <a:xfrm>
            <a:off x="8355635" y="3700462"/>
            <a:ext cx="622612" cy="171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Database Migration</a:t>
            </a:r>
          </a:p>
        </p:txBody>
      </p:sp>
      <p:pic>
        <p:nvPicPr>
          <p:cNvPr id="68" name="Infrastructure_availability-zones.png" descr="Infrastructure_availability-zones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99209" y="5283121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nfrastructure_points-presence.png" descr="Infrastructure_points-presenc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98288" y="5506543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nfrastructure_regions.png" descr="Infrastructure_regions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01118" y="5060795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gions"/>
          <p:cNvSpPr/>
          <p:nvPr/>
        </p:nvSpPr>
        <p:spPr>
          <a:xfrm>
            <a:off x="590747" y="5099716"/>
            <a:ext cx="547132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Regions</a:t>
            </a:r>
          </a:p>
        </p:txBody>
      </p:sp>
      <p:sp>
        <p:nvSpPr>
          <p:cNvPr id="72" name="Availability Zones"/>
          <p:cNvSpPr/>
          <p:nvPr/>
        </p:nvSpPr>
        <p:spPr>
          <a:xfrm>
            <a:off x="590747" y="5285189"/>
            <a:ext cx="543555" cy="136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Availability Zones</a:t>
            </a:r>
          </a:p>
        </p:txBody>
      </p:sp>
      <p:sp>
        <p:nvSpPr>
          <p:cNvPr id="73" name="Points of Presence"/>
          <p:cNvSpPr/>
          <p:nvPr/>
        </p:nvSpPr>
        <p:spPr>
          <a:xfrm>
            <a:off x="590747" y="5509275"/>
            <a:ext cx="519440" cy="163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Points of Presence</a:t>
            </a:r>
          </a:p>
        </p:txBody>
      </p:sp>
      <p:pic>
        <p:nvPicPr>
          <p:cNvPr id="74" name="Analytics_data-warehousing.png" descr="Analytics_data-warehousing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17925" y="3022742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Data Warehousing"/>
          <p:cNvSpPr/>
          <p:nvPr/>
        </p:nvSpPr>
        <p:spPr>
          <a:xfrm>
            <a:off x="607936" y="3004120"/>
            <a:ext cx="675345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Data Warehousing</a:t>
            </a:r>
          </a:p>
        </p:txBody>
      </p:sp>
      <p:pic>
        <p:nvPicPr>
          <p:cNvPr id="76" name="Analytics_elasticsearch.png" descr="Analytics_elasticsearch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369509" y="302274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Analytics_business-intelligence-42.png" descr="Analytics_business-intelligence-42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15997" y="3240926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Business Intelligence"/>
          <p:cNvSpPr/>
          <p:nvPr/>
        </p:nvSpPr>
        <p:spPr>
          <a:xfrm>
            <a:off x="606007" y="3238889"/>
            <a:ext cx="669198" cy="15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Business Intelligence</a:t>
            </a:r>
          </a:p>
        </p:txBody>
      </p:sp>
      <p:sp>
        <p:nvSpPr>
          <p:cNvPr id="79" name="Elasticsearch"/>
          <p:cNvSpPr/>
          <p:nvPr/>
        </p:nvSpPr>
        <p:spPr>
          <a:xfrm>
            <a:off x="1556571" y="3069577"/>
            <a:ext cx="622374" cy="9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Elasticsearch</a:t>
            </a:r>
          </a:p>
        </p:txBody>
      </p:sp>
      <p:pic>
        <p:nvPicPr>
          <p:cNvPr id="80" name="Analytics_hadoop-spark.png" descr="Analytics_hadoop-spark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15997" y="347295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68.png" descr="image68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365471" y="3240926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Hadoop/Spark"/>
          <p:cNvSpPr/>
          <p:nvPr/>
        </p:nvSpPr>
        <p:spPr>
          <a:xfrm>
            <a:off x="606007" y="3476103"/>
            <a:ext cx="677274" cy="17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Hadoop/Spark</a:t>
            </a:r>
          </a:p>
        </p:txBody>
      </p:sp>
      <p:sp>
        <p:nvSpPr>
          <p:cNvPr id="83" name="Data Pipelines"/>
          <p:cNvSpPr/>
          <p:nvPr/>
        </p:nvSpPr>
        <p:spPr>
          <a:xfrm>
            <a:off x="1551602" y="3257111"/>
            <a:ext cx="705547" cy="14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Data Pipelines</a:t>
            </a:r>
          </a:p>
        </p:txBody>
      </p:sp>
      <p:pic>
        <p:nvPicPr>
          <p:cNvPr id="84" name="Analytics_streaming-data-collection.png" descr="Analytics_streaming-data-collection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415997" y="3912304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treaming Data  Collection"/>
          <p:cNvSpPr/>
          <p:nvPr/>
        </p:nvSpPr>
        <p:spPr>
          <a:xfrm>
            <a:off x="606007" y="3915454"/>
            <a:ext cx="759464" cy="143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Streaming Data </a:t>
            </a:r>
            <a:br>
              <a:rPr sz="675">
                <a:latin typeface="Calibri" charset="0"/>
                <a:ea typeface="Calibri" charset="0"/>
                <a:cs typeface="Calibri" charset="0"/>
              </a:rPr>
            </a:br>
            <a:r>
              <a:rPr sz="675">
                <a:latin typeface="Calibri" charset="0"/>
                <a:ea typeface="Calibri" charset="0"/>
                <a:cs typeface="Calibri" charset="0"/>
              </a:rPr>
              <a:t>Collection</a:t>
            </a:r>
          </a:p>
        </p:txBody>
      </p:sp>
      <p:sp>
        <p:nvSpPr>
          <p:cNvPr id="86" name="ETL"/>
          <p:cNvSpPr/>
          <p:nvPr/>
        </p:nvSpPr>
        <p:spPr>
          <a:xfrm>
            <a:off x="1556394" y="3744391"/>
            <a:ext cx="345395" cy="5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ETL</a:t>
            </a:r>
          </a:p>
        </p:txBody>
      </p:sp>
      <p:pic>
        <p:nvPicPr>
          <p:cNvPr id="87" name="image70.png" descr="image70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384228" y="3712880"/>
            <a:ext cx="122605" cy="122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Analytics_realtime-streaming-data.png" descr="Analytics_realtime-streaming-data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415997" y="3697554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treaming Data  Analysis"/>
          <p:cNvSpPr/>
          <p:nvPr/>
        </p:nvSpPr>
        <p:spPr>
          <a:xfrm>
            <a:off x="606007" y="3692527"/>
            <a:ext cx="685224" cy="15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Streaming Data </a:t>
            </a:r>
            <a:br>
              <a:rPr sz="675">
                <a:latin typeface="Calibri" charset="0"/>
                <a:ea typeface="Calibri" charset="0"/>
                <a:cs typeface="Calibri" charset="0"/>
              </a:rPr>
            </a:br>
            <a:r>
              <a:rPr sz="675">
                <a:latin typeface="Calibri" charset="0"/>
                <a:ea typeface="Calibri" charset="0"/>
                <a:cs typeface="Calibri" charset="0"/>
              </a:rPr>
              <a:t>Analysis</a:t>
            </a:r>
          </a:p>
        </p:txBody>
      </p:sp>
      <p:sp>
        <p:nvSpPr>
          <p:cNvPr id="90" name="Interactive SQL  Queries"/>
          <p:cNvSpPr/>
          <p:nvPr/>
        </p:nvSpPr>
        <p:spPr>
          <a:xfrm>
            <a:off x="1553137" y="3420500"/>
            <a:ext cx="623664" cy="28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 dirty="0">
                <a:latin typeface="Calibri" charset="0"/>
                <a:ea typeface="Calibri" charset="0"/>
                <a:cs typeface="Calibri" charset="0"/>
              </a:rPr>
              <a:t>Interactive SQL </a:t>
            </a:r>
            <a:br>
              <a:rPr sz="675" dirty="0">
                <a:latin typeface="Calibri" charset="0"/>
                <a:ea typeface="Calibri" charset="0"/>
                <a:cs typeface="Calibri" charset="0"/>
              </a:rPr>
            </a:br>
            <a:r>
              <a:rPr sz="675" dirty="0">
                <a:latin typeface="Calibri" charset="0"/>
                <a:ea typeface="Calibri" charset="0"/>
                <a:cs typeface="Calibri" charset="0"/>
              </a:rPr>
              <a:t>Queries</a:t>
            </a:r>
          </a:p>
        </p:txBody>
      </p:sp>
      <p:pic>
        <p:nvPicPr>
          <p:cNvPr id="91" name="image72.png" descr="image72.png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1380971" y="3488277"/>
            <a:ext cx="122605" cy="122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pp-Services_transcoding.png" descr="App-Services_transcoding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373534" y="4491143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pp-Services_queuing-notifications.png" descr="App-Services_queuing-notifications.png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416322" y="4319174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App-Services_email.png" descr="App-Services_email.pn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1373534" y="4319573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App-Services_workflow.png" descr="App-Services_workflow.png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416322" y="4491143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App-Services_search.png" descr="App-Services_search.png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416322" y="4662999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Queuing &amp; Notifications"/>
          <p:cNvSpPr/>
          <p:nvPr/>
        </p:nvSpPr>
        <p:spPr>
          <a:xfrm>
            <a:off x="608450" y="4332167"/>
            <a:ext cx="723791" cy="15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 dirty="0">
                <a:latin typeface="Calibri" charset="0"/>
                <a:ea typeface="Calibri" charset="0"/>
                <a:cs typeface="Calibri" charset="0"/>
              </a:rPr>
              <a:t>Queuing </a:t>
            </a:r>
            <a:r>
              <a:rPr sz="675" dirty="0" smtClean="0"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en-US" sz="67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675" dirty="0" smtClean="0">
                <a:latin typeface="Calibri" charset="0"/>
                <a:ea typeface="Calibri" charset="0"/>
                <a:cs typeface="Calibri" charset="0"/>
              </a:rPr>
              <a:t>Notifications</a:t>
            </a:r>
            <a:endParaRPr sz="675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8" name="Workflow"/>
          <p:cNvSpPr/>
          <p:nvPr/>
        </p:nvSpPr>
        <p:spPr>
          <a:xfrm>
            <a:off x="608450" y="4537980"/>
            <a:ext cx="525852" cy="9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Workflow</a:t>
            </a:r>
          </a:p>
        </p:txBody>
      </p:sp>
      <p:sp>
        <p:nvSpPr>
          <p:cNvPr id="99" name="Email"/>
          <p:cNvSpPr/>
          <p:nvPr/>
        </p:nvSpPr>
        <p:spPr>
          <a:xfrm>
            <a:off x="1565960" y="4356833"/>
            <a:ext cx="301665" cy="7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Email</a:t>
            </a:r>
          </a:p>
        </p:txBody>
      </p:sp>
      <p:sp>
        <p:nvSpPr>
          <p:cNvPr id="100" name="Transcoding"/>
          <p:cNvSpPr/>
          <p:nvPr/>
        </p:nvSpPr>
        <p:spPr>
          <a:xfrm>
            <a:off x="1563722" y="4508281"/>
            <a:ext cx="597935" cy="15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Transcoding</a:t>
            </a:r>
          </a:p>
        </p:txBody>
      </p:sp>
      <p:sp>
        <p:nvSpPr>
          <p:cNvPr id="101" name="Deep Learning Frameworks"/>
          <p:cNvSpPr/>
          <p:nvPr/>
        </p:nvSpPr>
        <p:spPr>
          <a:xfrm>
            <a:off x="5294859" y="3904155"/>
            <a:ext cx="609084" cy="169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Deep Learning Frameworks</a:t>
            </a:r>
          </a:p>
        </p:txBody>
      </p:sp>
      <p:sp>
        <p:nvSpPr>
          <p:cNvPr id="102" name="Server Migration"/>
          <p:cNvSpPr/>
          <p:nvPr/>
        </p:nvSpPr>
        <p:spPr>
          <a:xfrm>
            <a:off x="8355635" y="3918964"/>
            <a:ext cx="622612" cy="15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Server Migration</a:t>
            </a:r>
          </a:p>
        </p:txBody>
      </p:sp>
      <p:sp>
        <p:nvSpPr>
          <p:cNvPr id="103" name="Communications"/>
          <p:cNvSpPr/>
          <p:nvPr/>
        </p:nvSpPr>
        <p:spPr>
          <a:xfrm>
            <a:off x="6280018" y="3910266"/>
            <a:ext cx="732682" cy="17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Communications</a:t>
            </a:r>
          </a:p>
        </p:txBody>
      </p:sp>
      <p:pic>
        <p:nvPicPr>
          <p:cNvPr id="104" name="image92.pdf" descr="image92.pdf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6114912" y="3927630"/>
            <a:ext cx="122605" cy="122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93.pdf" descr="image93.pdf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8185395" y="3927630"/>
            <a:ext cx="122605" cy="12260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"/>
          <p:cNvSpPr/>
          <p:nvPr/>
        </p:nvSpPr>
        <p:spPr>
          <a:xfrm>
            <a:off x="361521" y="2418038"/>
            <a:ext cx="8485307" cy="118795"/>
          </a:xfrm>
          <a:prstGeom prst="rect">
            <a:avLst/>
          </a:prstGeom>
          <a:solidFill>
            <a:srgbClr val="4AB9FC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7" name="Business Apps"/>
          <p:cNvSpPr/>
          <p:nvPr/>
        </p:nvSpPr>
        <p:spPr>
          <a:xfrm>
            <a:off x="620663" y="2575722"/>
            <a:ext cx="644772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Business Apps</a:t>
            </a:r>
          </a:p>
        </p:txBody>
      </p:sp>
      <p:sp>
        <p:nvSpPr>
          <p:cNvPr id="108" name="Business Intelligence"/>
          <p:cNvSpPr/>
          <p:nvPr/>
        </p:nvSpPr>
        <p:spPr>
          <a:xfrm>
            <a:off x="1546318" y="2575722"/>
            <a:ext cx="564172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Business Intelligence</a:t>
            </a:r>
          </a:p>
        </p:txBody>
      </p:sp>
      <p:sp>
        <p:nvSpPr>
          <p:cNvPr id="109" name="DevOps Tools"/>
          <p:cNvSpPr/>
          <p:nvPr/>
        </p:nvSpPr>
        <p:spPr>
          <a:xfrm>
            <a:off x="2430815" y="2575722"/>
            <a:ext cx="480625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DevOps Tools</a:t>
            </a:r>
          </a:p>
        </p:txBody>
      </p:sp>
      <p:sp>
        <p:nvSpPr>
          <p:cNvPr id="110" name="Security"/>
          <p:cNvSpPr/>
          <p:nvPr/>
        </p:nvSpPr>
        <p:spPr>
          <a:xfrm>
            <a:off x="3407349" y="2575722"/>
            <a:ext cx="345395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Security</a:t>
            </a:r>
          </a:p>
        </p:txBody>
      </p:sp>
      <p:sp>
        <p:nvSpPr>
          <p:cNvPr id="111" name="Networking"/>
          <p:cNvSpPr/>
          <p:nvPr/>
        </p:nvSpPr>
        <p:spPr>
          <a:xfrm>
            <a:off x="4373924" y="2575722"/>
            <a:ext cx="634261" cy="182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Networking</a:t>
            </a:r>
          </a:p>
        </p:txBody>
      </p:sp>
      <p:sp>
        <p:nvSpPr>
          <p:cNvPr id="112" name="Storage"/>
          <p:cNvSpPr/>
          <p:nvPr/>
        </p:nvSpPr>
        <p:spPr>
          <a:xfrm>
            <a:off x="6282767" y="2575722"/>
            <a:ext cx="345394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Storage</a:t>
            </a:r>
          </a:p>
        </p:txBody>
      </p:sp>
      <p:sp>
        <p:nvSpPr>
          <p:cNvPr id="113" name="Databases"/>
          <p:cNvSpPr/>
          <p:nvPr/>
        </p:nvSpPr>
        <p:spPr>
          <a:xfrm>
            <a:off x="5283686" y="2575722"/>
            <a:ext cx="571066" cy="189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Databases</a:t>
            </a:r>
          </a:p>
        </p:txBody>
      </p:sp>
      <p:pic>
        <p:nvPicPr>
          <p:cNvPr id="114" name="Marketplace_business-apps.png" descr="Marketplace_business-apps.png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422502" y="2595778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Marketplace_databases-13.png" descr="Marketplace_databases-13.png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5099691" y="2595778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Marketplace_devops-tools.png" descr="Marketplace_devops-tools.png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2247725" y="2595778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Marketplace_networking-12.png" descr="Marketplace_networking-12.png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4202142" y="2595778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Marketplace_security.png" descr="Marketplace_security.png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3233439" y="2595777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Marketplace_storage-14.png" descr="Marketplace_storage-14.png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6099586" y="2595777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Analytics_business-intelligence-42.png" descr="Analytics_business-intelligence-42.png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1373314" y="2595778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3197689" y="2950249"/>
            <a:ext cx="933384" cy="190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2" name="Mobile-Services_identity.png" descr="Mobile-Services_identity.png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3232832" y="347295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Mobile-Services_sync.png" descr="Mobile-Services_sync.png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3232832" y="369872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Mobile-Services_api-gateway.png" descr="Mobile-Services_api-gateway.png"/>
          <p:cNvPicPr>
            <a:picLocks noChangeAspect="1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3232832" y="3022743"/>
            <a:ext cx="153256" cy="153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Mobile-Services_mobile-analytics.png" descr="Mobile-Services_mobile-analytics.png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3232832" y="3912304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obile-Services_single-integrated-console.png" descr="Mobile-Services_single-integrated-console.png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3232832" y="3240926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API Gateway"/>
          <p:cNvSpPr/>
          <p:nvPr/>
        </p:nvSpPr>
        <p:spPr>
          <a:xfrm>
            <a:off x="3408733" y="3062556"/>
            <a:ext cx="574927" cy="7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API Gateway</a:t>
            </a:r>
          </a:p>
        </p:txBody>
      </p:sp>
      <p:sp>
        <p:nvSpPr>
          <p:cNvPr id="128" name="Single Integrated Console"/>
          <p:cNvSpPr/>
          <p:nvPr/>
        </p:nvSpPr>
        <p:spPr>
          <a:xfrm>
            <a:off x="3408733" y="3226460"/>
            <a:ext cx="615678" cy="18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Single Integrated Console</a:t>
            </a:r>
          </a:p>
        </p:txBody>
      </p:sp>
      <p:sp>
        <p:nvSpPr>
          <p:cNvPr id="129" name="Identity"/>
          <p:cNvSpPr/>
          <p:nvPr/>
        </p:nvSpPr>
        <p:spPr>
          <a:xfrm>
            <a:off x="3408733" y="3494887"/>
            <a:ext cx="615678" cy="10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Identity</a:t>
            </a:r>
          </a:p>
        </p:txBody>
      </p:sp>
      <p:sp>
        <p:nvSpPr>
          <p:cNvPr id="130" name="Sync"/>
          <p:cNvSpPr/>
          <p:nvPr/>
        </p:nvSpPr>
        <p:spPr>
          <a:xfrm>
            <a:off x="3408732" y="3724707"/>
            <a:ext cx="345395" cy="10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Sync</a:t>
            </a:r>
          </a:p>
        </p:txBody>
      </p:sp>
      <p:sp>
        <p:nvSpPr>
          <p:cNvPr id="131" name="Mobile Analytics"/>
          <p:cNvSpPr/>
          <p:nvPr/>
        </p:nvSpPr>
        <p:spPr>
          <a:xfrm>
            <a:off x="3408733" y="3938289"/>
            <a:ext cx="744440" cy="12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Mobile Analytics</a:t>
            </a:r>
          </a:p>
        </p:txBody>
      </p:sp>
      <p:pic>
        <p:nvPicPr>
          <p:cNvPr id="132" name="Mobile-Services_push-notifications.png" descr="Mobile-Services_push-notifications.png"/>
          <p:cNvPicPr>
            <a:picLocks noChangeAspect="1"/>
          </p:cNvPicPr>
          <p:nvPr/>
        </p:nvPicPr>
        <p:blipFill>
          <a:blip r:embed="rId47">
            <a:extLst/>
          </a:blip>
          <a:stretch>
            <a:fillRect/>
          </a:stretch>
        </p:blipFill>
        <p:spPr>
          <a:xfrm>
            <a:off x="3232832" y="4331252"/>
            <a:ext cx="153256" cy="153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s://maxis-service-prod-pdx.amazon.com/issues/d5f7e553-40bb-49f9-968e-3dffc464989a/attachments/33fae5a527635f30632e80d990963eb50f5d382de8bc310973c7f18566f43c6d_5ef83d3b-74a9-4ade-a679-f9f303c6cf19" descr="https://maxis-service-prod-pdx.amazon.com/issues/d5f7e553-40bb-49f9-968e-3dffc464989a/attachments/33fae5a527635f30632e80d990963eb50f5d382de8bc310973c7f18566f43c6d_5ef83d3b-74a9-4ade-a679-f9f303c6cf19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3232832" y="4120153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Mobile App Testing"/>
          <p:cNvSpPr/>
          <p:nvPr/>
        </p:nvSpPr>
        <p:spPr>
          <a:xfrm>
            <a:off x="3408733" y="4107382"/>
            <a:ext cx="785407" cy="18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Mobile App Testing</a:t>
            </a:r>
          </a:p>
        </p:txBody>
      </p:sp>
      <p:sp>
        <p:nvSpPr>
          <p:cNvPr id="135" name="Targeted Push Notifications"/>
          <p:cNvSpPr/>
          <p:nvPr/>
        </p:nvSpPr>
        <p:spPr>
          <a:xfrm>
            <a:off x="3408733" y="4347437"/>
            <a:ext cx="571626" cy="1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Targeted Push Notifications</a:t>
            </a:r>
          </a:p>
        </p:txBody>
      </p:sp>
      <p:sp>
        <p:nvSpPr>
          <p:cNvPr id="136" name="Rectangle"/>
          <p:cNvSpPr/>
          <p:nvPr/>
        </p:nvSpPr>
        <p:spPr>
          <a:xfrm>
            <a:off x="2219302" y="2953184"/>
            <a:ext cx="933384" cy="1905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7" name="Development-Operations_triggers.png" descr="Development-Operations_triggers.png"/>
          <p:cNvPicPr>
            <a:picLocks noChangeAspect="1"/>
          </p:cNvPicPr>
          <p:nvPr/>
        </p:nvPicPr>
        <p:blipFill>
          <a:blip r:embed="rId49">
            <a:extLst/>
          </a:blip>
          <a:stretch>
            <a:fillRect/>
          </a:stretch>
        </p:blipFill>
        <p:spPr>
          <a:xfrm>
            <a:off x="2250319" y="3912304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Development-Operations_containers.png" descr="Development-Operations_containers.png"/>
          <p:cNvPicPr>
            <a:picLocks noChangeAspect="1"/>
          </p:cNvPicPr>
          <p:nvPr/>
        </p:nvPicPr>
        <p:blipFill>
          <a:blip r:embed="rId50">
            <a:extLst/>
          </a:blip>
          <a:stretch>
            <a:fillRect/>
          </a:stretch>
        </p:blipFill>
        <p:spPr>
          <a:xfrm>
            <a:off x="2250319" y="3022742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85.png" descr="image85.png"/>
          <p:cNvPicPr>
            <a:picLocks noChangeAspect="1"/>
          </p:cNvPicPr>
          <p:nvPr/>
        </p:nvPicPr>
        <p:blipFill>
          <a:blip r:embed="rId51">
            <a:extLst/>
          </a:blip>
          <a:stretch>
            <a:fillRect/>
          </a:stretch>
        </p:blipFill>
        <p:spPr>
          <a:xfrm>
            <a:off x="2267912" y="4561061"/>
            <a:ext cx="122605" cy="122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86.png" descr="image86.png"/>
          <p:cNvPicPr>
            <a:picLocks noChangeAspect="1"/>
          </p:cNvPicPr>
          <p:nvPr/>
        </p:nvPicPr>
        <p:blipFill>
          <a:blip r:embed="rId52">
            <a:extLst/>
          </a:blip>
          <a:stretch>
            <a:fillRect/>
          </a:stretch>
        </p:blipFill>
        <p:spPr>
          <a:xfrm>
            <a:off x="2267912" y="3488277"/>
            <a:ext cx="122605" cy="122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evelopment-Operations_application-lifecycle-management.png" descr="Development-Operations_application-lifecycle-management.png"/>
          <p:cNvPicPr>
            <a:picLocks noChangeAspect="1"/>
          </p:cNvPicPr>
          <p:nvPr/>
        </p:nvPicPr>
        <p:blipFill>
          <a:blip r:embed="rId53">
            <a:extLst/>
          </a:blip>
          <a:stretch>
            <a:fillRect/>
          </a:stretch>
        </p:blipFill>
        <p:spPr>
          <a:xfrm>
            <a:off x="2250319" y="3240926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evelopment-Operations_devops-resource-management.png" descr="Development-Operations_devops-resource-management.png"/>
          <p:cNvPicPr>
            <a:picLocks noChangeAspect="1"/>
          </p:cNvPicPr>
          <p:nvPr/>
        </p:nvPicPr>
        <p:blipFill>
          <a:blip r:embed="rId54">
            <a:extLst/>
          </a:blip>
          <a:stretch>
            <a:fillRect/>
          </a:stretch>
        </p:blipFill>
        <p:spPr>
          <a:xfrm>
            <a:off x="2250319" y="4120153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Development-Operations_oneclick-app-deployment.png" descr="Development-Operations_oneclick-app-deployment.png"/>
          <p:cNvPicPr>
            <a:picLocks noChangeAspect="1"/>
          </p:cNvPicPr>
          <p:nvPr/>
        </p:nvPicPr>
        <p:blipFill>
          <a:blip r:embed="rId55">
            <a:extLst/>
          </a:blip>
          <a:stretch>
            <a:fillRect/>
          </a:stretch>
        </p:blipFill>
        <p:spPr>
          <a:xfrm>
            <a:off x="2250319" y="4331251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Development-Operations_lifecycle.png" descr="Development-Operations_lifecycle.png"/>
          <p:cNvPicPr>
            <a:picLocks noChangeAspect="1"/>
          </p:cNvPicPr>
          <p:nvPr/>
        </p:nvPicPr>
        <p:blipFill>
          <a:blip r:embed="rId56">
            <a:extLst/>
          </a:blip>
          <a:stretch>
            <a:fillRect/>
          </a:stretch>
        </p:blipFill>
        <p:spPr>
          <a:xfrm>
            <a:off x="2250319" y="3698722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One-click App Deployment"/>
          <p:cNvSpPr/>
          <p:nvPr/>
        </p:nvSpPr>
        <p:spPr>
          <a:xfrm>
            <a:off x="2426586" y="3026600"/>
            <a:ext cx="716162" cy="16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 dirty="0">
                <a:latin typeface="Calibri" charset="0"/>
                <a:ea typeface="Calibri" charset="0"/>
                <a:cs typeface="Calibri" charset="0"/>
              </a:rPr>
              <a:t>One-click App Deployment</a:t>
            </a:r>
          </a:p>
        </p:txBody>
      </p:sp>
      <p:sp>
        <p:nvSpPr>
          <p:cNvPr id="146" name="DevOps Resource Management"/>
          <p:cNvSpPr/>
          <p:nvPr/>
        </p:nvSpPr>
        <p:spPr>
          <a:xfrm>
            <a:off x="2426585" y="3857402"/>
            <a:ext cx="771037" cy="278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 dirty="0">
                <a:latin typeface="Calibri" charset="0"/>
                <a:ea typeface="Calibri" charset="0"/>
                <a:cs typeface="Calibri" charset="0"/>
              </a:rPr>
              <a:t>DevOps Resource Management</a:t>
            </a:r>
          </a:p>
        </p:txBody>
      </p:sp>
      <p:sp>
        <p:nvSpPr>
          <p:cNvPr id="147" name="Application Lifecycle Management"/>
          <p:cNvSpPr/>
          <p:nvPr/>
        </p:nvSpPr>
        <p:spPr>
          <a:xfrm>
            <a:off x="2426587" y="3692985"/>
            <a:ext cx="730745" cy="171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Application Lifecycle Management</a:t>
            </a:r>
          </a:p>
        </p:txBody>
      </p:sp>
      <p:sp>
        <p:nvSpPr>
          <p:cNvPr id="148" name="Containers"/>
          <p:cNvSpPr/>
          <p:nvPr/>
        </p:nvSpPr>
        <p:spPr>
          <a:xfrm>
            <a:off x="2426586" y="4378088"/>
            <a:ext cx="450778" cy="7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 dirty="0">
                <a:latin typeface="Calibri" charset="0"/>
                <a:ea typeface="Calibri" charset="0"/>
                <a:cs typeface="Calibri" charset="0"/>
              </a:rPr>
              <a:t>Containers</a:t>
            </a:r>
          </a:p>
        </p:txBody>
      </p:sp>
      <p:sp>
        <p:nvSpPr>
          <p:cNvPr id="149" name="Triggers"/>
          <p:cNvSpPr/>
          <p:nvPr/>
        </p:nvSpPr>
        <p:spPr>
          <a:xfrm>
            <a:off x="2426586" y="4134190"/>
            <a:ext cx="363684" cy="125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Triggers</a:t>
            </a:r>
          </a:p>
        </p:txBody>
      </p:sp>
      <p:sp>
        <p:nvSpPr>
          <p:cNvPr id="150" name="Resource Templates"/>
          <p:cNvSpPr/>
          <p:nvPr/>
        </p:nvSpPr>
        <p:spPr>
          <a:xfrm>
            <a:off x="2426587" y="3228155"/>
            <a:ext cx="771035" cy="17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Resource Templates</a:t>
            </a:r>
          </a:p>
        </p:txBody>
      </p:sp>
      <p:sp>
        <p:nvSpPr>
          <p:cNvPr id="151" name="Build and Test"/>
          <p:cNvSpPr/>
          <p:nvPr/>
        </p:nvSpPr>
        <p:spPr>
          <a:xfrm>
            <a:off x="2426586" y="3484830"/>
            <a:ext cx="450778" cy="12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Build and Test</a:t>
            </a:r>
          </a:p>
        </p:txBody>
      </p:sp>
      <p:sp>
        <p:nvSpPr>
          <p:cNvPr id="152" name="Analyze and Debug"/>
          <p:cNvSpPr/>
          <p:nvPr/>
        </p:nvSpPr>
        <p:spPr>
          <a:xfrm>
            <a:off x="2426586" y="4561920"/>
            <a:ext cx="683624" cy="12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Analyze and Debug</a:t>
            </a:r>
          </a:p>
        </p:txBody>
      </p:sp>
      <p:sp>
        <p:nvSpPr>
          <p:cNvPr id="153" name="Rectangle"/>
          <p:cNvSpPr/>
          <p:nvPr/>
        </p:nvSpPr>
        <p:spPr>
          <a:xfrm>
            <a:off x="1194393" y="4965771"/>
            <a:ext cx="2036474" cy="762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4" name="Marchitecture_Infrastructure_compute.png" descr="Marchitecture_Infrastructure_compute.png"/>
          <p:cNvPicPr>
            <a:picLocks noChangeAspect="1"/>
          </p:cNvPicPr>
          <p:nvPr/>
        </p:nvPicPr>
        <p:blipFill>
          <a:blip r:embed="rId57">
            <a:extLst/>
          </a:blip>
          <a:stretch>
            <a:fillRect/>
          </a:stretch>
        </p:blipFill>
        <p:spPr>
          <a:xfrm>
            <a:off x="1218891" y="5055184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Marchitecture_Infrastructure_storage.png" descr="Marchitecture_Infrastructure_storage.png"/>
          <p:cNvPicPr>
            <a:picLocks noChangeAspect="1"/>
          </p:cNvPicPr>
          <p:nvPr/>
        </p:nvPicPr>
        <p:blipFill>
          <a:blip r:embed="rId58">
            <a:extLst/>
          </a:blip>
          <a:stretch>
            <a:fillRect/>
          </a:stretch>
        </p:blipFill>
        <p:spPr>
          <a:xfrm>
            <a:off x="1898190" y="5056832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Marchitecture_Infrastructure_databases.png" descr="Marchitecture_Infrastructure_databases.png"/>
          <p:cNvPicPr>
            <a:picLocks noChangeAspect="1"/>
          </p:cNvPicPr>
          <p:nvPr/>
        </p:nvPicPr>
        <p:blipFill>
          <a:blip r:embed="rId59">
            <a:extLst/>
          </a:blip>
          <a:stretch>
            <a:fillRect/>
          </a:stretch>
        </p:blipFill>
        <p:spPr>
          <a:xfrm>
            <a:off x="2585893" y="5061866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Marchitecture_Infrastructure_CDN.png" descr="Marchitecture_Infrastructure_CDN.png"/>
          <p:cNvPicPr>
            <a:picLocks noChangeAspect="1"/>
          </p:cNvPicPr>
          <p:nvPr/>
        </p:nvPicPr>
        <p:blipFill>
          <a:blip r:embed="rId60">
            <a:extLst/>
          </a:blip>
          <a:stretch>
            <a:fillRect/>
          </a:stretch>
        </p:blipFill>
        <p:spPr>
          <a:xfrm>
            <a:off x="2585160" y="5481229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ore-Services_networking-19.png" descr="Core-Services_networking-19.png"/>
          <p:cNvPicPr>
            <a:picLocks noChangeAspect="1"/>
          </p:cNvPicPr>
          <p:nvPr/>
        </p:nvPicPr>
        <p:blipFill>
          <a:blip r:embed="rId61">
            <a:extLst/>
          </a:blip>
          <a:stretch>
            <a:fillRect/>
          </a:stretch>
        </p:blipFill>
        <p:spPr>
          <a:xfrm>
            <a:off x="1901396" y="5482694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Compute VMs, Auto-scaling, Load Balancing, Containers, Virtual Private Servers, Batch Computing, Cloud Functions, Elastic GPUs, Edge Computing"/>
          <p:cNvSpPr/>
          <p:nvPr/>
        </p:nvSpPr>
        <p:spPr>
          <a:xfrm>
            <a:off x="1397687" y="5192394"/>
            <a:ext cx="450778" cy="641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 dirty="0">
                <a:latin typeface="Calibri" charset="0"/>
                <a:ea typeface="Calibri" charset="0"/>
                <a:cs typeface="Calibri" charset="0"/>
              </a:rPr>
              <a:t>Compute</a:t>
            </a:r>
            <a:br>
              <a:rPr sz="675" dirty="0">
                <a:latin typeface="Calibri" charset="0"/>
                <a:ea typeface="Calibri" charset="0"/>
                <a:cs typeface="Calibri" charset="0"/>
              </a:rPr>
            </a:br>
            <a:r>
              <a:rPr sz="500" dirty="0">
                <a:latin typeface="Calibri" charset="0"/>
                <a:ea typeface="Calibri" charset="0"/>
                <a:cs typeface="Calibri" charset="0"/>
              </a:rPr>
              <a:t>VMs, Auto-scaling, Load Balancing, Containers, Virtual Private Servers, Batch Computing, Cloud Functions, Elastic GPUs, Edge Computing</a:t>
            </a:r>
          </a:p>
        </p:txBody>
      </p:sp>
      <p:sp>
        <p:nvSpPr>
          <p:cNvPr id="160" name="Storage…"/>
          <p:cNvSpPr/>
          <p:nvPr/>
        </p:nvSpPr>
        <p:spPr>
          <a:xfrm>
            <a:off x="2074228" y="5064571"/>
            <a:ext cx="488726" cy="379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 dirty="0">
                <a:latin typeface="Calibri" charset="0"/>
                <a:ea typeface="Calibri" charset="0"/>
                <a:cs typeface="Calibri" charset="0"/>
              </a:rPr>
              <a:t>Storage</a:t>
            </a:r>
          </a:p>
          <a:p>
            <a:pPr defTabSz="256673">
              <a:defRPr sz="1100"/>
            </a:pPr>
            <a:r>
              <a:rPr sz="500" dirty="0">
                <a:latin typeface="Calibri" charset="0"/>
                <a:ea typeface="Calibri" charset="0"/>
                <a:cs typeface="Calibri" charset="0"/>
              </a:rPr>
              <a:t>Object, Blocks, File, Archivals, Import/Export, Exabyte-scale data transfer</a:t>
            </a:r>
          </a:p>
        </p:txBody>
      </p:sp>
      <p:sp>
        <p:nvSpPr>
          <p:cNvPr id="161" name="CDN"/>
          <p:cNvSpPr/>
          <p:nvPr/>
        </p:nvSpPr>
        <p:spPr>
          <a:xfrm>
            <a:off x="2759614" y="5531865"/>
            <a:ext cx="200319" cy="59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CDN</a:t>
            </a:r>
          </a:p>
        </p:txBody>
      </p:sp>
      <p:sp>
        <p:nvSpPr>
          <p:cNvPr id="162" name="Databases…"/>
          <p:cNvSpPr/>
          <p:nvPr/>
        </p:nvSpPr>
        <p:spPr>
          <a:xfrm>
            <a:off x="2759614" y="5044907"/>
            <a:ext cx="411146" cy="46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Databases</a:t>
            </a:r>
          </a:p>
          <a:p>
            <a:pPr defTabSz="309563">
              <a:defRPr sz="1100"/>
            </a:pPr>
            <a:r>
              <a:rPr sz="413">
                <a:latin typeface="Calibri" charset="0"/>
                <a:ea typeface="Calibri" charset="0"/>
                <a:cs typeface="Calibri" charset="0"/>
              </a:rPr>
              <a:t>Relational, NoSQL, Caching, Migration, PostgreSQL compatible</a:t>
            </a:r>
          </a:p>
        </p:txBody>
      </p:sp>
      <p:sp>
        <p:nvSpPr>
          <p:cNvPr id="163" name="Networking…"/>
          <p:cNvSpPr/>
          <p:nvPr/>
        </p:nvSpPr>
        <p:spPr>
          <a:xfrm>
            <a:off x="2074228" y="5410676"/>
            <a:ext cx="464152" cy="31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Networking</a:t>
            </a:r>
          </a:p>
          <a:p>
            <a:pPr defTabSz="309563">
              <a:defRPr sz="1100"/>
            </a:pPr>
            <a:r>
              <a:rPr sz="413">
                <a:latin typeface="Calibri" charset="0"/>
                <a:ea typeface="Calibri" charset="0"/>
                <a:cs typeface="Calibri" charset="0"/>
              </a:rPr>
              <a:t>VPC, DX, DNS</a:t>
            </a:r>
          </a:p>
        </p:txBody>
      </p:sp>
      <p:sp>
        <p:nvSpPr>
          <p:cNvPr id="164" name="Rectangle"/>
          <p:cNvSpPr/>
          <p:nvPr/>
        </p:nvSpPr>
        <p:spPr>
          <a:xfrm>
            <a:off x="3276227" y="4965771"/>
            <a:ext cx="3657168" cy="762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65" name="Marchitecture_Security_identity-access.png" descr="Marchitecture_Security_identity-access.png"/>
          <p:cNvPicPr>
            <a:picLocks noChangeAspect="1"/>
          </p:cNvPicPr>
          <p:nvPr/>
        </p:nvPicPr>
        <p:blipFill>
          <a:blip r:embed="rId62">
            <a:extLst/>
          </a:blip>
          <a:stretch>
            <a:fillRect/>
          </a:stretch>
        </p:blipFill>
        <p:spPr>
          <a:xfrm>
            <a:off x="3332003" y="5077088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Identity Management"/>
          <p:cNvSpPr/>
          <p:nvPr/>
        </p:nvSpPr>
        <p:spPr>
          <a:xfrm>
            <a:off x="3520633" y="5080580"/>
            <a:ext cx="480128" cy="146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Identity Management</a:t>
            </a:r>
          </a:p>
        </p:txBody>
      </p:sp>
      <p:pic>
        <p:nvPicPr>
          <p:cNvPr id="167" name="Marchitecture_Security_encryption-keys.png" descr="Marchitecture_Security_encryption-keys.png"/>
          <p:cNvPicPr>
            <a:picLocks noChangeAspect="1"/>
          </p:cNvPicPr>
          <p:nvPr/>
        </p:nvPicPr>
        <p:blipFill>
          <a:blip r:embed="rId63">
            <a:extLst/>
          </a:blip>
          <a:stretch>
            <a:fillRect/>
          </a:stretch>
        </p:blipFill>
        <p:spPr>
          <a:xfrm>
            <a:off x="3997361" y="5399206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Key Management  &amp; Storage"/>
          <p:cNvSpPr/>
          <p:nvPr/>
        </p:nvSpPr>
        <p:spPr>
          <a:xfrm>
            <a:off x="4194140" y="5384740"/>
            <a:ext cx="543555" cy="18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Key Management </a:t>
            </a:r>
            <a:br>
              <a:rPr sz="675">
                <a:latin typeface="Calibri" charset="0"/>
                <a:ea typeface="Calibri" charset="0"/>
                <a:cs typeface="Calibri" charset="0"/>
              </a:rPr>
            </a:br>
            <a:r>
              <a:rPr sz="675">
                <a:latin typeface="Calibri" charset="0"/>
                <a:ea typeface="Calibri" charset="0"/>
                <a:cs typeface="Calibri" charset="0"/>
              </a:rPr>
              <a:t>&amp; Storage</a:t>
            </a:r>
          </a:p>
        </p:txBody>
      </p:sp>
      <p:pic>
        <p:nvPicPr>
          <p:cNvPr id="169" name="Marchitecture_Security_monitoring.png" descr="Marchitecture_Security_monitoring.png"/>
          <p:cNvPicPr>
            <a:picLocks noChangeAspect="1"/>
          </p:cNvPicPr>
          <p:nvPr/>
        </p:nvPicPr>
        <p:blipFill>
          <a:blip r:embed="rId64">
            <a:extLst/>
          </a:blip>
          <a:stretch>
            <a:fillRect/>
          </a:stretch>
        </p:blipFill>
        <p:spPr>
          <a:xfrm>
            <a:off x="4783828" y="5077088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Monitoring &amp; Logs"/>
          <p:cNvSpPr/>
          <p:nvPr/>
        </p:nvSpPr>
        <p:spPr>
          <a:xfrm>
            <a:off x="4993190" y="5068940"/>
            <a:ext cx="408193" cy="17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Monitoring &amp; Logs</a:t>
            </a:r>
          </a:p>
        </p:txBody>
      </p:sp>
      <p:pic>
        <p:nvPicPr>
          <p:cNvPr id="171" name="Marchitecture_Security_configuration.png" descr="Marchitecture_Security_configuration.png"/>
          <p:cNvPicPr>
            <a:picLocks noChangeAspect="1"/>
          </p:cNvPicPr>
          <p:nvPr/>
        </p:nvPicPr>
        <p:blipFill>
          <a:blip r:embed="rId65">
            <a:extLst/>
          </a:blip>
          <a:stretch>
            <a:fillRect/>
          </a:stretch>
        </p:blipFill>
        <p:spPr>
          <a:xfrm>
            <a:off x="3332003" y="5399206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Configuration Compliance"/>
          <p:cNvSpPr/>
          <p:nvPr/>
        </p:nvSpPr>
        <p:spPr>
          <a:xfrm>
            <a:off x="3522811" y="5399207"/>
            <a:ext cx="474547" cy="16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Configuration Compliance</a:t>
            </a:r>
          </a:p>
        </p:txBody>
      </p:sp>
      <p:pic>
        <p:nvPicPr>
          <p:cNvPr id="173" name="Security&amp;Compliance_web-application-firewall.png" descr="Security&amp;Compliance_web-application-firewall.png"/>
          <p:cNvPicPr>
            <a:picLocks noChangeAspect="1"/>
          </p:cNvPicPr>
          <p:nvPr/>
        </p:nvPicPr>
        <p:blipFill>
          <a:blip r:embed="rId66">
            <a:extLst/>
          </a:blip>
          <a:stretch>
            <a:fillRect/>
          </a:stretch>
        </p:blipFill>
        <p:spPr>
          <a:xfrm>
            <a:off x="6146519" y="5077088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Web Application Firewall"/>
          <p:cNvSpPr/>
          <p:nvPr/>
        </p:nvSpPr>
        <p:spPr>
          <a:xfrm>
            <a:off x="6329860" y="5075051"/>
            <a:ext cx="574927" cy="15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Web Application Firewall</a:t>
            </a:r>
          </a:p>
        </p:txBody>
      </p:sp>
      <p:pic>
        <p:nvPicPr>
          <p:cNvPr id="175" name="Security&amp;Compliance_assesment-reporting.png" descr="Security&amp;Compliance_assesment-reporting.png"/>
          <p:cNvPicPr>
            <a:picLocks noChangeAspect="1"/>
          </p:cNvPicPr>
          <p:nvPr/>
        </p:nvPicPr>
        <p:blipFill>
          <a:blip r:embed="rId67">
            <a:extLst/>
          </a:blip>
          <a:stretch>
            <a:fillRect/>
          </a:stretch>
        </p:blipFill>
        <p:spPr>
          <a:xfrm>
            <a:off x="5421915" y="5077089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ssessment &amp; Reporting"/>
          <p:cNvSpPr/>
          <p:nvPr/>
        </p:nvSpPr>
        <p:spPr>
          <a:xfrm>
            <a:off x="5602334" y="5046970"/>
            <a:ext cx="574927" cy="213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Assessment</a:t>
            </a:r>
            <a:br>
              <a:rPr sz="675">
                <a:latin typeface="Calibri" charset="0"/>
                <a:ea typeface="Calibri" charset="0"/>
                <a:cs typeface="Calibri" charset="0"/>
              </a:rPr>
            </a:br>
            <a:r>
              <a:rPr sz="675">
                <a:latin typeface="Calibri" charset="0"/>
                <a:ea typeface="Calibri" charset="0"/>
                <a:cs typeface="Calibri" charset="0"/>
              </a:rPr>
              <a:t>&amp; Reporting</a:t>
            </a:r>
          </a:p>
        </p:txBody>
      </p:sp>
      <p:pic>
        <p:nvPicPr>
          <p:cNvPr id="177" name="Security-Compliance_resource-usage-auditing.png" descr="Security-Compliance_resource-usage-auditing.png"/>
          <p:cNvPicPr>
            <a:picLocks noChangeAspect="1"/>
          </p:cNvPicPr>
          <p:nvPr/>
        </p:nvPicPr>
        <p:blipFill>
          <a:blip r:embed="rId68">
            <a:extLst/>
          </a:blip>
          <a:stretch>
            <a:fillRect/>
          </a:stretch>
        </p:blipFill>
        <p:spPr>
          <a:xfrm>
            <a:off x="5422938" y="5399206"/>
            <a:ext cx="153256" cy="153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source &amp; Usage Auditing"/>
          <p:cNvSpPr/>
          <p:nvPr/>
        </p:nvSpPr>
        <p:spPr>
          <a:xfrm>
            <a:off x="5607585" y="5380585"/>
            <a:ext cx="569676" cy="21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Resource &amp; Usage Auditing</a:t>
            </a:r>
          </a:p>
        </p:txBody>
      </p:sp>
      <p:pic>
        <p:nvPicPr>
          <p:cNvPr id="179" name="Marchitecture_Security_virtual-private-networks.png" descr="Marchitecture_Security_virtual-private-networks.png"/>
          <p:cNvPicPr>
            <a:picLocks noChangeAspect="1"/>
          </p:cNvPicPr>
          <p:nvPr/>
        </p:nvPicPr>
        <p:blipFill>
          <a:blip r:embed="rId69">
            <a:extLst/>
          </a:blip>
          <a:stretch>
            <a:fillRect/>
          </a:stretch>
        </p:blipFill>
        <p:spPr>
          <a:xfrm>
            <a:off x="3997361" y="5077089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Access Control"/>
          <p:cNvSpPr/>
          <p:nvPr/>
        </p:nvSpPr>
        <p:spPr>
          <a:xfrm>
            <a:off x="4187787" y="5093274"/>
            <a:ext cx="480128" cy="12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Access Control</a:t>
            </a:r>
          </a:p>
        </p:txBody>
      </p:sp>
      <p:sp>
        <p:nvSpPr>
          <p:cNvPr id="181" name="Account Grouping"/>
          <p:cNvSpPr/>
          <p:nvPr/>
        </p:nvSpPr>
        <p:spPr>
          <a:xfrm>
            <a:off x="4995027" y="5353014"/>
            <a:ext cx="393719" cy="24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Account Grouping</a:t>
            </a:r>
          </a:p>
        </p:txBody>
      </p:sp>
      <p:pic>
        <p:nvPicPr>
          <p:cNvPr id="182" name="image35.png" descr="image35.png"/>
          <p:cNvPicPr>
            <a:picLocks noChangeAspect="1"/>
          </p:cNvPicPr>
          <p:nvPr/>
        </p:nvPicPr>
        <p:blipFill>
          <a:blip r:embed="rId70">
            <a:extLst/>
          </a:blip>
          <a:stretch>
            <a:fillRect/>
          </a:stretch>
        </p:blipFill>
        <p:spPr>
          <a:xfrm>
            <a:off x="4799154" y="5414532"/>
            <a:ext cx="122605" cy="12260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DDOS Protection"/>
          <p:cNvSpPr/>
          <p:nvPr/>
        </p:nvSpPr>
        <p:spPr>
          <a:xfrm>
            <a:off x="6329706" y="5397169"/>
            <a:ext cx="622613" cy="15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DDOS Protection</a:t>
            </a:r>
          </a:p>
        </p:txBody>
      </p:sp>
      <p:pic>
        <p:nvPicPr>
          <p:cNvPr id="184" name="image36.png" descr="image36.png"/>
          <p:cNvPicPr>
            <a:picLocks noChangeAspect="1"/>
          </p:cNvPicPr>
          <p:nvPr/>
        </p:nvPicPr>
        <p:blipFill>
          <a:blip r:embed="rId71">
            <a:extLst/>
          </a:blip>
          <a:stretch>
            <a:fillRect/>
          </a:stretch>
        </p:blipFill>
        <p:spPr>
          <a:xfrm>
            <a:off x="6164127" y="5414532"/>
            <a:ext cx="122605" cy="12260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"/>
          <p:cNvSpPr/>
          <p:nvPr/>
        </p:nvSpPr>
        <p:spPr>
          <a:xfrm>
            <a:off x="361920" y="1974596"/>
            <a:ext cx="8485308" cy="118795"/>
          </a:xfrm>
          <a:prstGeom prst="rect">
            <a:avLst/>
          </a:prstGeom>
          <a:solidFill>
            <a:srgbClr val="9179F7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6" name="Marchitecture_Support_support.png" descr="Marchitecture_Support_support.png"/>
          <p:cNvPicPr>
            <a:picLocks noChangeAspect="1"/>
          </p:cNvPicPr>
          <p:nvPr/>
        </p:nvPicPr>
        <p:blipFill>
          <a:blip r:embed="rId72">
            <a:extLst/>
          </a:blip>
          <a:stretch>
            <a:fillRect/>
          </a:stretch>
        </p:blipFill>
        <p:spPr>
          <a:xfrm>
            <a:off x="423061" y="2146509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Marchitecture_Support_professional-services.png" descr="Marchitecture_Support_professional-services.png"/>
          <p:cNvPicPr>
            <a:picLocks noChangeAspect="1"/>
          </p:cNvPicPr>
          <p:nvPr/>
        </p:nvPicPr>
        <p:blipFill>
          <a:blip r:embed="rId73">
            <a:extLst/>
          </a:blip>
          <a:stretch>
            <a:fillRect/>
          </a:stretch>
        </p:blipFill>
        <p:spPr>
          <a:xfrm>
            <a:off x="1373657" y="2146509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Marchitecture_Support_account-management.png" descr="Marchitecture_Support_account-management.png"/>
          <p:cNvPicPr>
            <a:picLocks noChangeAspect="1"/>
          </p:cNvPicPr>
          <p:nvPr/>
        </p:nvPicPr>
        <p:blipFill>
          <a:blip r:embed="rId74">
            <a:extLst/>
          </a:blip>
          <a:stretch>
            <a:fillRect/>
          </a:stretch>
        </p:blipFill>
        <p:spPr>
          <a:xfrm>
            <a:off x="6099586" y="2146509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Marchitecture_Support_partner-ecosystem.png" descr="Marchitecture_Support_partner-ecosystem.png"/>
          <p:cNvPicPr>
            <a:picLocks noChangeAspect="1"/>
          </p:cNvPicPr>
          <p:nvPr/>
        </p:nvPicPr>
        <p:blipFill>
          <a:blip r:embed="rId75">
            <a:extLst/>
          </a:blip>
          <a:stretch>
            <a:fillRect/>
          </a:stretch>
        </p:blipFill>
        <p:spPr>
          <a:xfrm>
            <a:off x="3239579" y="2146509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Marchitecture_Support_solutions-architects.png" descr="Marchitecture_Support_solutions-architects.png"/>
          <p:cNvPicPr>
            <a:picLocks noChangeAspect="1"/>
          </p:cNvPicPr>
          <p:nvPr/>
        </p:nvPicPr>
        <p:blipFill>
          <a:blip r:embed="rId76">
            <a:extLst/>
          </a:blip>
          <a:stretch>
            <a:fillRect/>
          </a:stretch>
        </p:blipFill>
        <p:spPr>
          <a:xfrm>
            <a:off x="5099691" y="2146509"/>
            <a:ext cx="153256" cy="153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Marchitecture_Support_training-certification.png" descr="Marchitecture_Support_training-certification.png"/>
          <p:cNvPicPr>
            <a:picLocks noChangeAspect="1"/>
          </p:cNvPicPr>
          <p:nvPr/>
        </p:nvPicPr>
        <p:blipFill>
          <a:blip r:embed="rId77">
            <a:extLst/>
          </a:blip>
          <a:stretch>
            <a:fillRect/>
          </a:stretch>
        </p:blipFill>
        <p:spPr>
          <a:xfrm>
            <a:off x="4202142" y="2146509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Marchitecture_Support_security-pricing-reports.png" descr="Marchitecture_Support_security-pricing-reports.png"/>
          <p:cNvPicPr>
            <a:picLocks noChangeAspect="1"/>
          </p:cNvPicPr>
          <p:nvPr/>
        </p:nvPicPr>
        <p:blipFill>
          <a:blip r:embed="rId78">
            <a:extLst/>
          </a:blip>
          <a:stretch>
            <a:fillRect/>
          </a:stretch>
        </p:blipFill>
        <p:spPr>
          <a:xfrm>
            <a:off x="7000677" y="2146509"/>
            <a:ext cx="153256" cy="15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6.png" descr="image26.png"/>
          <p:cNvPicPr>
            <a:picLocks noChangeAspect="1"/>
          </p:cNvPicPr>
          <p:nvPr/>
        </p:nvPicPr>
        <p:blipFill>
          <a:blip r:embed="rId79">
            <a:extLst/>
          </a:blip>
          <a:stretch>
            <a:fillRect/>
          </a:stretch>
        </p:blipFill>
        <p:spPr>
          <a:xfrm>
            <a:off x="2244242" y="2146509"/>
            <a:ext cx="153256" cy="15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upport"/>
          <p:cNvSpPr/>
          <p:nvPr/>
        </p:nvSpPr>
        <p:spPr>
          <a:xfrm>
            <a:off x="612026" y="2193345"/>
            <a:ext cx="482877" cy="7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Support</a:t>
            </a:r>
          </a:p>
        </p:txBody>
      </p:sp>
      <p:sp>
        <p:nvSpPr>
          <p:cNvPr id="195" name="Professional Services"/>
          <p:cNvSpPr/>
          <p:nvPr/>
        </p:nvSpPr>
        <p:spPr>
          <a:xfrm>
            <a:off x="1550493" y="2162694"/>
            <a:ext cx="543555" cy="15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Professional</a:t>
            </a:r>
            <a:br>
              <a:rPr sz="675">
                <a:latin typeface="Calibri" charset="0"/>
                <a:ea typeface="Calibri" charset="0"/>
                <a:cs typeface="Calibri" charset="0"/>
              </a:rPr>
            </a:br>
            <a:r>
              <a:rPr sz="675">
                <a:latin typeface="Calibri" charset="0"/>
                <a:ea typeface="Calibri" charset="0"/>
                <a:cs typeface="Calibri" charset="0"/>
              </a:rPr>
              <a:t>Services</a:t>
            </a:r>
          </a:p>
        </p:txBody>
      </p:sp>
      <p:sp>
        <p:nvSpPr>
          <p:cNvPr id="196" name="Optimization Guidance"/>
          <p:cNvSpPr/>
          <p:nvPr/>
        </p:nvSpPr>
        <p:spPr>
          <a:xfrm>
            <a:off x="2421009" y="2154209"/>
            <a:ext cx="498908" cy="146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Optimization Guidance</a:t>
            </a:r>
          </a:p>
        </p:txBody>
      </p:sp>
      <p:sp>
        <p:nvSpPr>
          <p:cNvPr id="197" name="Partner Ecosystem"/>
          <p:cNvSpPr/>
          <p:nvPr/>
        </p:nvSpPr>
        <p:spPr>
          <a:xfrm>
            <a:off x="3418179" y="2141481"/>
            <a:ext cx="539470" cy="16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Partner</a:t>
            </a:r>
            <a:br>
              <a:rPr sz="675">
                <a:latin typeface="Calibri" charset="0"/>
                <a:ea typeface="Calibri" charset="0"/>
                <a:cs typeface="Calibri" charset="0"/>
              </a:rPr>
            </a:br>
            <a:r>
              <a:rPr sz="675">
                <a:latin typeface="Calibri" charset="0"/>
                <a:ea typeface="Calibri" charset="0"/>
                <a:cs typeface="Calibri" charset="0"/>
              </a:rPr>
              <a:t>Ecosystem</a:t>
            </a:r>
          </a:p>
        </p:txBody>
      </p:sp>
      <p:sp>
        <p:nvSpPr>
          <p:cNvPr id="198" name="Training &amp; Certification"/>
          <p:cNvSpPr/>
          <p:nvPr/>
        </p:nvSpPr>
        <p:spPr>
          <a:xfrm>
            <a:off x="4375155" y="2141481"/>
            <a:ext cx="539470" cy="16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Training &amp; Certification</a:t>
            </a:r>
          </a:p>
        </p:txBody>
      </p:sp>
      <p:sp>
        <p:nvSpPr>
          <p:cNvPr id="199" name="Solutions Management"/>
          <p:cNvSpPr/>
          <p:nvPr/>
        </p:nvSpPr>
        <p:spPr>
          <a:xfrm>
            <a:off x="5274716" y="2162694"/>
            <a:ext cx="753255" cy="14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Solutions Management</a:t>
            </a:r>
          </a:p>
        </p:txBody>
      </p:sp>
      <p:sp>
        <p:nvSpPr>
          <p:cNvPr id="200" name="Account Management"/>
          <p:cNvSpPr/>
          <p:nvPr/>
        </p:nvSpPr>
        <p:spPr>
          <a:xfrm>
            <a:off x="6271401" y="2130612"/>
            <a:ext cx="557814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Account Management</a:t>
            </a:r>
          </a:p>
        </p:txBody>
      </p:sp>
      <p:sp>
        <p:nvSpPr>
          <p:cNvPr id="201" name="Security &amp; Billing Reports"/>
          <p:cNvSpPr/>
          <p:nvPr/>
        </p:nvSpPr>
        <p:spPr>
          <a:xfrm>
            <a:off x="7183831" y="2154210"/>
            <a:ext cx="774452" cy="1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Security &amp; Billing Reports</a:t>
            </a:r>
          </a:p>
        </p:txBody>
      </p:sp>
      <p:sp>
        <p:nvSpPr>
          <p:cNvPr id="202" name="Personalized Dashboard"/>
          <p:cNvSpPr/>
          <p:nvPr/>
        </p:nvSpPr>
        <p:spPr>
          <a:xfrm>
            <a:off x="8337064" y="2162694"/>
            <a:ext cx="488726" cy="136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Personalized Dashboard</a:t>
            </a:r>
          </a:p>
        </p:txBody>
      </p:sp>
      <p:sp>
        <p:nvSpPr>
          <p:cNvPr id="203" name="TECHNICAL &amp; BUSINESS SUPPORT"/>
          <p:cNvSpPr/>
          <p:nvPr/>
        </p:nvSpPr>
        <p:spPr>
          <a:xfrm>
            <a:off x="3551485" y="1995741"/>
            <a:ext cx="1803128" cy="10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TECHNICAL &amp; BUSINESS SUPPORT</a:t>
            </a:r>
          </a:p>
        </p:txBody>
      </p:sp>
      <p:sp>
        <p:nvSpPr>
          <p:cNvPr id="204" name="MARKETPLACE"/>
          <p:cNvSpPr/>
          <p:nvPr/>
        </p:nvSpPr>
        <p:spPr>
          <a:xfrm>
            <a:off x="3852418" y="2433830"/>
            <a:ext cx="1201263" cy="85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MARKETPLACE</a:t>
            </a:r>
          </a:p>
        </p:txBody>
      </p:sp>
      <p:sp>
        <p:nvSpPr>
          <p:cNvPr id="205" name="Rectangle"/>
          <p:cNvSpPr/>
          <p:nvPr/>
        </p:nvSpPr>
        <p:spPr>
          <a:xfrm>
            <a:off x="6972307" y="4965771"/>
            <a:ext cx="1878450" cy="762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6" name="pasted-image.pdf" descr="pasted-image.pdf"/>
          <p:cNvPicPr>
            <a:picLocks noChangeAspect="1"/>
          </p:cNvPicPr>
          <p:nvPr/>
        </p:nvPicPr>
        <p:blipFill>
          <a:blip r:embed="rId80">
            <a:extLst/>
          </a:blip>
          <a:stretch>
            <a:fillRect/>
          </a:stretch>
        </p:blipFill>
        <p:spPr>
          <a:xfrm>
            <a:off x="7039874" y="5414312"/>
            <a:ext cx="123037" cy="12304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Monitoring"/>
          <p:cNvSpPr/>
          <p:nvPr/>
        </p:nvSpPr>
        <p:spPr>
          <a:xfrm>
            <a:off x="7210566" y="5415391"/>
            <a:ext cx="519440" cy="12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Monitoring</a:t>
            </a:r>
          </a:p>
        </p:txBody>
      </p:sp>
      <p:pic>
        <p:nvPicPr>
          <p:cNvPr id="208" name="pasted-image.pdf" descr="pasted-image.pdf"/>
          <p:cNvPicPr>
            <a:picLocks noChangeAspect="1"/>
          </p:cNvPicPr>
          <p:nvPr/>
        </p:nvPicPr>
        <p:blipFill>
          <a:blip r:embed="rId81">
            <a:extLst/>
          </a:blip>
          <a:stretch>
            <a:fillRect/>
          </a:stretch>
        </p:blipFill>
        <p:spPr>
          <a:xfrm>
            <a:off x="7036849" y="5089174"/>
            <a:ext cx="129085" cy="12908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Manage Resources"/>
          <p:cNvSpPr/>
          <p:nvPr/>
        </p:nvSpPr>
        <p:spPr>
          <a:xfrm>
            <a:off x="7210566" y="5082420"/>
            <a:ext cx="362087" cy="14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Manage Resources</a:t>
            </a:r>
          </a:p>
        </p:txBody>
      </p:sp>
      <p:sp>
        <p:nvSpPr>
          <p:cNvPr id="210" name="Data Integration"/>
          <p:cNvSpPr/>
          <p:nvPr/>
        </p:nvSpPr>
        <p:spPr>
          <a:xfrm>
            <a:off x="7185726" y="3034620"/>
            <a:ext cx="659771" cy="12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Data Integration</a:t>
            </a:r>
          </a:p>
        </p:txBody>
      </p:sp>
      <p:sp>
        <p:nvSpPr>
          <p:cNvPr id="211" name="Integrated Identity &amp; Access"/>
          <p:cNvSpPr/>
          <p:nvPr/>
        </p:nvSpPr>
        <p:spPr>
          <a:xfrm>
            <a:off x="7185724" y="3467553"/>
            <a:ext cx="788521" cy="178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Integrated Identity &amp; Access</a:t>
            </a:r>
          </a:p>
        </p:txBody>
      </p:sp>
      <p:sp>
        <p:nvSpPr>
          <p:cNvPr id="212" name="Integrated Resource &amp; Deployment Management"/>
          <p:cNvSpPr/>
          <p:nvPr/>
        </p:nvSpPr>
        <p:spPr>
          <a:xfrm>
            <a:off x="7185726" y="3648259"/>
            <a:ext cx="913366" cy="2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Integrated Resource &amp; Deployment Management</a:t>
            </a:r>
          </a:p>
        </p:txBody>
      </p:sp>
      <p:sp>
        <p:nvSpPr>
          <p:cNvPr id="213" name="Integrated Devices…"/>
          <p:cNvSpPr/>
          <p:nvPr/>
        </p:nvSpPr>
        <p:spPr>
          <a:xfrm>
            <a:off x="7185726" y="3894328"/>
            <a:ext cx="888626" cy="21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309563"/>
            <a:r>
              <a:rPr sz="675">
                <a:latin typeface="Calibri" charset="0"/>
                <a:ea typeface="Calibri" charset="0"/>
                <a:cs typeface="Calibri" charset="0"/>
              </a:rPr>
              <a:t>Integrated Devices</a:t>
            </a:r>
          </a:p>
          <a:p>
            <a:pPr defTabSz="309563"/>
            <a:r>
              <a:rPr sz="675" dirty="0">
                <a:latin typeface="Calibri" charset="0"/>
                <a:ea typeface="Calibri" charset="0"/>
                <a:cs typeface="Calibri" charset="0"/>
              </a:rPr>
              <a:t>&amp; Edge Systems</a:t>
            </a:r>
          </a:p>
        </p:txBody>
      </p:sp>
      <p:pic>
        <p:nvPicPr>
          <p:cNvPr id="214" name="pasted-image.pdf" descr="pasted-image.pdf"/>
          <p:cNvPicPr>
            <a:picLocks noChangeAspect="1"/>
          </p:cNvPicPr>
          <p:nvPr/>
        </p:nvPicPr>
        <p:blipFill>
          <a:blip r:embed="rId82">
            <a:extLst/>
          </a:blip>
          <a:stretch>
            <a:fillRect/>
          </a:stretch>
        </p:blipFill>
        <p:spPr>
          <a:xfrm>
            <a:off x="8175870" y="2166942"/>
            <a:ext cx="123037" cy="12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df" descr="pasted-image.pdf"/>
          <p:cNvPicPr>
            <a:picLocks noChangeAspect="1"/>
          </p:cNvPicPr>
          <p:nvPr/>
        </p:nvPicPr>
        <p:blipFill>
          <a:blip r:embed="rId83">
            <a:extLst/>
          </a:blip>
          <a:stretch>
            <a:fillRect/>
          </a:stretch>
        </p:blipFill>
        <p:spPr>
          <a:xfrm>
            <a:off x="7615112" y="5092194"/>
            <a:ext cx="123038" cy="12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 descr="pasted-image.pdf"/>
          <p:cNvPicPr>
            <a:picLocks noChangeAspect="1"/>
          </p:cNvPicPr>
          <p:nvPr/>
        </p:nvPicPr>
        <p:blipFill>
          <a:blip r:embed="rId84">
            <a:extLst/>
          </a:blip>
          <a:stretch>
            <a:fillRect/>
          </a:stretch>
        </p:blipFill>
        <p:spPr>
          <a:xfrm>
            <a:off x="7614539" y="5414312"/>
            <a:ext cx="123037" cy="12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df" descr="pasted-image.pdf"/>
          <p:cNvPicPr>
            <a:picLocks noChangeAspect="1"/>
          </p:cNvPicPr>
          <p:nvPr/>
        </p:nvPicPr>
        <p:blipFill>
          <a:blip r:embed="rId85">
            <a:extLst/>
          </a:blip>
          <a:stretch>
            <a:fillRect/>
          </a:stretch>
        </p:blipFill>
        <p:spPr>
          <a:xfrm>
            <a:off x="8214861" y="5092194"/>
            <a:ext cx="123037" cy="12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df" descr="pasted-image.pdf"/>
          <p:cNvPicPr>
            <a:picLocks noChangeAspect="1"/>
          </p:cNvPicPr>
          <p:nvPr/>
        </p:nvPicPr>
        <p:blipFill>
          <a:blip r:embed="rId86">
            <a:extLst/>
          </a:blip>
          <a:stretch>
            <a:fillRect/>
          </a:stretch>
        </p:blipFill>
        <p:spPr>
          <a:xfrm>
            <a:off x="8214861" y="5414312"/>
            <a:ext cx="123037" cy="12304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source Templates"/>
          <p:cNvSpPr/>
          <p:nvPr/>
        </p:nvSpPr>
        <p:spPr>
          <a:xfrm>
            <a:off x="8385553" y="5397174"/>
            <a:ext cx="480129" cy="15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Resource Templates</a:t>
            </a:r>
          </a:p>
        </p:txBody>
      </p:sp>
      <p:sp>
        <p:nvSpPr>
          <p:cNvPr id="220" name="Configuration Tracking"/>
          <p:cNvSpPr/>
          <p:nvPr/>
        </p:nvSpPr>
        <p:spPr>
          <a:xfrm>
            <a:off x="8385552" y="5077089"/>
            <a:ext cx="411146" cy="153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Configuration Tracking</a:t>
            </a:r>
          </a:p>
        </p:txBody>
      </p:sp>
      <p:sp>
        <p:nvSpPr>
          <p:cNvPr id="221" name="Server Management"/>
          <p:cNvSpPr/>
          <p:nvPr/>
        </p:nvSpPr>
        <p:spPr>
          <a:xfrm>
            <a:off x="7773604" y="5393803"/>
            <a:ext cx="522822" cy="17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Server Management</a:t>
            </a:r>
          </a:p>
        </p:txBody>
      </p:sp>
      <p:sp>
        <p:nvSpPr>
          <p:cNvPr id="222" name="Service Catalogue"/>
          <p:cNvSpPr/>
          <p:nvPr/>
        </p:nvSpPr>
        <p:spPr>
          <a:xfrm>
            <a:off x="7773604" y="5058467"/>
            <a:ext cx="393719" cy="1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Service Catalogue</a:t>
            </a:r>
          </a:p>
        </p:txBody>
      </p:sp>
      <p:sp>
        <p:nvSpPr>
          <p:cNvPr id="223" name="Search"/>
          <p:cNvSpPr/>
          <p:nvPr/>
        </p:nvSpPr>
        <p:spPr>
          <a:xfrm>
            <a:off x="608450" y="4672199"/>
            <a:ext cx="301665" cy="12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25500"/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Search</a:t>
            </a:r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87">
            <a:extLst/>
          </a:blip>
          <a:stretch>
            <a:fillRect/>
          </a:stretch>
        </p:blipFill>
        <p:spPr>
          <a:xfrm>
            <a:off x="5116880" y="3488058"/>
            <a:ext cx="123038" cy="123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sted-image.pdf" descr="pasted-image.pdf"/>
          <p:cNvPicPr>
            <a:picLocks noChangeAspect="1"/>
          </p:cNvPicPr>
          <p:nvPr/>
        </p:nvPicPr>
        <p:blipFill>
          <a:blip r:embed="rId88">
            <a:extLst/>
          </a:blip>
          <a:stretch>
            <a:fillRect/>
          </a:stretch>
        </p:blipFill>
        <p:spPr>
          <a:xfrm>
            <a:off x="5116880" y="3708159"/>
            <a:ext cx="123038" cy="12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pdf" descr="pasted-image.pdf"/>
          <p:cNvPicPr>
            <a:picLocks noChangeAspect="1"/>
          </p:cNvPicPr>
          <p:nvPr/>
        </p:nvPicPr>
        <p:blipFill>
          <a:blip r:embed="rId89">
            <a:extLst/>
          </a:blip>
          <a:stretch>
            <a:fillRect/>
          </a:stretch>
        </p:blipFill>
        <p:spPr>
          <a:xfrm>
            <a:off x="5116880" y="3927410"/>
            <a:ext cx="123038" cy="123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 descr="pasted-image.pdf"/>
          <p:cNvPicPr>
            <a:picLocks noChangeAspect="1"/>
          </p:cNvPicPr>
          <p:nvPr/>
        </p:nvPicPr>
        <p:blipFill>
          <a:blip r:embed="rId90">
            <a:extLst/>
          </a:blip>
          <a:stretch>
            <a:fillRect/>
          </a:stretch>
        </p:blipFill>
        <p:spPr>
          <a:xfrm>
            <a:off x="5116880" y="3256032"/>
            <a:ext cx="123038" cy="12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asted-image.pdf" descr="pasted-image.pdf"/>
          <p:cNvPicPr>
            <a:picLocks noChangeAspect="1"/>
          </p:cNvPicPr>
          <p:nvPr/>
        </p:nvPicPr>
        <p:blipFill>
          <a:blip r:embed="rId91">
            <a:extLst/>
          </a:blip>
          <a:stretch>
            <a:fillRect/>
          </a:stretch>
        </p:blipFill>
        <p:spPr>
          <a:xfrm>
            <a:off x="5116880" y="3037848"/>
            <a:ext cx="123038" cy="12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pdf" descr="pasted-image.pdf"/>
          <p:cNvPicPr>
            <a:picLocks noChangeAspect="1"/>
          </p:cNvPicPr>
          <p:nvPr/>
        </p:nvPicPr>
        <p:blipFill>
          <a:blip r:embed="rId92">
            <a:extLst/>
          </a:blip>
          <a:stretch>
            <a:fillRect/>
          </a:stretch>
        </p:blipFill>
        <p:spPr>
          <a:xfrm>
            <a:off x="7023785" y="3037851"/>
            <a:ext cx="123037" cy="123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pdf" descr="pasted-image.pdf"/>
          <p:cNvPicPr>
            <a:picLocks noChangeAspect="1"/>
          </p:cNvPicPr>
          <p:nvPr/>
        </p:nvPicPr>
        <p:blipFill>
          <a:blip r:embed="rId93">
            <a:extLst/>
          </a:blip>
          <a:stretch>
            <a:fillRect/>
          </a:stretch>
        </p:blipFill>
        <p:spPr>
          <a:xfrm>
            <a:off x="7023785" y="3256035"/>
            <a:ext cx="123037" cy="123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df" descr="pasted-image.pdf"/>
          <p:cNvPicPr>
            <a:picLocks noChangeAspect="1"/>
          </p:cNvPicPr>
          <p:nvPr/>
        </p:nvPicPr>
        <p:blipFill>
          <a:blip r:embed="rId94">
            <a:extLst/>
          </a:blip>
          <a:stretch>
            <a:fillRect/>
          </a:stretch>
        </p:blipFill>
        <p:spPr>
          <a:xfrm>
            <a:off x="7023785" y="3488058"/>
            <a:ext cx="123037" cy="123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df" descr="pasted-image.pdf"/>
          <p:cNvPicPr>
            <a:picLocks noChangeAspect="1"/>
          </p:cNvPicPr>
          <p:nvPr/>
        </p:nvPicPr>
        <p:blipFill>
          <a:blip r:embed="rId95">
            <a:extLst/>
          </a:blip>
          <a:stretch>
            <a:fillRect/>
          </a:stretch>
        </p:blipFill>
        <p:spPr>
          <a:xfrm>
            <a:off x="7023785" y="3718820"/>
            <a:ext cx="123037" cy="123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df" descr="pasted-image.pdf"/>
          <p:cNvPicPr>
            <a:picLocks noChangeAspect="1"/>
          </p:cNvPicPr>
          <p:nvPr/>
        </p:nvPicPr>
        <p:blipFill>
          <a:blip r:embed="rId96">
            <a:extLst/>
          </a:blip>
          <a:stretch>
            <a:fillRect/>
          </a:stretch>
        </p:blipFill>
        <p:spPr>
          <a:xfrm>
            <a:off x="7023785" y="3927415"/>
            <a:ext cx="123037" cy="12303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"/>
          <p:cNvSpPr/>
          <p:nvPr/>
        </p:nvSpPr>
        <p:spPr>
          <a:xfrm>
            <a:off x="8131402" y="2862707"/>
            <a:ext cx="714375" cy="119063"/>
          </a:xfrm>
          <a:prstGeom prst="rect">
            <a:avLst/>
          </a:prstGeom>
          <a:solidFill>
            <a:srgbClr val="15BEC3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5" name="Rectangle"/>
          <p:cNvSpPr/>
          <p:nvPr/>
        </p:nvSpPr>
        <p:spPr>
          <a:xfrm>
            <a:off x="6970174" y="2862707"/>
            <a:ext cx="1114425" cy="118795"/>
          </a:xfrm>
          <a:prstGeom prst="rect">
            <a:avLst/>
          </a:prstGeom>
          <a:solidFill>
            <a:srgbClr val="EBB710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6" name="Rectangle"/>
          <p:cNvSpPr/>
          <p:nvPr/>
        </p:nvSpPr>
        <p:spPr>
          <a:xfrm>
            <a:off x="6040723" y="2862707"/>
            <a:ext cx="890588" cy="118795"/>
          </a:xfrm>
          <a:prstGeom prst="rect">
            <a:avLst/>
          </a:prstGeom>
          <a:solidFill>
            <a:srgbClr val="999999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7" name="Rectangle"/>
          <p:cNvSpPr/>
          <p:nvPr/>
        </p:nvSpPr>
        <p:spPr>
          <a:xfrm>
            <a:off x="5068930" y="2862707"/>
            <a:ext cx="933450" cy="120886"/>
          </a:xfrm>
          <a:prstGeom prst="rect">
            <a:avLst/>
          </a:prstGeom>
          <a:solidFill>
            <a:srgbClr val="B36BEA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8" name="Rectangle"/>
          <p:cNvSpPr/>
          <p:nvPr/>
        </p:nvSpPr>
        <p:spPr>
          <a:xfrm>
            <a:off x="4180042" y="2862707"/>
            <a:ext cx="848531" cy="118795"/>
          </a:xfrm>
          <a:prstGeom prst="rect">
            <a:avLst/>
          </a:prstGeom>
          <a:solidFill>
            <a:srgbClr val="E663D5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9" name="Rectangle"/>
          <p:cNvSpPr/>
          <p:nvPr/>
        </p:nvSpPr>
        <p:spPr>
          <a:xfrm>
            <a:off x="3197689" y="2862707"/>
            <a:ext cx="933384" cy="118795"/>
          </a:xfrm>
          <a:prstGeom prst="rect">
            <a:avLst/>
          </a:prstGeom>
          <a:solidFill>
            <a:srgbClr val="FFA216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0" name="Rectangle"/>
          <p:cNvSpPr/>
          <p:nvPr/>
        </p:nvSpPr>
        <p:spPr>
          <a:xfrm>
            <a:off x="2219302" y="2862707"/>
            <a:ext cx="933384" cy="118795"/>
          </a:xfrm>
          <a:prstGeom prst="rect">
            <a:avLst/>
          </a:prstGeom>
          <a:solidFill>
            <a:srgbClr val="FFA216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1" name="Rectangle"/>
          <p:cNvSpPr/>
          <p:nvPr/>
        </p:nvSpPr>
        <p:spPr>
          <a:xfrm>
            <a:off x="363335" y="2862707"/>
            <a:ext cx="1803128" cy="118795"/>
          </a:xfrm>
          <a:prstGeom prst="rect">
            <a:avLst/>
          </a:prstGeom>
          <a:solidFill>
            <a:srgbClr val="FFA216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2" name="HYBRID ARCHITECTURE"/>
          <p:cNvSpPr/>
          <p:nvPr/>
        </p:nvSpPr>
        <p:spPr>
          <a:xfrm>
            <a:off x="6993286" y="2875705"/>
            <a:ext cx="1068201" cy="20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HYBRID ARCHITECTURE</a:t>
            </a:r>
          </a:p>
        </p:txBody>
      </p:sp>
      <p:sp>
        <p:nvSpPr>
          <p:cNvPr id="243" name="ANALYTICS"/>
          <p:cNvSpPr/>
          <p:nvPr/>
        </p:nvSpPr>
        <p:spPr>
          <a:xfrm>
            <a:off x="883452" y="2879678"/>
            <a:ext cx="770664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ANALYTICS</a:t>
            </a:r>
          </a:p>
        </p:txBody>
      </p:sp>
      <p:sp>
        <p:nvSpPr>
          <p:cNvPr id="244" name="MOBILE SERVICES"/>
          <p:cNvSpPr/>
          <p:nvPr/>
        </p:nvSpPr>
        <p:spPr>
          <a:xfrm>
            <a:off x="3237018" y="2883521"/>
            <a:ext cx="854726" cy="8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MOBILE SERVICES</a:t>
            </a:r>
          </a:p>
        </p:txBody>
      </p:sp>
      <p:sp>
        <p:nvSpPr>
          <p:cNvPr id="245" name="DEV/OPS"/>
          <p:cNvSpPr/>
          <p:nvPr/>
        </p:nvSpPr>
        <p:spPr>
          <a:xfrm>
            <a:off x="2477555" y="2879678"/>
            <a:ext cx="393719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DEV/OPS</a:t>
            </a:r>
          </a:p>
        </p:txBody>
      </p:sp>
      <p:sp>
        <p:nvSpPr>
          <p:cNvPr id="246" name="IoT"/>
          <p:cNvSpPr/>
          <p:nvPr/>
        </p:nvSpPr>
        <p:spPr>
          <a:xfrm>
            <a:off x="4477315" y="2879678"/>
            <a:ext cx="245374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IoT</a:t>
            </a:r>
          </a:p>
        </p:txBody>
      </p:sp>
      <p:sp>
        <p:nvSpPr>
          <p:cNvPr id="247" name="AI"/>
          <p:cNvSpPr/>
          <p:nvPr/>
        </p:nvSpPr>
        <p:spPr>
          <a:xfrm>
            <a:off x="5351320" y="2879678"/>
            <a:ext cx="345395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AI</a:t>
            </a:r>
          </a:p>
        </p:txBody>
      </p:sp>
      <p:sp>
        <p:nvSpPr>
          <p:cNvPr id="248" name="ENTERPRISE APPS"/>
          <p:cNvSpPr/>
          <p:nvPr/>
        </p:nvSpPr>
        <p:spPr>
          <a:xfrm>
            <a:off x="6041845" y="2876285"/>
            <a:ext cx="897477" cy="8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ENTERPRISE APPS</a:t>
            </a:r>
          </a:p>
        </p:txBody>
      </p:sp>
      <p:sp>
        <p:nvSpPr>
          <p:cNvPr id="249" name="MIGRATION"/>
          <p:cNvSpPr/>
          <p:nvPr/>
        </p:nvSpPr>
        <p:spPr>
          <a:xfrm>
            <a:off x="8176220" y="2879678"/>
            <a:ext cx="615678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MIGRATION</a:t>
            </a:r>
          </a:p>
        </p:txBody>
      </p:sp>
      <p:sp>
        <p:nvSpPr>
          <p:cNvPr id="250" name="Rectangle"/>
          <p:cNvSpPr/>
          <p:nvPr/>
        </p:nvSpPr>
        <p:spPr>
          <a:xfrm>
            <a:off x="367220" y="4159722"/>
            <a:ext cx="1803128" cy="118795"/>
          </a:xfrm>
          <a:prstGeom prst="rect">
            <a:avLst/>
          </a:prstGeom>
          <a:solidFill>
            <a:srgbClr val="FFA216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1" name="APP SERVICES"/>
          <p:cNvSpPr/>
          <p:nvPr/>
        </p:nvSpPr>
        <p:spPr>
          <a:xfrm>
            <a:off x="883452" y="4174709"/>
            <a:ext cx="770664" cy="90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APP SERVICES</a:t>
            </a:r>
          </a:p>
        </p:txBody>
      </p:sp>
      <p:sp>
        <p:nvSpPr>
          <p:cNvPr id="252" name="Rectangle"/>
          <p:cNvSpPr/>
          <p:nvPr/>
        </p:nvSpPr>
        <p:spPr>
          <a:xfrm>
            <a:off x="369708" y="4893278"/>
            <a:ext cx="779149" cy="118795"/>
          </a:xfrm>
          <a:prstGeom prst="rect">
            <a:avLst/>
          </a:prstGeom>
          <a:solidFill>
            <a:srgbClr val="05C673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725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3" name="INFRASTRUCTURE"/>
          <p:cNvSpPr/>
          <p:nvPr/>
        </p:nvSpPr>
        <p:spPr>
          <a:xfrm>
            <a:off x="383969" y="4906006"/>
            <a:ext cx="760126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700" b="1"/>
            </a:lvl1pPr>
          </a:lstStyle>
          <a:p>
            <a:r>
              <a:rPr sz="638">
                <a:latin typeface="Calibri" charset="0"/>
                <a:ea typeface="Calibri" charset="0"/>
                <a:cs typeface="Calibri" charset="0"/>
              </a:rPr>
              <a:t>INFRASTRUCTURE</a:t>
            </a:r>
          </a:p>
        </p:txBody>
      </p:sp>
      <p:sp>
        <p:nvSpPr>
          <p:cNvPr id="254" name="Rectangle"/>
          <p:cNvSpPr/>
          <p:nvPr/>
        </p:nvSpPr>
        <p:spPr>
          <a:xfrm>
            <a:off x="1194393" y="4893278"/>
            <a:ext cx="2036474" cy="118795"/>
          </a:xfrm>
          <a:prstGeom prst="rect">
            <a:avLst/>
          </a:prstGeom>
          <a:solidFill>
            <a:srgbClr val="4684FC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5" name="CORE SERVICES"/>
          <p:cNvSpPr/>
          <p:nvPr/>
        </p:nvSpPr>
        <p:spPr>
          <a:xfrm>
            <a:off x="1827760" y="4906006"/>
            <a:ext cx="770664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CORE SERVICES</a:t>
            </a:r>
          </a:p>
        </p:txBody>
      </p:sp>
      <p:sp>
        <p:nvSpPr>
          <p:cNvPr id="256" name="Rectangle"/>
          <p:cNvSpPr/>
          <p:nvPr/>
        </p:nvSpPr>
        <p:spPr>
          <a:xfrm>
            <a:off x="3276227" y="4893278"/>
            <a:ext cx="3657168" cy="118795"/>
          </a:xfrm>
          <a:prstGeom prst="rect">
            <a:avLst/>
          </a:prstGeom>
          <a:solidFill>
            <a:srgbClr val="FC4B41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7" name="SECURITY &amp; COMPLIANCE"/>
          <p:cNvSpPr/>
          <p:nvPr/>
        </p:nvSpPr>
        <p:spPr>
          <a:xfrm>
            <a:off x="4370090" y="4906006"/>
            <a:ext cx="1284573" cy="9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latin typeface="Calibri" charset="0"/>
                <a:ea typeface="Calibri" charset="0"/>
                <a:cs typeface="Calibri" charset="0"/>
              </a:rPr>
              <a:t>SECURITY &amp; COMPLIANCE</a:t>
            </a:r>
          </a:p>
        </p:txBody>
      </p:sp>
      <p:sp>
        <p:nvSpPr>
          <p:cNvPr id="258" name="Rectangle"/>
          <p:cNvSpPr/>
          <p:nvPr/>
        </p:nvSpPr>
        <p:spPr>
          <a:xfrm>
            <a:off x="6972308" y="4893278"/>
            <a:ext cx="1878451" cy="118795"/>
          </a:xfrm>
          <a:prstGeom prst="rect">
            <a:avLst/>
          </a:prstGeom>
          <a:solidFill>
            <a:srgbClr val="6D2AD8"/>
          </a:solidFill>
          <a:ln w="12700">
            <a:miter lim="400000"/>
          </a:ln>
        </p:spPr>
        <p:txBody>
          <a:bodyPr lIns="11289" tIns="11289" rIns="11289" bIns="11289" anchor="ctr"/>
          <a:lstStyle/>
          <a:p>
            <a:pPr algn="ctr" defTabSz="309563"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9" name="MANAGEMENT TOOLS"/>
          <p:cNvSpPr/>
          <p:nvPr/>
        </p:nvSpPr>
        <p:spPr>
          <a:xfrm>
            <a:off x="7349762" y="4906006"/>
            <a:ext cx="1329943" cy="933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 defTabSz="327970">
              <a:defRPr sz="1800" b="1"/>
            </a:lvl1pPr>
          </a:lstStyle>
          <a:p>
            <a:r>
              <a:rPr sz="675">
                <a:solidFill>
                  <a:schemeClr val="bg1">
                    <a:lumMod val="9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6661" y="1201950"/>
            <a:ext cx="8229600" cy="593185"/>
          </a:xfrm>
        </p:spPr>
        <p:txBody>
          <a:bodyPr/>
          <a:lstStyle/>
          <a:p>
            <a:pPr algn="ctr"/>
            <a:r>
              <a:rPr lang="en-US" smtClean="0"/>
              <a:t>Compute</a:t>
            </a:r>
            <a:endParaRPr lang="en-US" dirty="0"/>
          </a:p>
        </p:txBody>
      </p:sp>
      <p:grpSp>
        <p:nvGrpSpPr>
          <p:cNvPr id="260" name="Group 259"/>
          <p:cNvGrpSpPr/>
          <p:nvPr/>
        </p:nvGrpSpPr>
        <p:grpSpPr>
          <a:xfrm>
            <a:off x="461256" y="2631608"/>
            <a:ext cx="8589144" cy="1803611"/>
            <a:chOff x="382503" y="2018631"/>
            <a:chExt cx="8589144" cy="1803611"/>
          </a:xfrm>
        </p:grpSpPr>
        <p:sp>
          <p:nvSpPr>
            <p:cNvPr id="261" name="TextBox 260"/>
            <p:cNvSpPr txBox="1"/>
            <p:nvPr/>
          </p:nvSpPr>
          <p:spPr>
            <a:xfrm>
              <a:off x="382503" y="2991245"/>
              <a:ext cx="796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EC2</a:t>
              </a:r>
            </a:p>
          </p:txBody>
        </p:sp>
        <p:pic>
          <p:nvPicPr>
            <p:cNvPr id="262" name="Picture 261" descr="EC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575" y="2104757"/>
              <a:ext cx="648393" cy="648393"/>
            </a:xfrm>
            <a:prstGeom prst="rect">
              <a:avLst/>
            </a:prstGeom>
          </p:spPr>
        </p:pic>
        <p:pic>
          <p:nvPicPr>
            <p:cNvPr id="263" name="Picture 262" descr="Auto-Scalin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850" t="8632" r="7628" b="6840"/>
            <a:stretch/>
          </p:blipFill>
          <p:spPr>
            <a:xfrm>
              <a:off x="1472258" y="2104757"/>
              <a:ext cx="713187" cy="713232"/>
            </a:xfrm>
            <a:prstGeom prst="rect">
              <a:avLst/>
            </a:prstGeom>
          </p:spPr>
        </p:pic>
        <p:sp>
          <p:nvSpPr>
            <p:cNvPr id="264" name="TextBox 263"/>
            <p:cNvSpPr txBox="1"/>
            <p:nvPr/>
          </p:nvSpPr>
          <p:spPr>
            <a:xfrm>
              <a:off x="1178632" y="2991245"/>
              <a:ext cx="1278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Auto Scaling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2255262" y="2991245"/>
              <a:ext cx="1368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Lambda</a:t>
              </a:r>
            </a:p>
          </p:txBody>
        </p:sp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1499" y="2018631"/>
              <a:ext cx="856421" cy="856421"/>
            </a:xfrm>
            <a:prstGeom prst="rect">
              <a:avLst/>
            </a:prstGeom>
          </p:spPr>
        </p:pic>
        <p:sp>
          <p:nvSpPr>
            <p:cNvPr id="267" name="TextBox 266"/>
            <p:cNvSpPr txBox="1"/>
            <p:nvPr/>
          </p:nvSpPr>
          <p:spPr>
            <a:xfrm>
              <a:off x="4600536" y="2991245"/>
              <a:ext cx="1515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EC2 Container Service</a:t>
              </a:r>
            </a:p>
          </p:txBody>
        </p:sp>
        <p:pic>
          <p:nvPicPr>
            <p:cNvPr id="268" name="Picture 2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1917" y="2143197"/>
              <a:ext cx="611576" cy="571013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0954" y="2065622"/>
              <a:ext cx="762437" cy="762437"/>
            </a:xfrm>
            <a:prstGeom prst="rect">
              <a:avLst/>
            </a:prstGeom>
          </p:spPr>
        </p:pic>
        <p:sp>
          <p:nvSpPr>
            <p:cNvPr id="270" name="TextBox 269"/>
            <p:cNvSpPr txBox="1"/>
            <p:nvPr/>
          </p:nvSpPr>
          <p:spPr>
            <a:xfrm>
              <a:off x="7132697" y="2991245"/>
              <a:ext cx="1838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Elastic Beanstalk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901884" y="2991245"/>
              <a:ext cx="1515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EC2 Container </a:t>
              </a:r>
              <a:r>
                <a:rPr lang="en-US" sz="1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Registry</a:t>
              </a:r>
              <a:endParaRPr lang="en-US" sz="16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487747" y="2991245"/>
              <a:ext cx="13688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/>
                  <a:cs typeface="Arial"/>
                </a:rPr>
                <a:t>Batch</a:t>
              </a:r>
              <a:endParaRPr lang="en-US" sz="16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74" name="Picture 2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193" y="2595892"/>
            <a:ext cx="1045736" cy="1045736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1709" y="2710454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</TotalTime>
  <Words>902</Words>
  <Application>Microsoft Macintosh PowerPoint</Application>
  <PresentationFormat>On-screen Show (4:3)</PresentationFormat>
  <Paragraphs>280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Calibri</vt:lpstr>
      <vt:lpstr>Courier New</vt:lpstr>
      <vt:lpstr>Helvetica Light</vt:lpstr>
      <vt:lpstr>Lato Black</vt:lpstr>
      <vt:lpstr>Lato Light</vt:lpstr>
      <vt:lpstr>Lucida Grande</vt:lpstr>
      <vt:lpstr>PT Sans</vt:lpstr>
      <vt:lpstr>Roboto</vt:lpstr>
      <vt:lpstr>Roboto Black</vt:lpstr>
      <vt:lpstr>Roboto Light</vt:lpstr>
      <vt:lpstr>Roboto Medium</vt:lpstr>
      <vt:lpstr>Roboto Thin</vt:lpstr>
      <vt:lpstr>Wingdings</vt:lpstr>
      <vt:lpstr>Arial</vt:lpstr>
      <vt:lpstr>Office Theme</vt:lpstr>
      <vt:lpstr>PowerPoint Presentation</vt:lpstr>
      <vt:lpstr>Digital fraud is an immense problem  with quickly increasing scale</vt:lpstr>
      <vt:lpstr>Fraud impacts all kind of online businesses</vt:lpstr>
      <vt:lpstr>Fraud managers are presented with a wide range of options</vt:lpstr>
      <vt:lpstr>SEON offers a unique approach  to help fraud managers be more effective</vt:lpstr>
      <vt:lpstr>SEON’s APIs cover all relevant risk vectors</vt:lpstr>
      <vt:lpstr>The SEON fraud prevention engine  is highly effective and robust </vt:lpstr>
      <vt:lpstr>AWS is the most robust, fully features technology infrastructure platform</vt:lpstr>
      <vt:lpstr>Compute</vt:lpstr>
      <vt:lpstr>Elastic Beanstalk</vt:lpstr>
      <vt:lpstr>Database</vt:lpstr>
      <vt:lpstr>RDS</vt:lpstr>
      <vt:lpstr>Networking</vt:lpstr>
      <vt:lpstr>ELB</vt:lpstr>
      <vt:lpstr>Route 53</vt:lpstr>
      <vt:lpstr>Administration &amp; Security</vt:lpstr>
      <vt:lpstr>Developer &amp; Management</vt:lpstr>
      <vt:lpstr>OpsWorks</vt:lpstr>
      <vt:lpstr>Artificial Intelligence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Hegedues</dc:creator>
  <cp:lastModifiedBy>Tamas Kadar</cp:lastModifiedBy>
  <cp:revision>186</cp:revision>
  <dcterms:created xsi:type="dcterms:W3CDTF">2017-03-06T10:26:47Z</dcterms:created>
  <dcterms:modified xsi:type="dcterms:W3CDTF">2017-05-16T10:34:45Z</dcterms:modified>
</cp:coreProperties>
</file>