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9" r:id="rId1"/>
    <p:sldMasterId id="2147483663" r:id="rId2"/>
    <p:sldMasterId id="2147483675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embeddedFontLst>
    <p:embeddedFont>
      <p:font typeface="Montserrat" panose="020B0604020202020204" charset="-18"/>
      <p:regular r:id="rId17"/>
      <p:bold r:id="rId18"/>
    </p:embeddedFont>
    <p:embeddedFont>
      <p:font typeface="Helvetica Light" panose="020B050000000000000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 Light" panose="020B0604020202020204" charset="-18"/>
      <p:regular r:id="rId24"/>
    </p:embeddedFont>
    <p:embeddedFont>
      <p:font typeface="Montserrat Black" panose="020B0604020202020204" charset="-18"/>
      <p:bold r:id="rId25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B3DDFF"/>
    <a:srgbClr val="959595"/>
    <a:srgbClr val="DDDDDD"/>
    <a:srgbClr val="F1E4A9"/>
    <a:srgbClr val="464646"/>
    <a:srgbClr val="2A81C4"/>
    <a:srgbClr val="58A0D8"/>
    <a:srgbClr val="85BEEB"/>
    <a:srgbClr val="F1C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22B71-794C-4B49-A8AC-A9BC7EC84153}" type="datetimeFigureOut">
              <a:rPr lang="hu-HU" smtClean="0"/>
              <a:t>2017. 04. 25.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6CCBC-010D-470C-8A4C-5803941976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81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77667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aseline="0"/>
            </a:lvl1pPr>
          </a:lstStyle>
          <a:p>
            <a:r>
              <a:rPr lang="hu-HU" dirty="0"/>
              <a:t>CLICK HERE TO EDIT HEADLINE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256348"/>
            <a:ext cx="9144000" cy="508156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4646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here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subheadline</a:t>
            </a:r>
            <a:endParaRPr lang="hu-HU" dirty="0"/>
          </a:p>
        </p:txBody>
      </p:sp>
      <p:pic>
        <p:nvPicPr>
          <p:cNvPr id="4" name="balabit_logo-01-small-filtered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554220" y="488030"/>
            <a:ext cx="3083561" cy="177515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zöveg helye 8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4856579"/>
            <a:ext cx="9144001" cy="414265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here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extra </a:t>
            </a:r>
            <a:r>
              <a:rPr lang="hu-HU" dirty="0" err="1"/>
              <a:t>headline</a:t>
            </a:r>
            <a:endParaRPr lang="hu-HU" dirty="0"/>
          </a:p>
        </p:txBody>
      </p:sp>
      <p:sp>
        <p:nvSpPr>
          <p:cNvPr id="10" name="Szöveg helye 8"/>
          <p:cNvSpPr>
            <a:spLocks noGrp="1"/>
          </p:cNvSpPr>
          <p:nvPr>
            <p:ph type="body" sz="quarter" idx="11" hasCustomPrompt="1"/>
          </p:nvPr>
        </p:nvSpPr>
        <p:spPr>
          <a:xfrm>
            <a:off x="4868779" y="5963150"/>
            <a:ext cx="2454443" cy="49096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>
                    <a:lumMod val="75000"/>
                  </a:schemeClr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05.05.2016</a:t>
            </a:r>
          </a:p>
          <a:p>
            <a:pPr lvl="0"/>
            <a:r>
              <a:rPr lang="hu-HU" dirty="0"/>
              <a:t>Budapest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58" y="532641"/>
            <a:ext cx="3006123" cy="173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4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33400" y="501483"/>
            <a:ext cx="5619750" cy="2273801"/>
          </a:xfrm>
        </p:spPr>
        <p:txBody>
          <a:bodyPr anchor="t">
            <a:normAutofit/>
          </a:bodyPr>
          <a:lstStyle>
            <a:lvl1pPr>
              <a:defRPr sz="4000" baseline="0"/>
            </a:lvl1pPr>
          </a:lstStyle>
          <a:p>
            <a:r>
              <a:rPr lang="hu-HU" dirty="0"/>
              <a:t>Click here to add Your title</a:t>
            </a:r>
          </a:p>
        </p:txBody>
      </p:sp>
      <p:sp>
        <p:nvSpPr>
          <p:cNvPr id="4" name="Szöveg helye 5"/>
          <p:cNvSpPr>
            <a:spLocks noGrp="1"/>
          </p:cNvSpPr>
          <p:nvPr>
            <p:ph type="body" sz="quarter" idx="10" hasCustomPrompt="1"/>
          </p:nvPr>
        </p:nvSpPr>
        <p:spPr>
          <a:xfrm>
            <a:off x="533399" y="3143250"/>
            <a:ext cx="5619751" cy="2944812"/>
          </a:xfrm>
        </p:spPr>
        <p:txBody>
          <a:bodyPr>
            <a:normAutofit/>
          </a:bodyPr>
          <a:lstStyle>
            <a:lvl1pPr marL="342900" indent="-3429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 b="0">
                <a:solidFill>
                  <a:srgbClr val="464646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en-US" dirty="0"/>
              <a:t>Clear offering, clear messaging</a:t>
            </a:r>
          </a:p>
          <a:p>
            <a:pPr lvl="0"/>
            <a:r>
              <a:rPr lang="en-US" dirty="0"/>
              <a:t>More competitive/attractive feature sets</a:t>
            </a:r>
          </a:p>
          <a:p>
            <a:pPr lvl="0"/>
            <a:r>
              <a:rPr lang="en-US" dirty="0"/>
              <a:t>Without extra software development</a:t>
            </a:r>
            <a:endParaRPr lang="hu-HU" dirty="0"/>
          </a:p>
        </p:txBody>
      </p:sp>
      <p:sp>
        <p:nvSpPr>
          <p:cNvPr id="7" name="Kép helye 6"/>
          <p:cNvSpPr>
            <a:spLocks noGrp="1"/>
          </p:cNvSpPr>
          <p:nvPr>
            <p:ph type="pic" sz="quarter" idx="11" hasCustomPrompt="1"/>
          </p:nvPr>
        </p:nvSpPr>
        <p:spPr>
          <a:xfrm>
            <a:off x="6696075" y="0"/>
            <a:ext cx="5495925" cy="685800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200">
                <a:latin typeface="Montserrat Light" panose="00000400000000000000" pitchFamily="2" charset="-18"/>
              </a:defRPr>
            </a:lvl1pPr>
          </a:lstStyle>
          <a:p>
            <a:r>
              <a:rPr lang="hu-HU" dirty="0" err="1"/>
              <a:t>Drag’n</a:t>
            </a:r>
            <a:r>
              <a:rPr lang="hu-HU" dirty="0"/>
              <a:t> </a:t>
            </a:r>
            <a:r>
              <a:rPr lang="hu-HU" dirty="0" err="1"/>
              <a:t>drop</a:t>
            </a:r>
            <a:r>
              <a:rPr lang="hu-HU" dirty="0"/>
              <a:t> </a:t>
            </a:r>
            <a:r>
              <a:rPr lang="hu-HU" dirty="0" err="1"/>
              <a:t>picture</a:t>
            </a:r>
            <a:r>
              <a:rPr lang="hu-HU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4883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ép helye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200">
                <a:latin typeface="Montserrat Light" panose="00000400000000000000" pitchFamily="2" charset="-18"/>
              </a:defRPr>
            </a:lvl1pPr>
          </a:lstStyle>
          <a:p>
            <a:r>
              <a:rPr lang="en-US"/>
              <a:t>Click icon to add picture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204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4248150" y="501484"/>
            <a:ext cx="7256278" cy="1306052"/>
          </a:xfrm>
        </p:spPr>
        <p:txBody>
          <a:bodyPr anchor="t" anchorCtr="1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OUR SECURITY VISION</a:t>
            </a:r>
            <a:endParaRPr lang="hu-HU" dirty="0"/>
          </a:p>
        </p:txBody>
      </p:sp>
      <p:sp>
        <p:nvSpPr>
          <p:cNvPr id="4" name="Szöveg helye 5"/>
          <p:cNvSpPr>
            <a:spLocks noGrp="1"/>
          </p:cNvSpPr>
          <p:nvPr>
            <p:ph type="body" sz="quarter" idx="10" hasCustomPrompt="1"/>
          </p:nvPr>
        </p:nvSpPr>
        <p:spPr>
          <a:xfrm>
            <a:off x="6722877" y="3524395"/>
            <a:ext cx="2306823" cy="802758"/>
          </a:xfrm>
        </p:spPr>
        <p:txBody>
          <a:bodyPr anchor="t" anchorCtr="1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Tx/>
              <a:buNone/>
              <a:defRPr sz="1200" b="0">
                <a:solidFill>
                  <a:srgbClr val="464646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en-US" dirty="0"/>
              <a:t>Privileged user monitoring 4-eyes authorization</a:t>
            </a: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18" y="0"/>
            <a:ext cx="3600450" cy="6858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2" y="6407707"/>
            <a:ext cx="1227223" cy="234616"/>
          </a:xfrm>
          <a:prstGeom prst="rect">
            <a:avLst/>
          </a:prstGeom>
        </p:spPr>
      </p:pic>
      <p:sp>
        <p:nvSpPr>
          <p:cNvPr id="11" name="Szöveg helye 5"/>
          <p:cNvSpPr>
            <a:spLocks noGrp="1"/>
          </p:cNvSpPr>
          <p:nvPr>
            <p:ph type="body" sz="quarter" idx="11" hasCustomPrompt="1"/>
          </p:nvPr>
        </p:nvSpPr>
        <p:spPr>
          <a:xfrm>
            <a:off x="466726" y="2362200"/>
            <a:ext cx="2571750" cy="3552824"/>
          </a:xfrm>
        </p:spPr>
        <p:txBody>
          <a:bodyPr>
            <a:normAutofit/>
          </a:bodyPr>
          <a:lstStyle>
            <a:lvl1pPr marL="252000" indent="-2520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Montserrat Light" panose="00000400000000000000" pitchFamily="2" charset="-18"/>
              <a:buChar char="◊"/>
              <a:defRPr sz="1600" b="0" normalizeH="0" baseline="0">
                <a:solidFill>
                  <a:schemeClr val="bg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en-US" dirty="0"/>
              <a:t>Introduction</a:t>
            </a:r>
          </a:p>
          <a:p>
            <a:pPr lvl="0"/>
            <a:r>
              <a:rPr lang="en-US" dirty="0"/>
              <a:t>Mission</a:t>
            </a:r>
          </a:p>
          <a:p>
            <a:pPr lvl="0"/>
            <a:r>
              <a:rPr lang="en-US" dirty="0"/>
              <a:t>Our security vision</a:t>
            </a:r>
          </a:p>
          <a:p>
            <a:pPr lvl="0"/>
            <a:r>
              <a:rPr lang="en-US" dirty="0"/>
              <a:t>Solutions</a:t>
            </a:r>
          </a:p>
          <a:p>
            <a:pPr lvl="0"/>
            <a:r>
              <a:rPr lang="en-US" dirty="0"/>
              <a:t>Technologies</a:t>
            </a:r>
            <a:endParaRPr lang="hu-HU" dirty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2" hasCustomPrompt="1"/>
          </p:nvPr>
        </p:nvSpPr>
        <p:spPr>
          <a:xfrm>
            <a:off x="466725" y="501650"/>
            <a:ext cx="2571750" cy="1454150"/>
          </a:xfrm>
        </p:spPr>
        <p:txBody>
          <a:bodyPr>
            <a:normAutofit/>
          </a:bodyPr>
          <a:lstStyle>
            <a:lvl1pPr marL="0" indent="0">
              <a:buNone/>
              <a:defRPr sz="3200" cap="all" baseline="0">
                <a:solidFill>
                  <a:schemeClr val="bg1"/>
                </a:solidFill>
                <a:latin typeface="Montserrat Black" panose="00000A00000000000000" pitchFamily="2" charset="-18"/>
              </a:defRPr>
            </a:lvl1pPr>
          </a:lstStyle>
          <a:p>
            <a:pPr lvl="0"/>
            <a:r>
              <a:rPr lang="hu-HU" dirty="0"/>
              <a:t>WHY BALABIT?</a:t>
            </a:r>
          </a:p>
        </p:txBody>
      </p:sp>
      <p:sp>
        <p:nvSpPr>
          <p:cNvPr id="16" name="Kép helye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156288" y="1955800"/>
            <a:ext cx="1440000" cy="1440000"/>
          </a:xfrm>
        </p:spPr>
        <p:txBody>
          <a:bodyPr tIns="14400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hu-HU" sz="1000" kern="1200" dirty="0">
                <a:solidFill>
                  <a:srgbClr val="959595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</a:lstStyle>
          <a:p>
            <a:r>
              <a:rPr lang="hu-HU" dirty="0" err="1"/>
              <a:t>Drag’n</a:t>
            </a:r>
            <a:r>
              <a:rPr lang="hu-HU" dirty="0"/>
              <a:t> </a:t>
            </a:r>
            <a:r>
              <a:rPr lang="hu-HU" dirty="0" err="1"/>
              <a:t>drop</a:t>
            </a:r>
            <a:br>
              <a:rPr lang="hu-HU" dirty="0"/>
            </a:br>
            <a:r>
              <a:rPr lang="hu-HU" dirty="0" err="1"/>
              <a:t>icon</a:t>
            </a:r>
            <a:r>
              <a:rPr lang="hu-HU" dirty="0"/>
              <a:t> here</a:t>
            </a:r>
          </a:p>
        </p:txBody>
      </p:sp>
      <p:sp>
        <p:nvSpPr>
          <p:cNvPr id="17" name="Szöveg helye 5"/>
          <p:cNvSpPr>
            <a:spLocks noGrp="1"/>
          </p:cNvSpPr>
          <p:nvPr>
            <p:ph type="body" sz="quarter" idx="14" hasCustomPrompt="1"/>
          </p:nvPr>
        </p:nvSpPr>
        <p:spPr>
          <a:xfrm>
            <a:off x="9197605" y="5604949"/>
            <a:ext cx="2306823" cy="802758"/>
          </a:xfrm>
        </p:spPr>
        <p:txBody>
          <a:bodyPr anchor="t" anchorCtr="1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Tx/>
              <a:buNone/>
              <a:defRPr sz="1200" b="0">
                <a:solidFill>
                  <a:srgbClr val="464646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en-US" dirty="0"/>
              <a:t>Privileged user monitoring 4-eyes authorization</a:t>
            </a:r>
          </a:p>
        </p:txBody>
      </p:sp>
      <p:sp>
        <p:nvSpPr>
          <p:cNvPr id="18" name="Kép helye 1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631016" y="4036354"/>
            <a:ext cx="1440000" cy="1440000"/>
          </a:xfrm>
        </p:spPr>
        <p:txBody>
          <a:bodyPr tIns="14400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hu-HU" sz="1000" kern="1200" dirty="0">
                <a:solidFill>
                  <a:srgbClr val="959595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</a:lstStyle>
          <a:p>
            <a:r>
              <a:rPr lang="hu-HU" dirty="0" err="1"/>
              <a:t>Drag’n</a:t>
            </a:r>
            <a:r>
              <a:rPr lang="hu-HU" dirty="0"/>
              <a:t> </a:t>
            </a:r>
            <a:r>
              <a:rPr lang="hu-HU" dirty="0" err="1"/>
              <a:t>drop</a:t>
            </a:r>
            <a:br>
              <a:rPr lang="hu-HU" dirty="0"/>
            </a:br>
            <a:r>
              <a:rPr lang="hu-HU" dirty="0" err="1"/>
              <a:t>icon</a:t>
            </a:r>
            <a:r>
              <a:rPr lang="hu-HU" dirty="0"/>
              <a:t> here</a:t>
            </a:r>
          </a:p>
        </p:txBody>
      </p:sp>
      <p:sp>
        <p:nvSpPr>
          <p:cNvPr id="19" name="Szöveg helye 5"/>
          <p:cNvSpPr>
            <a:spLocks noGrp="1"/>
          </p:cNvSpPr>
          <p:nvPr>
            <p:ph type="body" sz="quarter" idx="16" hasCustomPrompt="1"/>
          </p:nvPr>
        </p:nvSpPr>
        <p:spPr>
          <a:xfrm>
            <a:off x="4248150" y="5604949"/>
            <a:ext cx="2306823" cy="802758"/>
          </a:xfrm>
        </p:spPr>
        <p:txBody>
          <a:bodyPr anchor="t" anchorCtr="1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Tx/>
              <a:buNone/>
              <a:defRPr sz="1200" b="0">
                <a:solidFill>
                  <a:srgbClr val="464646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en-US" dirty="0"/>
              <a:t>Privileged user monitoring 4-eyes authorization</a:t>
            </a:r>
          </a:p>
        </p:txBody>
      </p:sp>
      <p:sp>
        <p:nvSpPr>
          <p:cNvPr id="20" name="Kép helye 15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1561" y="4036354"/>
            <a:ext cx="1440000" cy="1440000"/>
          </a:xfrm>
        </p:spPr>
        <p:txBody>
          <a:bodyPr tIns="144000">
            <a:normAutofit/>
          </a:bodyPr>
          <a:lstStyle>
            <a:lvl1pPr marL="0" indent="0" algn="ctr">
              <a:buNone/>
              <a:defRPr sz="1000">
                <a:solidFill>
                  <a:srgbClr val="959595"/>
                </a:solidFill>
              </a:defRPr>
            </a:lvl1pPr>
          </a:lstStyle>
          <a:p>
            <a:r>
              <a:rPr lang="hu-HU" dirty="0" err="1"/>
              <a:t>Drag’n</a:t>
            </a:r>
            <a:r>
              <a:rPr lang="hu-HU" dirty="0"/>
              <a:t> </a:t>
            </a:r>
            <a:r>
              <a:rPr lang="hu-HU" dirty="0" err="1"/>
              <a:t>drop</a:t>
            </a:r>
            <a:br>
              <a:rPr lang="hu-HU" dirty="0"/>
            </a:br>
            <a:r>
              <a:rPr lang="hu-HU" dirty="0" err="1"/>
              <a:t>icon</a:t>
            </a:r>
            <a:r>
              <a:rPr lang="hu-HU" dirty="0"/>
              <a:t> here</a:t>
            </a:r>
          </a:p>
        </p:txBody>
      </p:sp>
      <p:sp>
        <p:nvSpPr>
          <p:cNvPr id="21" name="Jobbra nyíl 20"/>
          <p:cNvSpPr/>
          <p:nvPr userDrawn="1"/>
        </p:nvSpPr>
        <p:spPr>
          <a:xfrm>
            <a:off x="7201121" y="5653659"/>
            <a:ext cx="1350335" cy="492683"/>
          </a:xfrm>
          <a:prstGeom prst="rightArrow">
            <a:avLst/>
          </a:prstGeom>
          <a:solidFill>
            <a:srgbClr val="F1CB16"/>
          </a:solidFill>
          <a:ln>
            <a:solidFill>
              <a:srgbClr val="F1C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1CB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6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77667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aseline="0"/>
            </a:lvl1pPr>
          </a:lstStyle>
          <a:p>
            <a:r>
              <a:rPr lang="hu-HU" dirty="0"/>
              <a:t>CLICK HERE TO EDIT HEADLINE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256348"/>
            <a:ext cx="9144000" cy="508156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here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subheadline</a:t>
            </a:r>
            <a:endParaRPr lang="hu-HU" dirty="0"/>
          </a:p>
        </p:txBody>
      </p:sp>
      <p:pic>
        <p:nvPicPr>
          <p:cNvPr id="4" name="balabit_logo-01-small-filtered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554220" y="488030"/>
            <a:ext cx="3083561" cy="177515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zöveg helye 8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4856579"/>
            <a:ext cx="9144001" cy="414265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85BEEB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here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extra </a:t>
            </a:r>
            <a:r>
              <a:rPr lang="hu-HU" dirty="0" err="1"/>
              <a:t>headline</a:t>
            </a:r>
            <a:endParaRPr lang="hu-HU" dirty="0"/>
          </a:p>
        </p:txBody>
      </p:sp>
      <p:sp>
        <p:nvSpPr>
          <p:cNvPr id="10" name="Szöveg helye 8"/>
          <p:cNvSpPr>
            <a:spLocks noGrp="1"/>
          </p:cNvSpPr>
          <p:nvPr>
            <p:ph type="body" sz="quarter" idx="11" hasCustomPrompt="1"/>
          </p:nvPr>
        </p:nvSpPr>
        <p:spPr>
          <a:xfrm>
            <a:off x="4868779" y="5963150"/>
            <a:ext cx="2454443" cy="49096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05.05.2016</a:t>
            </a:r>
            <a:br>
              <a:rPr lang="hu-HU" dirty="0"/>
            </a:br>
            <a:r>
              <a:rPr lang="hu-HU" dirty="0"/>
              <a:t>Budapest</a:t>
            </a:r>
          </a:p>
        </p:txBody>
      </p:sp>
    </p:spTree>
    <p:extLst>
      <p:ext uri="{BB962C8B-B14F-4D97-AF65-F5344CB8AC3E}">
        <p14:creationId xmlns:p14="http://schemas.microsoft.com/office/powerpoint/2010/main" val="3662559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adline+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56010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aseline="0"/>
            </a:lvl1pPr>
          </a:lstStyle>
          <a:p>
            <a:r>
              <a:rPr lang="hu-HU" dirty="0"/>
              <a:t>CLICK HERE TO EDIT HEADLINE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3978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here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subheadline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767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7200" baseline="0"/>
            </a:lvl1pPr>
          </a:lstStyle>
          <a:p>
            <a:r>
              <a:rPr lang="hu-HU" dirty="0"/>
              <a:t>CLICK HERE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41664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/>
          <p:nvPr userDrawn="1"/>
        </p:nvSpPr>
        <p:spPr>
          <a:xfrm>
            <a:off x="452103" y="1380170"/>
            <a:ext cx="3923958" cy="3924000"/>
          </a:xfrm>
          <a:prstGeom prst="ellipse">
            <a:avLst/>
          </a:prstGeom>
          <a:solidFill>
            <a:srgbClr val="46464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anose="00000500000000000000" pitchFamily="2" charset="-18"/>
              <a:ea typeface="+mn-ea"/>
              <a:cs typeface="+mn-cs"/>
              <a:sym typeface="Helvetica Light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4521976" y="1632170"/>
            <a:ext cx="3673545" cy="3672000"/>
          </a:xfrm>
          <a:prstGeom prst="ellipse">
            <a:avLst/>
          </a:prstGeom>
          <a:solidFill>
            <a:srgbClr val="46464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anose="00000500000000000000" pitchFamily="2" charset="-18"/>
              <a:ea typeface="+mn-ea"/>
              <a:cs typeface="+mn-cs"/>
              <a:sym typeface="Helvetica Light"/>
            </a:endParaRPr>
          </a:p>
        </p:txBody>
      </p:sp>
      <p:sp>
        <p:nvSpPr>
          <p:cNvPr id="5" name="Oval 3"/>
          <p:cNvSpPr/>
          <p:nvPr userDrawn="1"/>
        </p:nvSpPr>
        <p:spPr>
          <a:xfrm>
            <a:off x="8341435" y="1905770"/>
            <a:ext cx="3398463" cy="3398400"/>
          </a:xfrm>
          <a:prstGeom prst="ellipse">
            <a:avLst/>
          </a:prstGeom>
          <a:solidFill>
            <a:srgbClr val="464646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anose="00000500000000000000" pitchFamily="2" charset="-18"/>
              <a:ea typeface="+mn-ea"/>
              <a:cs typeface="+mn-cs"/>
              <a:sym typeface="Helvetica Light"/>
            </a:endParaRPr>
          </a:p>
        </p:txBody>
      </p:sp>
      <p:sp>
        <p:nvSpPr>
          <p:cNvPr id="16" name="Szöveg helye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82426" y="2112627"/>
            <a:ext cx="987007" cy="6786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  <a:latin typeface="Montserrat Black" panose="00000A00000000000000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01.</a:t>
            </a:r>
          </a:p>
        </p:txBody>
      </p:sp>
      <p:sp>
        <p:nvSpPr>
          <p:cNvPr id="17" name="Szöveg helye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92951" y="2267493"/>
            <a:ext cx="1163471" cy="6786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  <a:latin typeface="Montserrat Black" panose="00000A00000000000000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02.</a:t>
            </a:r>
          </a:p>
        </p:txBody>
      </p:sp>
      <p:sp>
        <p:nvSpPr>
          <p:cNvPr id="18" name="Szöveg helye 1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838783" y="2419894"/>
            <a:ext cx="1163471" cy="6786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tx2"/>
                </a:solidFill>
                <a:latin typeface="Montserrat Black" panose="00000A00000000000000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03.</a:t>
            </a:r>
          </a:p>
        </p:txBody>
      </p:sp>
      <p:sp>
        <p:nvSpPr>
          <p:cNvPr id="20" name="Szöveg helye 1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81332" y="2791325"/>
            <a:ext cx="2838558" cy="1101691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atin typeface="Montserrat" panose="00000500000000000000" pitchFamily="2" charset="-18"/>
              </a:defRPr>
            </a:lvl1pPr>
          </a:lstStyle>
          <a:p>
            <a:pPr lvl="0"/>
            <a:r>
              <a:rPr lang="hu-HU" dirty="0"/>
              <a:t>Click here to add text</a:t>
            </a:r>
          </a:p>
        </p:txBody>
      </p:sp>
      <p:sp>
        <p:nvSpPr>
          <p:cNvPr id="21" name="Szöveg helye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81332" y="3893016"/>
            <a:ext cx="2583197" cy="1023889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rgbClr val="DDDDDD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Click here to add short text</a:t>
            </a:r>
          </a:p>
        </p:txBody>
      </p:sp>
      <p:sp>
        <p:nvSpPr>
          <p:cNvPr id="22" name="Szöveg helye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092951" y="2946191"/>
            <a:ext cx="2838558" cy="1101691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atin typeface="Montserrat" panose="00000500000000000000" pitchFamily="2" charset="-18"/>
              </a:defRPr>
            </a:lvl1pPr>
          </a:lstStyle>
          <a:p>
            <a:pPr lvl="0"/>
            <a:r>
              <a:rPr lang="hu-HU" dirty="0"/>
              <a:t>Click here to add text</a:t>
            </a:r>
          </a:p>
        </p:txBody>
      </p:sp>
      <p:sp>
        <p:nvSpPr>
          <p:cNvPr id="23" name="Szöveg helye 1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2951" y="4047882"/>
            <a:ext cx="2583197" cy="1023889"/>
          </a:xfrm>
        </p:spPr>
        <p:txBody>
          <a:bodyPr>
            <a:normAutofit/>
          </a:bodyPr>
          <a:lstStyle>
            <a:lvl1pPr marL="0" indent="0">
              <a:buNone/>
              <a:defRPr lang="hu-HU" sz="2000" b="0" kern="1200" baseline="0" dirty="0">
                <a:solidFill>
                  <a:srgbClr val="DDDDDD"/>
                </a:solidFill>
                <a:latin typeface="Montserrat Light" panose="00000400000000000000" pitchFamily="2" charset="-18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Click here to add short text</a:t>
            </a:r>
          </a:p>
        </p:txBody>
      </p:sp>
      <p:sp>
        <p:nvSpPr>
          <p:cNvPr id="24" name="Szöveg helye 1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38783" y="3117099"/>
            <a:ext cx="2838558" cy="1101691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atin typeface="Montserrat" panose="00000500000000000000" pitchFamily="2" charset="-18"/>
              </a:defRPr>
            </a:lvl1pPr>
          </a:lstStyle>
          <a:p>
            <a:pPr lvl="0"/>
            <a:r>
              <a:rPr lang="hu-HU" dirty="0"/>
              <a:t>Click here to add text</a:t>
            </a:r>
          </a:p>
        </p:txBody>
      </p:sp>
      <p:sp>
        <p:nvSpPr>
          <p:cNvPr id="25" name="Szöveg helye 19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838783" y="4218790"/>
            <a:ext cx="2583197" cy="1023889"/>
          </a:xfrm>
        </p:spPr>
        <p:txBody>
          <a:bodyPr>
            <a:normAutofit/>
          </a:bodyPr>
          <a:lstStyle>
            <a:lvl1pPr marL="0" indent="0">
              <a:buNone/>
              <a:defRPr lang="hu-HU" sz="2000" b="0" kern="1200" baseline="0" dirty="0">
                <a:solidFill>
                  <a:srgbClr val="DDDDDD"/>
                </a:solidFill>
                <a:latin typeface="Montserrat Light" panose="00000400000000000000" pitchFamily="2" charset="-18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Click here to add short text</a:t>
            </a:r>
          </a:p>
        </p:txBody>
      </p:sp>
      <p:pic>
        <p:nvPicPr>
          <p:cNvPr id="2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2" y="6407707"/>
            <a:ext cx="1227223" cy="2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12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2" y="6407707"/>
            <a:ext cx="1227223" cy="2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32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77667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aseline="0"/>
            </a:lvl1pPr>
          </a:lstStyle>
          <a:p>
            <a:r>
              <a:rPr lang="hu-HU" dirty="0"/>
              <a:t>CLICK HERE TO EDIT HEADLINE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256348"/>
            <a:ext cx="9144000" cy="508156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here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subheadline</a:t>
            </a:r>
            <a:endParaRPr lang="hu-HU" dirty="0"/>
          </a:p>
        </p:txBody>
      </p:sp>
      <p:pic>
        <p:nvPicPr>
          <p:cNvPr id="4" name="balabit_logo-01-small-filtered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554220" y="488030"/>
            <a:ext cx="3083561" cy="177515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zöveg helye 8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4856579"/>
            <a:ext cx="9144001" cy="414265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85BEEB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 err="1"/>
              <a:t>Click</a:t>
            </a:r>
            <a:r>
              <a:rPr lang="hu-HU" dirty="0"/>
              <a:t> here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extra </a:t>
            </a:r>
            <a:r>
              <a:rPr lang="hu-HU" dirty="0" err="1"/>
              <a:t>headline</a:t>
            </a:r>
            <a:endParaRPr lang="hu-HU" dirty="0"/>
          </a:p>
        </p:txBody>
      </p:sp>
      <p:sp>
        <p:nvSpPr>
          <p:cNvPr id="10" name="Szöveg helye 8"/>
          <p:cNvSpPr>
            <a:spLocks noGrp="1"/>
          </p:cNvSpPr>
          <p:nvPr>
            <p:ph type="body" sz="quarter" idx="11" hasCustomPrompt="1"/>
          </p:nvPr>
        </p:nvSpPr>
        <p:spPr>
          <a:xfrm>
            <a:off x="4868779" y="5963150"/>
            <a:ext cx="2454443" cy="490968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05.05.2016</a:t>
            </a:r>
            <a:br>
              <a:rPr lang="hu-HU" dirty="0"/>
            </a:br>
            <a:r>
              <a:rPr lang="hu-HU" dirty="0"/>
              <a:t>Budapest</a:t>
            </a:r>
          </a:p>
        </p:txBody>
      </p:sp>
    </p:spTree>
    <p:extLst>
      <p:ext uri="{BB962C8B-B14F-4D97-AF65-F5344CB8AC3E}">
        <p14:creationId xmlns:p14="http://schemas.microsoft.com/office/powerpoint/2010/main" val="253347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adline+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56010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aseline="0"/>
            </a:lvl1pPr>
          </a:lstStyle>
          <a:p>
            <a:r>
              <a:rPr lang="hu-HU" dirty="0"/>
              <a:t>CLICK HERE TO EDIT HEADLINE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3978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here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subheadline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853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adline+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56010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aseline="0"/>
            </a:lvl1pPr>
          </a:lstStyle>
          <a:p>
            <a:r>
              <a:rPr lang="hu-HU" dirty="0"/>
              <a:t>CLICK HERE TO EDIT HEADLINE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3978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4646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Click</a:t>
            </a:r>
            <a:r>
              <a:rPr lang="hu-HU" dirty="0"/>
              <a:t> here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edit</a:t>
            </a:r>
            <a:r>
              <a:rPr lang="hu-HU" dirty="0"/>
              <a:t> </a:t>
            </a:r>
            <a:r>
              <a:rPr lang="hu-HU" dirty="0" err="1"/>
              <a:t>subheadline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97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7200" baseline="0"/>
            </a:lvl1pPr>
          </a:lstStyle>
          <a:p>
            <a:r>
              <a:rPr lang="hu-HU" dirty="0"/>
              <a:t>CLICK HERE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830155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7200" baseline="0">
                <a:solidFill>
                  <a:srgbClr val="F1CB16"/>
                </a:solidFill>
              </a:defRPr>
            </a:lvl1pPr>
          </a:lstStyle>
          <a:p>
            <a:r>
              <a:rPr lang="hu-HU" dirty="0"/>
              <a:t>CLICK HERE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3722738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/>
          <p:nvPr userDrawn="1"/>
        </p:nvSpPr>
        <p:spPr>
          <a:xfrm>
            <a:off x="452103" y="1380170"/>
            <a:ext cx="3923958" cy="3924000"/>
          </a:xfrm>
          <a:prstGeom prst="ellipse">
            <a:avLst/>
          </a:prstGeom>
          <a:solidFill>
            <a:srgbClr val="2A81C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anose="00000500000000000000" pitchFamily="2" charset="-18"/>
              <a:ea typeface="+mn-ea"/>
              <a:cs typeface="+mn-cs"/>
              <a:sym typeface="Helvetica Light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4521976" y="1632170"/>
            <a:ext cx="3673545" cy="3672000"/>
          </a:xfrm>
          <a:prstGeom prst="ellipse">
            <a:avLst/>
          </a:prstGeom>
          <a:solidFill>
            <a:srgbClr val="2A81C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anose="00000500000000000000" pitchFamily="2" charset="-18"/>
              <a:ea typeface="+mn-ea"/>
              <a:cs typeface="+mn-cs"/>
              <a:sym typeface="Helvetica Light"/>
            </a:endParaRPr>
          </a:p>
        </p:txBody>
      </p:sp>
      <p:sp>
        <p:nvSpPr>
          <p:cNvPr id="5" name="Oval 3"/>
          <p:cNvSpPr/>
          <p:nvPr userDrawn="1"/>
        </p:nvSpPr>
        <p:spPr>
          <a:xfrm>
            <a:off x="8341435" y="1905770"/>
            <a:ext cx="3398463" cy="3398400"/>
          </a:xfrm>
          <a:prstGeom prst="ellipse">
            <a:avLst/>
          </a:prstGeom>
          <a:solidFill>
            <a:srgbClr val="2A81C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anose="00000500000000000000" pitchFamily="2" charset="-18"/>
              <a:ea typeface="+mn-ea"/>
              <a:cs typeface="+mn-cs"/>
              <a:sym typeface="Helvetica Light"/>
            </a:endParaRPr>
          </a:p>
        </p:txBody>
      </p:sp>
      <p:sp>
        <p:nvSpPr>
          <p:cNvPr id="16" name="Szöveg helye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82426" y="2112627"/>
            <a:ext cx="987007" cy="6786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rgbClr val="B3DDFF"/>
                </a:solidFill>
                <a:latin typeface="Montserrat Black" panose="00000A00000000000000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01.</a:t>
            </a:r>
          </a:p>
        </p:txBody>
      </p:sp>
      <p:sp>
        <p:nvSpPr>
          <p:cNvPr id="17" name="Szöveg helye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92951" y="2267493"/>
            <a:ext cx="1163471" cy="6786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rgbClr val="B3DDFF"/>
                </a:solidFill>
                <a:latin typeface="Montserrat Black" panose="00000A00000000000000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02.</a:t>
            </a:r>
          </a:p>
        </p:txBody>
      </p:sp>
      <p:sp>
        <p:nvSpPr>
          <p:cNvPr id="18" name="Szöveg helye 1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838783" y="2419894"/>
            <a:ext cx="1163471" cy="6786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rgbClr val="B3DDFF"/>
                </a:solidFill>
                <a:latin typeface="Montserrat Black" panose="00000A00000000000000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03.</a:t>
            </a:r>
          </a:p>
        </p:txBody>
      </p:sp>
      <p:sp>
        <p:nvSpPr>
          <p:cNvPr id="20" name="Szöveg helye 1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81332" y="2791325"/>
            <a:ext cx="2838558" cy="110169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baseline="0">
                <a:latin typeface="Montserrat" panose="00000500000000000000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Click here to add text</a:t>
            </a:r>
          </a:p>
          <a:p>
            <a:pPr lvl="0"/>
            <a:endParaRPr lang="hu-HU" dirty="0"/>
          </a:p>
        </p:txBody>
      </p:sp>
      <p:sp>
        <p:nvSpPr>
          <p:cNvPr id="21" name="Szöveg helye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81332" y="3893016"/>
            <a:ext cx="2583197" cy="1023889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rgbClr val="464646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Click here to add short text</a:t>
            </a:r>
          </a:p>
        </p:txBody>
      </p:sp>
      <p:sp>
        <p:nvSpPr>
          <p:cNvPr id="22" name="Szöveg helye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092951" y="2946191"/>
            <a:ext cx="2838558" cy="1101691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atin typeface="Montserrat" panose="00000500000000000000" pitchFamily="2" charset="-18"/>
              </a:defRPr>
            </a:lvl1pPr>
          </a:lstStyle>
          <a:p>
            <a:pPr lvl="0"/>
            <a:r>
              <a:rPr lang="hu-HU" dirty="0"/>
              <a:t>Click here to add text</a:t>
            </a:r>
          </a:p>
        </p:txBody>
      </p:sp>
      <p:sp>
        <p:nvSpPr>
          <p:cNvPr id="23" name="Szöveg helye 1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2951" y="4047882"/>
            <a:ext cx="2583197" cy="1023889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rgbClr val="464646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Click here to add short text</a:t>
            </a:r>
          </a:p>
        </p:txBody>
      </p:sp>
      <p:sp>
        <p:nvSpPr>
          <p:cNvPr id="24" name="Szöveg helye 1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38783" y="3117099"/>
            <a:ext cx="2838558" cy="1101691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atin typeface="Montserrat" panose="00000500000000000000" pitchFamily="2" charset="-18"/>
              </a:defRPr>
            </a:lvl1pPr>
          </a:lstStyle>
          <a:p>
            <a:pPr lvl="0"/>
            <a:r>
              <a:rPr lang="hu-HU" dirty="0"/>
              <a:t>Click here to add text</a:t>
            </a:r>
          </a:p>
        </p:txBody>
      </p:sp>
      <p:sp>
        <p:nvSpPr>
          <p:cNvPr id="25" name="Szöveg helye 19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838783" y="4218790"/>
            <a:ext cx="2583197" cy="1023889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rgbClr val="464646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Click here to add short text</a:t>
            </a:r>
          </a:p>
        </p:txBody>
      </p:sp>
      <p:pic>
        <p:nvPicPr>
          <p:cNvPr id="2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2" y="6407707"/>
            <a:ext cx="1227223" cy="2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5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2" y="6407707"/>
            <a:ext cx="1227223" cy="2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7200" baseline="0"/>
            </a:lvl1pPr>
          </a:lstStyle>
          <a:p>
            <a:r>
              <a:rPr lang="hu-HU" dirty="0"/>
              <a:t>CLICK HERE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128653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/>
          <p:nvPr userDrawn="1"/>
        </p:nvSpPr>
        <p:spPr>
          <a:xfrm>
            <a:off x="452103" y="1380170"/>
            <a:ext cx="3923958" cy="3924000"/>
          </a:xfrm>
          <a:prstGeom prst="ellipse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anose="00000500000000000000" pitchFamily="2" charset="-18"/>
              <a:ea typeface="+mn-ea"/>
              <a:cs typeface="+mn-cs"/>
              <a:sym typeface="Helvetica Light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4521976" y="1632170"/>
            <a:ext cx="3673545" cy="3672000"/>
          </a:xfrm>
          <a:prstGeom prst="ellipse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anose="00000500000000000000" pitchFamily="2" charset="-18"/>
              <a:ea typeface="+mn-ea"/>
              <a:cs typeface="+mn-cs"/>
              <a:sym typeface="Helvetica Light"/>
            </a:endParaRPr>
          </a:p>
        </p:txBody>
      </p:sp>
      <p:sp>
        <p:nvSpPr>
          <p:cNvPr id="5" name="Oval 3"/>
          <p:cNvSpPr/>
          <p:nvPr userDrawn="1"/>
        </p:nvSpPr>
        <p:spPr>
          <a:xfrm>
            <a:off x="8341435" y="1905770"/>
            <a:ext cx="3398463" cy="3398400"/>
          </a:xfrm>
          <a:prstGeom prst="ellipse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" panose="00000500000000000000" pitchFamily="2" charset="-18"/>
              <a:ea typeface="+mn-ea"/>
              <a:cs typeface="+mn-cs"/>
              <a:sym typeface="Helvetica Light"/>
            </a:endParaRPr>
          </a:p>
        </p:txBody>
      </p:sp>
      <p:sp>
        <p:nvSpPr>
          <p:cNvPr id="16" name="Szöveg helye 1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82426" y="2112627"/>
            <a:ext cx="987007" cy="6786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  <a:latin typeface="Montserrat Black" panose="00000A00000000000000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01.</a:t>
            </a:r>
          </a:p>
        </p:txBody>
      </p:sp>
      <p:sp>
        <p:nvSpPr>
          <p:cNvPr id="17" name="Szöveg helye 1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92951" y="2267493"/>
            <a:ext cx="1163471" cy="6786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  <a:latin typeface="Montserrat Black" panose="00000A00000000000000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02.</a:t>
            </a:r>
          </a:p>
        </p:txBody>
      </p:sp>
      <p:sp>
        <p:nvSpPr>
          <p:cNvPr id="18" name="Szöveg helye 1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838783" y="2419894"/>
            <a:ext cx="1163471" cy="67869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>
                <a:solidFill>
                  <a:schemeClr val="bg1"/>
                </a:solidFill>
                <a:latin typeface="Montserrat Black" panose="00000A00000000000000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03.</a:t>
            </a:r>
          </a:p>
        </p:txBody>
      </p:sp>
      <p:sp>
        <p:nvSpPr>
          <p:cNvPr id="20" name="Szöveg helye 1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81332" y="2791325"/>
            <a:ext cx="2838558" cy="1101691"/>
          </a:xfrm>
        </p:spPr>
        <p:txBody>
          <a:bodyPr>
            <a:noAutofit/>
          </a:bodyPr>
          <a:lstStyle>
            <a:lvl1pPr marL="0" indent="0">
              <a:buNone/>
              <a:defRPr lang="hu-HU" sz="3600" b="1" kern="1200" baseline="0" dirty="0">
                <a:solidFill>
                  <a:srgbClr val="464646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Click here to add text</a:t>
            </a:r>
          </a:p>
        </p:txBody>
      </p:sp>
      <p:sp>
        <p:nvSpPr>
          <p:cNvPr id="21" name="Szöveg helye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81332" y="3893016"/>
            <a:ext cx="2583197" cy="1023889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rgbClr val="85BEEB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Click here to add short text</a:t>
            </a:r>
          </a:p>
        </p:txBody>
      </p:sp>
      <p:sp>
        <p:nvSpPr>
          <p:cNvPr id="22" name="Szöveg helye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092951" y="2946191"/>
            <a:ext cx="2838558" cy="1101691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atin typeface="Montserrat" panose="00000500000000000000" pitchFamily="2" charset="-18"/>
              </a:defRPr>
            </a:lvl1pPr>
          </a:lstStyle>
          <a:p>
            <a:pPr lvl="0"/>
            <a:r>
              <a:rPr lang="hu-HU" dirty="0"/>
              <a:t>Click here to add text</a:t>
            </a:r>
          </a:p>
        </p:txBody>
      </p:sp>
      <p:sp>
        <p:nvSpPr>
          <p:cNvPr id="23" name="Szöveg helye 1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2951" y="4047882"/>
            <a:ext cx="2583197" cy="1023889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rgbClr val="85BEEB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Click here to add short text</a:t>
            </a:r>
          </a:p>
        </p:txBody>
      </p:sp>
      <p:sp>
        <p:nvSpPr>
          <p:cNvPr id="24" name="Szöveg helye 1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38783" y="3117099"/>
            <a:ext cx="2838558" cy="1101691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atin typeface="Montserrat" panose="00000500000000000000" pitchFamily="2" charset="-18"/>
              </a:defRPr>
            </a:lvl1pPr>
          </a:lstStyle>
          <a:p>
            <a:pPr lvl="0"/>
            <a:r>
              <a:rPr lang="hu-HU" dirty="0"/>
              <a:t>Click here to add text</a:t>
            </a:r>
          </a:p>
        </p:txBody>
      </p:sp>
      <p:sp>
        <p:nvSpPr>
          <p:cNvPr id="25" name="Szöveg helye 19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838783" y="4218790"/>
            <a:ext cx="2583197" cy="1023889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rgbClr val="85BEEB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Click here to add short text</a:t>
            </a:r>
          </a:p>
        </p:txBody>
      </p:sp>
    </p:spTree>
    <p:extLst>
      <p:ext uri="{BB962C8B-B14F-4D97-AF65-F5344CB8AC3E}">
        <p14:creationId xmlns:p14="http://schemas.microsoft.com/office/powerpoint/2010/main" val="19311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33400" y="501483"/>
            <a:ext cx="10543674" cy="1325563"/>
          </a:xfrm>
        </p:spPr>
        <p:txBody>
          <a:bodyPr anchor="t">
            <a:normAutofit/>
          </a:bodyPr>
          <a:lstStyle>
            <a:lvl1pPr>
              <a:defRPr sz="4000" baseline="0"/>
            </a:lvl1pPr>
          </a:lstStyle>
          <a:p>
            <a:r>
              <a:rPr lang="hu-HU" dirty="0"/>
              <a:t>Click here to add Your title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981199"/>
            <a:ext cx="10543674" cy="4106863"/>
          </a:xfrm>
        </p:spPr>
        <p:txBody>
          <a:bodyPr>
            <a:normAutofit/>
          </a:bodyPr>
          <a:lstStyle>
            <a:lvl1pPr marL="342900" indent="-34290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400" b="0">
                <a:solidFill>
                  <a:srgbClr val="464646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YourBox, Blindspotter, Contextual Security Intelligence</a:t>
            </a:r>
          </a:p>
          <a:p>
            <a:pPr lvl="0"/>
            <a:r>
              <a:rPr lang="hu-HU" dirty="0" err="1"/>
              <a:t>Confusing</a:t>
            </a:r>
            <a:r>
              <a:rPr lang="hu-HU" dirty="0"/>
              <a:t> </a:t>
            </a:r>
            <a:r>
              <a:rPr lang="hu-HU" dirty="0" err="1"/>
              <a:t>communication</a:t>
            </a:r>
            <a:endParaRPr lang="hu-HU" dirty="0"/>
          </a:p>
          <a:p>
            <a:pPr lvl="0"/>
            <a:r>
              <a:rPr lang="hu-HU" dirty="0" err="1"/>
              <a:t>Complex</a:t>
            </a:r>
            <a:r>
              <a:rPr lang="hu-HU" dirty="0"/>
              <a:t> </a:t>
            </a:r>
            <a:r>
              <a:rPr lang="hu-HU" dirty="0" err="1"/>
              <a:t>offering</a:t>
            </a:r>
            <a:endParaRPr lang="hu-HU" dirty="0"/>
          </a:p>
          <a:p>
            <a:pPr lvl="0"/>
            <a:r>
              <a:rPr lang="hu-HU" dirty="0"/>
              <a:t>Products’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sets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competitive</a:t>
            </a:r>
            <a:r>
              <a:rPr lang="hu-HU" dirty="0"/>
              <a:t> </a:t>
            </a:r>
            <a:r>
              <a:rPr lang="hu-HU" dirty="0" err="1"/>
              <a:t>enough</a:t>
            </a:r>
            <a:r>
              <a:rPr lang="hu-HU" dirty="0"/>
              <a:t> (</a:t>
            </a:r>
            <a:r>
              <a:rPr lang="hu-HU" dirty="0" err="1"/>
              <a:t>mainly</a:t>
            </a:r>
            <a:r>
              <a:rPr lang="hu-HU" dirty="0"/>
              <a:t> </a:t>
            </a:r>
            <a:r>
              <a:rPr lang="hu-HU" dirty="0" err="1"/>
              <a:t>Blindspotter</a:t>
            </a:r>
            <a:r>
              <a:rPr lang="hu-HU" dirty="0"/>
              <a:t> and </a:t>
            </a:r>
            <a:r>
              <a:rPr lang="hu-HU" dirty="0" err="1"/>
              <a:t>sometimes</a:t>
            </a:r>
            <a:r>
              <a:rPr lang="hu-HU" dirty="0"/>
              <a:t> SCB and </a:t>
            </a:r>
            <a:r>
              <a:rPr lang="hu-HU" dirty="0" err="1"/>
              <a:t>syslog-ng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691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33400" y="501483"/>
            <a:ext cx="10543674" cy="1200857"/>
          </a:xfrm>
        </p:spPr>
        <p:txBody>
          <a:bodyPr anchor="t">
            <a:normAutofit/>
          </a:bodyPr>
          <a:lstStyle>
            <a:lvl1pPr>
              <a:defRPr sz="4000" baseline="0"/>
            </a:lvl1pPr>
          </a:lstStyle>
          <a:p>
            <a:r>
              <a:rPr lang="hu-HU" dirty="0"/>
              <a:t>Click here to add Your title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981199"/>
            <a:ext cx="10543674" cy="410686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400">
                <a:solidFill>
                  <a:srgbClr val="464646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en-US" dirty="0"/>
              <a:t>You asked me if we were in the meth business or the money business. Neither, I’m in the empire business. Well, that's what this is - problem solving. Skyler this is a simple division of labor - I bring in the money, you launder the money. This is what you wanted. </a:t>
            </a:r>
          </a:p>
          <a:p>
            <a:pPr lvl="0"/>
            <a:r>
              <a:rPr lang="en-US" dirty="0"/>
              <a:t>Who are you talking to right now? Who is it you think you see? Do you know how much I make a year? I mean, even if I told you, you wouldn't believe it. Do you know what would happen if I suddenly decided to stop going into work?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772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33400" y="501483"/>
            <a:ext cx="10543674" cy="1200857"/>
          </a:xfrm>
        </p:spPr>
        <p:txBody>
          <a:bodyPr anchor="t">
            <a:normAutofit/>
          </a:bodyPr>
          <a:lstStyle>
            <a:lvl1pPr>
              <a:defRPr sz="4000" baseline="0"/>
            </a:lvl1pPr>
          </a:lstStyle>
          <a:p>
            <a:r>
              <a:rPr lang="hu-HU" dirty="0"/>
              <a:t>Click here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19652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33400" y="501483"/>
            <a:ext cx="10543674" cy="1200857"/>
          </a:xfrm>
        </p:spPr>
        <p:txBody>
          <a:bodyPr anchor="t">
            <a:normAutofit/>
          </a:bodyPr>
          <a:lstStyle>
            <a:lvl1pPr>
              <a:defRPr sz="4000" baseline="0"/>
            </a:lvl1pPr>
          </a:lstStyle>
          <a:p>
            <a:r>
              <a:rPr lang="hu-HU" dirty="0"/>
              <a:t>Click here to add Your title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 hasCustomPrompt="1"/>
          </p:nvPr>
        </p:nvSpPr>
        <p:spPr>
          <a:xfrm>
            <a:off x="533399" y="1981200"/>
            <a:ext cx="3542489" cy="742546"/>
          </a:xfrm>
        </p:spPr>
        <p:txBody>
          <a:bodyPr anchor="ctr" anchorCtr="1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400" b="1">
                <a:solidFill>
                  <a:srgbClr val="F1CB16"/>
                </a:solidFill>
                <a:latin typeface="Montserrat" panose="00000500000000000000" pitchFamily="2" charset="-18"/>
              </a:defRPr>
            </a:lvl1pPr>
          </a:lstStyle>
          <a:p>
            <a:pPr lvl="0"/>
            <a:r>
              <a:rPr lang="hu-HU" dirty="0"/>
              <a:t>Data </a:t>
            </a:r>
            <a:r>
              <a:rPr lang="hu-HU" dirty="0" err="1"/>
              <a:t>Intelligence</a:t>
            </a:r>
            <a:endParaRPr lang="hu-HU" dirty="0"/>
          </a:p>
        </p:txBody>
      </p:sp>
      <p:sp>
        <p:nvSpPr>
          <p:cNvPr id="4" name="Szöveg helye 5"/>
          <p:cNvSpPr>
            <a:spLocks noGrp="1"/>
          </p:cNvSpPr>
          <p:nvPr>
            <p:ph type="body" sz="quarter" idx="11" hasCustomPrompt="1"/>
          </p:nvPr>
        </p:nvSpPr>
        <p:spPr>
          <a:xfrm>
            <a:off x="533399" y="2866621"/>
            <a:ext cx="3542489" cy="467129"/>
          </a:xfrm>
        </p:spPr>
        <p:txBody>
          <a:bodyPr anchor="ctr" anchorCtr="1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1800" b="1">
                <a:solidFill>
                  <a:srgbClr val="464646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STANDARD</a:t>
            </a:r>
          </a:p>
        </p:txBody>
      </p:sp>
      <p:sp>
        <p:nvSpPr>
          <p:cNvPr id="5" name="Szöveg helye 5"/>
          <p:cNvSpPr>
            <a:spLocks noGrp="1"/>
          </p:cNvSpPr>
          <p:nvPr>
            <p:ph type="body" sz="quarter" idx="12" hasCustomPrompt="1"/>
          </p:nvPr>
        </p:nvSpPr>
        <p:spPr>
          <a:xfrm>
            <a:off x="533399" y="3333750"/>
            <a:ext cx="3542489" cy="1067609"/>
          </a:xfrm>
        </p:spPr>
        <p:txBody>
          <a:bodyPr anchor="t" anchorCtr="1">
            <a:noAutofit/>
          </a:bodyPr>
          <a:lstStyle>
            <a:lvl1pPr marL="171450" indent="-1714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  <a:defRPr lang="hu-HU" sz="1200" b="1" kern="1200" dirty="0">
                <a:solidFill>
                  <a:srgbClr val="464646"/>
                </a:solidFill>
                <a:latin typeface="Montserrat Light" panose="00000400000000000000" pitchFamily="2" charset="-18"/>
                <a:ea typeface="+mn-ea"/>
                <a:cs typeface="+mn-cs"/>
              </a:defRPr>
            </a:lvl1pPr>
          </a:lstStyle>
          <a:p>
            <a:pPr lvl="0"/>
            <a:r>
              <a:rPr lang="hu-HU" dirty="0" err="1"/>
              <a:t>Reliable</a:t>
            </a:r>
            <a:r>
              <a:rPr lang="hu-HU" dirty="0"/>
              <a:t> log </a:t>
            </a:r>
            <a:r>
              <a:rPr lang="hu-HU" dirty="0" err="1"/>
              <a:t>collection</a:t>
            </a:r>
            <a:endParaRPr lang="hu-HU" dirty="0"/>
          </a:p>
          <a:p>
            <a:pPr lvl="0"/>
            <a:r>
              <a:rPr lang="hu-HU" dirty="0"/>
              <a:t>Pre-SIEM filtering</a:t>
            </a:r>
          </a:p>
          <a:p>
            <a:pPr lvl="0"/>
            <a:r>
              <a:rPr lang="hu-HU" dirty="0" err="1"/>
              <a:t>Universal</a:t>
            </a:r>
            <a:r>
              <a:rPr lang="hu-HU" dirty="0"/>
              <a:t> log </a:t>
            </a:r>
            <a:r>
              <a:rPr lang="hu-HU" dirty="0" err="1"/>
              <a:t>normalization</a:t>
            </a:r>
            <a:endParaRPr lang="hu-HU" dirty="0"/>
          </a:p>
          <a:p>
            <a:pPr lvl="0"/>
            <a:r>
              <a:rPr lang="hu-HU" dirty="0" err="1"/>
              <a:t>Zero</a:t>
            </a:r>
            <a:r>
              <a:rPr lang="hu-HU" dirty="0"/>
              <a:t>-log-</a:t>
            </a:r>
            <a:r>
              <a:rPr lang="hu-HU" dirty="0" err="1"/>
              <a:t>loss</a:t>
            </a:r>
            <a:r>
              <a:rPr lang="hu-HU" dirty="0"/>
              <a:t> </a:t>
            </a:r>
            <a:r>
              <a:rPr lang="hu-HU" dirty="0" err="1"/>
              <a:t>system</a:t>
            </a:r>
            <a:endParaRPr lang="hu-HU" dirty="0"/>
          </a:p>
        </p:txBody>
      </p:sp>
      <p:sp>
        <p:nvSpPr>
          <p:cNvPr id="7" name="Szöveg helye 5"/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58534"/>
            <a:ext cx="3542489" cy="467129"/>
          </a:xfrm>
        </p:spPr>
        <p:txBody>
          <a:bodyPr anchor="ctr" anchorCtr="1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ENTERPRISE</a:t>
            </a:r>
          </a:p>
        </p:txBody>
      </p:sp>
      <p:sp>
        <p:nvSpPr>
          <p:cNvPr id="8" name="Szöveg helye 5"/>
          <p:cNvSpPr>
            <a:spLocks noGrp="1"/>
          </p:cNvSpPr>
          <p:nvPr>
            <p:ph type="body" sz="quarter" idx="14" hasCustomPrompt="1"/>
          </p:nvPr>
        </p:nvSpPr>
        <p:spPr>
          <a:xfrm>
            <a:off x="533399" y="5125663"/>
            <a:ext cx="3542489" cy="1067609"/>
          </a:xfrm>
        </p:spPr>
        <p:txBody>
          <a:bodyPr anchor="t" anchorCtr="1">
            <a:noAutofit/>
          </a:bodyPr>
          <a:lstStyle>
            <a:lvl1pPr marL="171450" indent="-1714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Montserrat Light" panose="00000400000000000000" pitchFamily="2" charset="-18"/>
              <a:buChar char="+"/>
              <a:defRPr sz="1200" b="1">
                <a:solidFill>
                  <a:srgbClr val="464646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en-US" dirty="0"/>
              <a:t>Reliable log store</a:t>
            </a:r>
          </a:p>
          <a:p>
            <a:pPr lvl="0"/>
            <a:r>
              <a:rPr lang="en-US" dirty="0"/>
              <a:t>Rapid log search</a:t>
            </a:r>
            <a:endParaRPr lang="hu-HU" dirty="0"/>
          </a:p>
        </p:txBody>
      </p:sp>
      <p:sp>
        <p:nvSpPr>
          <p:cNvPr id="9" name="Szöveg helye 5"/>
          <p:cNvSpPr>
            <a:spLocks noGrp="1"/>
          </p:cNvSpPr>
          <p:nvPr>
            <p:ph type="body" sz="quarter" idx="15" hasCustomPrompt="1"/>
          </p:nvPr>
        </p:nvSpPr>
        <p:spPr>
          <a:xfrm>
            <a:off x="4324756" y="1981200"/>
            <a:ext cx="3542489" cy="742546"/>
          </a:xfrm>
        </p:spPr>
        <p:txBody>
          <a:bodyPr anchor="ctr" anchorCtr="1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lang="hu-HU" sz="2400" b="1" kern="1200" dirty="0">
                <a:solidFill>
                  <a:srgbClr val="F1CB16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</a:pPr>
            <a:r>
              <a:rPr lang="hu-HU" dirty="0" err="1"/>
              <a:t>User</a:t>
            </a:r>
            <a:r>
              <a:rPr lang="hu-HU" dirty="0"/>
              <a:t> </a:t>
            </a:r>
            <a:r>
              <a:rPr lang="hu-HU" dirty="0" err="1"/>
              <a:t>Intelligence</a:t>
            </a:r>
            <a:endParaRPr lang="hu-HU" dirty="0"/>
          </a:p>
        </p:txBody>
      </p:sp>
      <p:sp>
        <p:nvSpPr>
          <p:cNvPr id="10" name="Szöveg helye 5"/>
          <p:cNvSpPr>
            <a:spLocks noGrp="1"/>
          </p:cNvSpPr>
          <p:nvPr>
            <p:ph type="body" sz="quarter" idx="16" hasCustomPrompt="1"/>
          </p:nvPr>
        </p:nvSpPr>
        <p:spPr>
          <a:xfrm>
            <a:off x="4324756" y="2866621"/>
            <a:ext cx="3542489" cy="467129"/>
          </a:xfrm>
        </p:spPr>
        <p:txBody>
          <a:bodyPr anchor="ctr" anchorCtr="1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lang="hu-HU" sz="1800" b="1" kern="1200" dirty="0">
                <a:solidFill>
                  <a:srgbClr val="464646"/>
                </a:solidFill>
                <a:latin typeface="Montserrat Light" panose="00000400000000000000" pitchFamily="2" charset="-18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</a:pPr>
            <a:r>
              <a:rPr lang="hu-HU" dirty="0"/>
              <a:t>STANDARD</a:t>
            </a:r>
          </a:p>
        </p:txBody>
      </p:sp>
      <p:sp>
        <p:nvSpPr>
          <p:cNvPr id="12" name="Szöveg helye 5"/>
          <p:cNvSpPr>
            <a:spLocks noGrp="1"/>
          </p:cNvSpPr>
          <p:nvPr>
            <p:ph type="body" sz="quarter" idx="18" hasCustomPrompt="1"/>
          </p:nvPr>
        </p:nvSpPr>
        <p:spPr>
          <a:xfrm>
            <a:off x="4324756" y="4658534"/>
            <a:ext cx="3542489" cy="467129"/>
          </a:xfrm>
        </p:spPr>
        <p:txBody>
          <a:bodyPr anchor="ctr" anchorCtr="1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ENTERPRISE</a:t>
            </a:r>
          </a:p>
        </p:txBody>
      </p:sp>
      <p:sp>
        <p:nvSpPr>
          <p:cNvPr id="14" name="Szöveg helye 5"/>
          <p:cNvSpPr>
            <a:spLocks noGrp="1"/>
          </p:cNvSpPr>
          <p:nvPr>
            <p:ph type="body" sz="quarter" idx="20" hasCustomPrompt="1"/>
          </p:nvPr>
        </p:nvSpPr>
        <p:spPr>
          <a:xfrm>
            <a:off x="8143874" y="1981200"/>
            <a:ext cx="3542489" cy="742546"/>
          </a:xfrm>
        </p:spPr>
        <p:txBody>
          <a:bodyPr anchor="ctr" anchorCtr="1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lang="hu-HU" sz="2400" b="1" kern="1200" dirty="0">
                <a:solidFill>
                  <a:srgbClr val="F1CB16"/>
                </a:solidFill>
                <a:latin typeface="Montserrat" panose="00000500000000000000" pitchFamily="2" charset="-18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</a:pPr>
            <a:r>
              <a:rPr lang="hu-HU" dirty="0" err="1"/>
              <a:t>Risk</a:t>
            </a:r>
            <a:r>
              <a:rPr lang="hu-HU" dirty="0"/>
              <a:t> </a:t>
            </a:r>
            <a:r>
              <a:rPr lang="hu-HU" dirty="0" err="1"/>
              <a:t>Intelligence</a:t>
            </a:r>
            <a:endParaRPr lang="hu-HU" dirty="0"/>
          </a:p>
        </p:txBody>
      </p:sp>
      <p:sp>
        <p:nvSpPr>
          <p:cNvPr id="15" name="Szöveg helye 5"/>
          <p:cNvSpPr>
            <a:spLocks noGrp="1"/>
          </p:cNvSpPr>
          <p:nvPr>
            <p:ph type="body" sz="quarter" idx="21" hasCustomPrompt="1"/>
          </p:nvPr>
        </p:nvSpPr>
        <p:spPr>
          <a:xfrm>
            <a:off x="8143874" y="2866621"/>
            <a:ext cx="3542489" cy="467129"/>
          </a:xfrm>
        </p:spPr>
        <p:txBody>
          <a:bodyPr anchor="ctr" anchorCtr="1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lang="hu-HU" sz="1800" b="1" kern="1200" dirty="0">
                <a:solidFill>
                  <a:srgbClr val="464646"/>
                </a:solidFill>
                <a:latin typeface="Montserrat Light" panose="00000400000000000000" pitchFamily="2" charset="-18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</a:pPr>
            <a:r>
              <a:rPr lang="hu-HU" dirty="0"/>
              <a:t>STANDARD</a:t>
            </a:r>
          </a:p>
        </p:txBody>
      </p:sp>
      <p:sp>
        <p:nvSpPr>
          <p:cNvPr id="17" name="Szöveg helye 5"/>
          <p:cNvSpPr>
            <a:spLocks noGrp="1"/>
          </p:cNvSpPr>
          <p:nvPr>
            <p:ph type="body" sz="quarter" idx="23" hasCustomPrompt="1"/>
          </p:nvPr>
        </p:nvSpPr>
        <p:spPr>
          <a:xfrm>
            <a:off x="8143874" y="4658534"/>
            <a:ext cx="3542489" cy="467129"/>
          </a:xfrm>
        </p:spPr>
        <p:txBody>
          <a:bodyPr anchor="ctr" anchorCtr="1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  <a:latin typeface="Montserrat Light" panose="00000400000000000000" pitchFamily="2" charset="-18"/>
              </a:defRPr>
            </a:lvl1pPr>
          </a:lstStyle>
          <a:p>
            <a:pPr lvl="0"/>
            <a:r>
              <a:rPr lang="hu-HU" dirty="0"/>
              <a:t>ENTERPRISE</a:t>
            </a:r>
          </a:p>
        </p:txBody>
      </p:sp>
      <p:cxnSp>
        <p:nvCxnSpPr>
          <p:cNvPr id="19" name="Egyenes összekötő 18"/>
          <p:cNvCxnSpPr/>
          <p:nvPr userDrawn="1"/>
        </p:nvCxnSpPr>
        <p:spPr>
          <a:xfrm>
            <a:off x="4200525" y="1981200"/>
            <a:ext cx="0" cy="4212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010525" y="1981200"/>
            <a:ext cx="0" cy="4212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 helye 5"/>
          <p:cNvSpPr>
            <a:spLocks noGrp="1"/>
          </p:cNvSpPr>
          <p:nvPr>
            <p:ph type="body" sz="quarter" idx="25" hasCustomPrompt="1"/>
          </p:nvPr>
        </p:nvSpPr>
        <p:spPr>
          <a:xfrm>
            <a:off x="4324755" y="3333750"/>
            <a:ext cx="3542489" cy="1067609"/>
          </a:xfrm>
        </p:spPr>
        <p:txBody>
          <a:bodyPr anchor="t" anchorCtr="1">
            <a:noAutofit/>
          </a:bodyPr>
          <a:lstStyle>
            <a:lvl1pPr marL="171450" indent="-1714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  <a:defRPr lang="hu-HU" sz="1200" b="1" kern="1200" dirty="0">
                <a:solidFill>
                  <a:srgbClr val="464646"/>
                </a:solidFill>
                <a:latin typeface="Montserrat Light" panose="00000400000000000000" pitchFamily="2" charset="-18"/>
                <a:ea typeface="+mn-ea"/>
                <a:cs typeface="+mn-cs"/>
              </a:defRPr>
            </a:lvl1pPr>
          </a:lstStyle>
          <a:p>
            <a:pPr marL="171450" lvl="0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dirty="0" err="1"/>
              <a:t>Reliable</a:t>
            </a:r>
            <a:r>
              <a:rPr lang="hu-HU" dirty="0"/>
              <a:t> log </a:t>
            </a:r>
            <a:r>
              <a:rPr lang="hu-HU" dirty="0" err="1"/>
              <a:t>collection</a:t>
            </a:r>
            <a:endParaRPr lang="hu-HU" dirty="0"/>
          </a:p>
          <a:p>
            <a:pPr marL="171450" lvl="0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dirty="0"/>
              <a:t>Pre-SIEM filtering</a:t>
            </a:r>
          </a:p>
          <a:p>
            <a:pPr marL="171450" lvl="0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dirty="0" err="1"/>
              <a:t>Universal</a:t>
            </a:r>
            <a:r>
              <a:rPr lang="hu-HU" dirty="0"/>
              <a:t> log </a:t>
            </a:r>
            <a:r>
              <a:rPr lang="hu-HU" dirty="0" err="1"/>
              <a:t>normalization</a:t>
            </a:r>
            <a:endParaRPr lang="hu-HU" dirty="0"/>
          </a:p>
          <a:p>
            <a:pPr marL="171450" lvl="0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dirty="0" err="1"/>
              <a:t>Zero</a:t>
            </a:r>
            <a:r>
              <a:rPr lang="hu-HU" dirty="0"/>
              <a:t>-log-</a:t>
            </a:r>
            <a:r>
              <a:rPr lang="hu-HU" dirty="0" err="1"/>
              <a:t>loss</a:t>
            </a:r>
            <a:r>
              <a:rPr lang="hu-HU" dirty="0"/>
              <a:t> </a:t>
            </a:r>
            <a:r>
              <a:rPr lang="hu-HU" dirty="0" err="1"/>
              <a:t>system</a:t>
            </a:r>
            <a:endParaRPr lang="hu-HU" dirty="0"/>
          </a:p>
        </p:txBody>
      </p:sp>
      <p:sp>
        <p:nvSpPr>
          <p:cNvPr id="22" name="Szöveg helye 5"/>
          <p:cNvSpPr>
            <a:spLocks noGrp="1"/>
          </p:cNvSpPr>
          <p:nvPr>
            <p:ph type="body" sz="quarter" idx="26" hasCustomPrompt="1"/>
          </p:nvPr>
        </p:nvSpPr>
        <p:spPr>
          <a:xfrm>
            <a:off x="8134754" y="3333750"/>
            <a:ext cx="3542489" cy="1067609"/>
          </a:xfrm>
        </p:spPr>
        <p:txBody>
          <a:bodyPr anchor="t" anchorCtr="1">
            <a:noAutofit/>
          </a:bodyPr>
          <a:lstStyle>
            <a:lvl1pPr marL="171450" indent="-1714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  <a:defRPr lang="hu-HU" sz="1200" b="1" kern="1200" dirty="0">
                <a:solidFill>
                  <a:srgbClr val="464646"/>
                </a:solidFill>
                <a:latin typeface="Montserrat Light" panose="00000400000000000000" pitchFamily="2" charset="-18"/>
                <a:ea typeface="+mn-ea"/>
                <a:cs typeface="+mn-cs"/>
              </a:defRPr>
            </a:lvl1pPr>
          </a:lstStyle>
          <a:p>
            <a:pPr marL="171450" lvl="0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dirty="0" err="1"/>
              <a:t>Reliable</a:t>
            </a:r>
            <a:r>
              <a:rPr lang="hu-HU" dirty="0"/>
              <a:t> log </a:t>
            </a:r>
            <a:r>
              <a:rPr lang="hu-HU" dirty="0" err="1"/>
              <a:t>collection</a:t>
            </a:r>
            <a:endParaRPr lang="hu-HU" dirty="0"/>
          </a:p>
          <a:p>
            <a:pPr marL="171450" lvl="0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dirty="0"/>
              <a:t>Pre-SIEM filtering</a:t>
            </a:r>
          </a:p>
          <a:p>
            <a:pPr marL="171450" lvl="0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dirty="0" err="1"/>
              <a:t>Universal</a:t>
            </a:r>
            <a:r>
              <a:rPr lang="hu-HU" dirty="0"/>
              <a:t> log </a:t>
            </a:r>
            <a:r>
              <a:rPr lang="hu-HU" dirty="0" err="1"/>
              <a:t>normalization</a:t>
            </a:r>
            <a:endParaRPr lang="hu-HU" dirty="0"/>
          </a:p>
          <a:p>
            <a:pPr marL="171450" lvl="0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anose="05000000000000000000" pitchFamily="2" charset="2"/>
              <a:buChar char="ü"/>
            </a:pPr>
            <a:r>
              <a:rPr lang="hu-HU" dirty="0" err="1"/>
              <a:t>Zero</a:t>
            </a:r>
            <a:r>
              <a:rPr lang="hu-HU" dirty="0"/>
              <a:t>-log-</a:t>
            </a:r>
            <a:r>
              <a:rPr lang="hu-HU" dirty="0" err="1"/>
              <a:t>loss</a:t>
            </a:r>
            <a:r>
              <a:rPr lang="hu-HU" dirty="0"/>
              <a:t> </a:t>
            </a:r>
            <a:r>
              <a:rPr lang="hu-HU" dirty="0" err="1"/>
              <a:t>system</a:t>
            </a:r>
            <a:endParaRPr lang="hu-HU" dirty="0"/>
          </a:p>
        </p:txBody>
      </p:sp>
      <p:sp>
        <p:nvSpPr>
          <p:cNvPr id="23" name="Szöveg helye 5"/>
          <p:cNvSpPr>
            <a:spLocks noGrp="1"/>
          </p:cNvSpPr>
          <p:nvPr>
            <p:ph type="body" sz="quarter" idx="27" hasCustomPrompt="1"/>
          </p:nvPr>
        </p:nvSpPr>
        <p:spPr>
          <a:xfrm>
            <a:off x="4324754" y="5125663"/>
            <a:ext cx="3542489" cy="1067609"/>
          </a:xfrm>
        </p:spPr>
        <p:txBody>
          <a:bodyPr anchor="t" anchorCtr="1">
            <a:noAutofit/>
          </a:bodyPr>
          <a:lstStyle>
            <a:lvl1pPr marL="171450" indent="-1714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Montserrat Light" panose="00000400000000000000" pitchFamily="2" charset="-18"/>
              <a:buChar char="+"/>
              <a:defRPr lang="hu-HU" sz="1200" b="1" kern="1200" dirty="0">
                <a:solidFill>
                  <a:srgbClr val="464646"/>
                </a:solidFill>
                <a:latin typeface="Montserrat Light" panose="00000400000000000000" pitchFamily="2" charset="-18"/>
                <a:ea typeface="+mn-ea"/>
                <a:cs typeface="+mn-cs"/>
              </a:defRPr>
            </a:lvl1pPr>
          </a:lstStyle>
          <a:p>
            <a:pPr marL="171450" lvl="0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Montserrat Light" panose="00000400000000000000" pitchFamily="2" charset="-18"/>
              <a:buChar char="+"/>
            </a:pPr>
            <a:r>
              <a:rPr lang="en-US" dirty="0"/>
              <a:t>Reliable log store</a:t>
            </a:r>
          </a:p>
          <a:p>
            <a:pPr marL="171450" lvl="0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Montserrat Light" panose="00000400000000000000" pitchFamily="2" charset="-18"/>
              <a:buChar char="+"/>
            </a:pPr>
            <a:r>
              <a:rPr lang="en-US" dirty="0"/>
              <a:t>Rapid log search</a:t>
            </a:r>
            <a:endParaRPr lang="hu-HU" dirty="0"/>
          </a:p>
        </p:txBody>
      </p:sp>
      <p:sp>
        <p:nvSpPr>
          <p:cNvPr id="24" name="Szöveg helye 5"/>
          <p:cNvSpPr>
            <a:spLocks noGrp="1"/>
          </p:cNvSpPr>
          <p:nvPr>
            <p:ph type="body" sz="quarter" idx="28" hasCustomPrompt="1"/>
          </p:nvPr>
        </p:nvSpPr>
        <p:spPr>
          <a:xfrm>
            <a:off x="8146586" y="5125663"/>
            <a:ext cx="3542489" cy="1067609"/>
          </a:xfrm>
        </p:spPr>
        <p:txBody>
          <a:bodyPr anchor="t" anchorCtr="1">
            <a:noAutofit/>
          </a:bodyPr>
          <a:lstStyle>
            <a:lvl1pPr marL="171450" indent="-1714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Montserrat Light" panose="00000400000000000000" pitchFamily="2" charset="-18"/>
              <a:buChar char="+"/>
              <a:defRPr lang="hu-HU" sz="1200" b="1" kern="1200" dirty="0">
                <a:solidFill>
                  <a:srgbClr val="464646"/>
                </a:solidFill>
                <a:latin typeface="Montserrat Light" panose="00000400000000000000" pitchFamily="2" charset="-18"/>
                <a:ea typeface="+mn-ea"/>
                <a:cs typeface="+mn-cs"/>
              </a:defRPr>
            </a:lvl1pPr>
          </a:lstStyle>
          <a:p>
            <a:pPr marL="171450" lvl="0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Montserrat Light" panose="00000400000000000000" pitchFamily="2" charset="-18"/>
              <a:buChar char="+"/>
            </a:pPr>
            <a:r>
              <a:rPr lang="en-US" dirty="0"/>
              <a:t>Reliable log store</a:t>
            </a:r>
          </a:p>
          <a:p>
            <a:pPr marL="171450" lvl="0" indent="-17145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Montserrat Light" panose="00000400000000000000" pitchFamily="2" charset="-18"/>
              <a:buChar char="+"/>
            </a:pPr>
            <a:r>
              <a:rPr lang="en-US" dirty="0"/>
              <a:t>Rapid log search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352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33400" y="501483"/>
            <a:ext cx="10543674" cy="1200857"/>
          </a:xfrm>
        </p:spPr>
        <p:txBody>
          <a:bodyPr anchor="t">
            <a:normAutofit/>
          </a:bodyPr>
          <a:lstStyle>
            <a:lvl1pPr>
              <a:defRPr sz="4000" baseline="0"/>
            </a:lvl1pPr>
          </a:lstStyle>
          <a:p>
            <a:r>
              <a:rPr lang="hu-HU" dirty="0"/>
              <a:t>Click here to add Your title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070976"/>
            <a:ext cx="1440000" cy="1080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7200">
                <a:solidFill>
                  <a:srgbClr val="85BEEB"/>
                </a:solidFill>
                <a:latin typeface="Montserrat Black" panose="00000A00000000000000" pitchFamily="2" charset="-18"/>
              </a:defRPr>
            </a:lvl1pPr>
          </a:lstStyle>
          <a:p>
            <a:pPr lvl="0"/>
            <a:r>
              <a:rPr lang="hu-HU" dirty="0"/>
              <a:t>01</a:t>
            </a:r>
          </a:p>
        </p:txBody>
      </p:sp>
      <p:sp>
        <p:nvSpPr>
          <p:cNvPr id="7" name="Szöveg helye 3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311862"/>
            <a:ext cx="1440000" cy="1080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7200">
                <a:solidFill>
                  <a:schemeClr val="tx2"/>
                </a:solidFill>
                <a:latin typeface="Montserrat Black" panose="00000A00000000000000" pitchFamily="2" charset="-18"/>
              </a:defRPr>
            </a:lvl1pPr>
          </a:lstStyle>
          <a:p>
            <a:pPr lvl="0"/>
            <a:r>
              <a:rPr lang="hu-HU" dirty="0"/>
              <a:t>02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4552748"/>
            <a:ext cx="1440000" cy="1080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7200">
                <a:solidFill>
                  <a:schemeClr val="tx1"/>
                </a:solidFill>
                <a:latin typeface="Montserrat Black" panose="00000A00000000000000" pitchFamily="2" charset="-18"/>
              </a:defRPr>
            </a:lvl1pPr>
          </a:lstStyle>
          <a:p>
            <a:pPr lvl="0"/>
            <a:r>
              <a:rPr lang="hu-HU" dirty="0"/>
              <a:t>03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2047875" y="2047544"/>
            <a:ext cx="5400000" cy="1080000"/>
          </a:xfrm>
          <a:prstGeom prst="rect">
            <a:avLst/>
          </a:prstGeom>
          <a:solidFill>
            <a:srgbClr val="85B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08000" rIns="540000" bIns="108000" rtlCol="0" anchor="ctr">
            <a:normAutofit/>
          </a:bodyPr>
          <a:lstStyle/>
          <a:p>
            <a:pPr algn="l"/>
            <a:endParaRPr lang="hu-HU" dirty="0">
              <a:latin typeface="Montserrat" panose="00000500000000000000" pitchFamily="2" charset="-18"/>
            </a:endParaRPr>
          </a:p>
        </p:txBody>
      </p:sp>
      <p:sp>
        <p:nvSpPr>
          <p:cNvPr id="9" name="Téglalap 8"/>
          <p:cNvSpPr/>
          <p:nvPr userDrawn="1"/>
        </p:nvSpPr>
        <p:spPr>
          <a:xfrm>
            <a:off x="2047875" y="3311862"/>
            <a:ext cx="720000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08000" rIns="540000" bIns="108000" rtlCol="0" anchor="ctr">
            <a:normAutofit/>
          </a:bodyPr>
          <a:lstStyle/>
          <a:p>
            <a:pPr marL="0" algn="l" defTabSz="914400" rtl="0" eaLnBrk="1" latinLnBrk="0" hangingPunct="1"/>
            <a:endParaRPr lang="hu-HU" sz="1800" kern="1200" dirty="0">
              <a:solidFill>
                <a:schemeClr val="lt1"/>
              </a:solidFill>
              <a:latin typeface="Montserrat" panose="00000500000000000000" pitchFamily="2" charset="-18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 userDrawn="1"/>
        </p:nvSpPr>
        <p:spPr>
          <a:xfrm>
            <a:off x="2047875" y="4552748"/>
            <a:ext cx="9000000" cy="10800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tIns="108000" rIns="540000" bIns="108000" rtlCol="0" anchor="ctr">
            <a:normAutofit/>
          </a:bodyPr>
          <a:lstStyle/>
          <a:p>
            <a:pPr marL="0" algn="l" defTabSz="914400" rtl="0" eaLnBrk="1" latinLnBrk="0" hangingPunct="1"/>
            <a:endParaRPr lang="hu-HU" sz="1800" kern="1200" dirty="0">
              <a:solidFill>
                <a:schemeClr val="lt1"/>
              </a:solidFill>
              <a:latin typeface="Montserrat" panose="00000500000000000000" pitchFamily="2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5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labit_logo-07.jpg"/>
          <p:cNvPicPr/>
          <p:nvPr userDrawn="1"/>
        </p:nvPicPr>
        <p:blipFill>
          <a:blip r:embed="rId14">
            <a:extLst/>
          </a:blip>
          <a:srcRect l="11919" t="32747" r="11919" b="32747"/>
          <a:stretch>
            <a:fillRect/>
          </a:stretch>
        </p:blipFill>
        <p:spPr>
          <a:xfrm>
            <a:off x="175711" y="6343650"/>
            <a:ext cx="1386401" cy="36265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HEADLINE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5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81" r:id="rId4"/>
    <p:sldLayoutId id="2147483682" r:id="rId5"/>
    <p:sldLayoutId id="2147483683" r:id="rId6"/>
    <p:sldLayoutId id="2147483690" r:id="rId7"/>
    <p:sldLayoutId id="2147483684" r:id="rId8"/>
    <p:sldLayoutId id="2147483685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2"/>
          </a:solidFill>
          <a:latin typeface="Montserrat Black" panose="00000A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64646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64646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64646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HEADLINE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901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bg1"/>
          </a:solidFill>
          <a:latin typeface="Montserrat Black" panose="00000A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HEADLINE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1"/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2"/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3"/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  <a:p>
            <a:pPr lvl="4"/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level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610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6" r:id="rId4"/>
    <p:sldLayoutId id="2147483679" r:id="rId5"/>
    <p:sldLayoutId id="214748368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bg1"/>
          </a:solidFill>
          <a:latin typeface="Montserrat Black" panose="00000A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session monitoringról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Kiket? Miért? Hogyan?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Höltzl Péter, peter.holtzl@balabit.com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3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proxy?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Ez volt kéznél! :-D</a:t>
            </a:r>
          </a:p>
          <a:p>
            <a:r>
              <a:rPr lang="hu-HU" dirty="0"/>
              <a:t>Ez adja a lehető legteljesebb funkcionalitást</a:t>
            </a:r>
          </a:p>
          <a:p>
            <a:r>
              <a:rPr lang="hu-HU" dirty="0"/>
              <a:t>Van segregation of duty, ami pl az agentnél nincs</a:t>
            </a:r>
          </a:p>
          <a:p>
            <a:r>
              <a:rPr lang="hu-HU" dirty="0"/>
              <a:t>Van natív kliens támogatás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3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PAM funkciók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UID mapping</a:t>
            </a:r>
          </a:p>
          <a:p>
            <a:r>
              <a:rPr lang="hu-HU" dirty="0"/>
              <a:t>Channel monitoring</a:t>
            </a:r>
          </a:p>
          <a:p>
            <a:r>
              <a:rPr lang="hu-HU" dirty="0"/>
              <a:t>Gateway authentication</a:t>
            </a:r>
          </a:p>
          <a:p>
            <a:r>
              <a:rPr lang="hu-HU" dirty="0"/>
              <a:t>Credential store (Password vault)</a:t>
            </a:r>
          </a:p>
          <a:p>
            <a:r>
              <a:rPr lang="hu-HU"/>
              <a:t>4-eye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 a figyelmet!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Höltzl Péter, peter.holtzl@balabit.com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5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az a PAM?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Privileged Access Monitoring</a:t>
            </a:r>
          </a:p>
          <a:p>
            <a:r>
              <a:rPr lang="hu-HU" dirty="0"/>
              <a:t>A távmenedzsment protokollok térfigyelő kamerája</a:t>
            </a:r>
          </a:p>
          <a:p>
            <a:r>
              <a:rPr lang="hu-HU" dirty="0"/>
              <a:t>Adminsztrátori tevékenység: SSH/Telnet RDP/Citrix/VNC</a:t>
            </a:r>
          </a:p>
          <a:p>
            <a:r>
              <a:rPr lang="hu-HU" dirty="0"/>
              <a:t>Ma már nem minden esetben igaz a "P"</a:t>
            </a:r>
          </a:p>
        </p:txBody>
      </p:sp>
    </p:spTree>
    <p:extLst>
      <p:ext uri="{BB962C8B-B14F-4D97-AF65-F5344CB8AC3E}">
        <p14:creationId xmlns:p14="http://schemas.microsoft.com/office/powerpoint/2010/main" val="13769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kimenetre számíthatunk?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Syslog</a:t>
            </a:r>
          </a:p>
          <a:p>
            <a:r>
              <a:rPr lang="hu-HU" dirty="0"/>
              <a:t>Meta adatok</a:t>
            </a:r>
          </a:p>
          <a:p>
            <a:r>
              <a:rPr lang="hu-HU" dirty="0"/>
              <a:t>Audit trail !=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0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elvárt funkciók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Time control</a:t>
            </a:r>
          </a:p>
          <a:p>
            <a:r>
              <a:rPr lang="hu-HU" dirty="0"/>
              <a:t>UID control</a:t>
            </a:r>
          </a:p>
          <a:p>
            <a:r>
              <a:rPr lang="hu-HU" dirty="0"/>
              <a:t>Authentication method control</a:t>
            </a:r>
            <a:endParaRPr lang="en-US" dirty="0"/>
          </a:p>
          <a:p>
            <a:r>
              <a:rPr lang="hu-HU" dirty="0"/>
              <a:t>Channel (parameter) control</a:t>
            </a:r>
          </a:p>
        </p:txBody>
      </p:sp>
    </p:spTree>
    <p:extLst>
      <p:ext uri="{BB962C8B-B14F-4D97-AF65-F5344CB8AC3E}">
        <p14:creationId xmlns:p14="http://schemas.microsoft.com/office/powerpoint/2010/main" val="379120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Elérhető technológiák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Agentek</a:t>
            </a:r>
          </a:p>
          <a:p>
            <a:r>
              <a:rPr lang="hu-HU" dirty="0"/>
              <a:t>Snifferek</a:t>
            </a:r>
          </a:p>
          <a:p>
            <a:r>
              <a:rPr lang="hu-HU" dirty="0"/>
              <a:t>Jump-hostok</a:t>
            </a:r>
          </a:p>
          <a:p>
            <a:r>
              <a:rPr lang="hu-HU" dirty="0"/>
              <a:t>Proxyk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9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Agent technológia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A szerverekre telepített kütyü</a:t>
            </a:r>
          </a:p>
          <a:p>
            <a:r>
              <a:rPr lang="hu-HU" dirty="0"/>
              <a:t>A kernel vagy az alkalmazás "mély" modosítása</a:t>
            </a:r>
          </a:p>
          <a:p>
            <a:r>
              <a:rPr lang="hu-HU" dirty="0"/>
              <a:t>Problémás pontok:</a:t>
            </a:r>
          </a:p>
          <a:p>
            <a:pPr lvl="1"/>
            <a:r>
              <a:rPr lang="hu-HU" dirty="0"/>
              <a:t>Provisioning</a:t>
            </a:r>
          </a:p>
          <a:p>
            <a:pPr lvl="1"/>
            <a:r>
              <a:rPr lang="hu-HU" dirty="0"/>
              <a:t>Hová kerülnek az adatok?</a:t>
            </a:r>
          </a:p>
          <a:p>
            <a:pPr lvl="1"/>
            <a:r>
              <a:rPr lang="hu-HU" dirty="0"/>
              <a:t>Az admin ki is kapcsolhatja</a:t>
            </a:r>
          </a:p>
          <a:p>
            <a:pPr lvl="1"/>
            <a:r>
              <a:rPr lang="hu-HU" dirty="0"/>
              <a:t>Garanciális kérdések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8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sniffer technológia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Mirror porton egy poloska:-)</a:t>
            </a:r>
          </a:p>
          <a:p>
            <a:r>
              <a:rPr lang="hu-HU" dirty="0"/>
              <a:t>Problémás pontok:</a:t>
            </a:r>
          </a:p>
          <a:p>
            <a:pPr lvl="1"/>
            <a:r>
              <a:rPr lang="hu-HU" dirty="0"/>
              <a:t>Rejtjelezett protokollok kezelése? (kb mind az)</a:t>
            </a:r>
          </a:p>
          <a:p>
            <a:pPr lvl="1"/>
            <a:r>
              <a:rPr lang="hu-HU" dirty="0"/>
              <a:t>Beavatkozás? (Max spoofolt RST)</a:t>
            </a:r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8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jump-host technológia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Dedikált beléptető rendszer</a:t>
            </a:r>
          </a:p>
          <a:p>
            <a:r>
              <a:rPr lang="hu-HU" dirty="0"/>
              <a:t>Elérés valamilyen egyéb módon</a:t>
            </a:r>
          </a:p>
          <a:p>
            <a:r>
              <a:rPr lang="hu-HU" dirty="0"/>
              <a:t>Porblémás pontok:</a:t>
            </a:r>
          </a:p>
          <a:p>
            <a:pPr lvl="1"/>
            <a:r>
              <a:rPr lang="hu-HU" dirty="0"/>
              <a:t>A kliens alkalmazás a jump-hoston fut</a:t>
            </a:r>
          </a:p>
          <a:p>
            <a:pPr lvl="1"/>
            <a:r>
              <a:rPr lang="hu-HU" dirty="0"/>
              <a:t>Nincs natív kliens támogatás</a:t>
            </a:r>
          </a:p>
          <a:p>
            <a:pPr lvl="1"/>
            <a:r>
              <a:rPr lang="hu-HU" dirty="0"/>
              <a:t>Hiányos funkcionalitás (pl. File transzerek SCP, SFTP)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8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proxy technológia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Prokokoll proxy</a:t>
            </a:r>
          </a:p>
          <a:p>
            <a:r>
              <a:rPr lang="hu-HU" dirty="0"/>
              <a:t>Teljes protokoll elemzés</a:t>
            </a:r>
          </a:p>
          <a:p>
            <a:r>
              <a:rPr lang="hu-HU" dirty="0"/>
              <a:t>Teljeskörű beavatkozás</a:t>
            </a:r>
          </a:p>
          <a:p>
            <a:r>
              <a:rPr lang="hu-HU" dirty="0"/>
              <a:t>Lehet jump-host, lehet router, akár egyszerre is</a:t>
            </a:r>
          </a:p>
          <a:p>
            <a:r>
              <a:rPr lang="hu-HU" dirty="0"/>
              <a:t>Problémás pontok:</a:t>
            </a:r>
          </a:p>
          <a:p>
            <a:pPr lvl="1"/>
            <a:r>
              <a:rPr lang="hu-HU" dirty="0"/>
              <a:t>Tipikusan fejlesztői szempotok</a:t>
            </a:r>
          </a:p>
          <a:p>
            <a:pPr lvl="1"/>
            <a:r>
              <a:rPr lang="hu-HU" dirty="0"/>
              <a:t>Prokokoll inkompatibilitás (új verziók stb)</a:t>
            </a:r>
          </a:p>
          <a:p>
            <a:pPr lvl="1"/>
            <a:endParaRPr lang="hu-HU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40353"/>
      </p:ext>
    </p:extLst>
  </p:cSld>
  <p:clrMapOvr>
    <a:masterClrMapping/>
  </p:clrMapOvr>
</p:sld>
</file>

<file path=ppt/theme/theme1.xml><?xml version="1.0" encoding="utf-8"?>
<a:theme xmlns:a="http://schemas.openxmlformats.org/drawingml/2006/main" name="Balabit White">
  <a:themeElements>
    <a:clrScheme name="Custom 1">
      <a:dk1>
        <a:srgbClr val="464646"/>
      </a:dk1>
      <a:lt1>
        <a:sysClr val="window" lastClr="FFFFFF"/>
      </a:lt1>
      <a:dk2>
        <a:srgbClr val="2A81C4"/>
      </a:dk2>
      <a:lt2>
        <a:srgbClr val="85BEEB"/>
      </a:lt2>
      <a:accent1>
        <a:srgbClr val="2A81C4"/>
      </a:accent1>
      <a:accent2>
        <a:srgbClr val="85BEEB"/>
      </a:accent2>
      <a:accent3>
        <a:srgbClr val="464646"/>
      </a:accent3>
      <a:accent4>
        <a:srgbClr val="959595"/>
      </a:accent4>
      <a:accent5>
        <a:srgbClr val="DDDDDD"/>
      </a:accent5>
      <a:accent6>
        <a:srgbClr val="F1CB16"/>
      </a:accent6>
      <a:hlink>
        <a:srgbClr val="0563C1"/>
      </a:hlink>
      <a:folHlink>
        <a:srgbClr val="954F72"/>
      </a:folHlink>
    </a:clrScheme>
    <a:fontScheme name="Custom 2">
      <a:majorFont>
        <a:latin typeface="Montserrat Ligh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14E61D55-5B8F-4C0A-9225-66DED0F02A62}" vid="{8D6B3EAA-FE2D-4C0E-A1E1-552AC4F66EC4}"/>
    </a:ext>
  </a:extLst>
</a:theme>
</file>

<file path=ppt/theme/theme2.xml><?xml version="1.0" encoding="utf-8"?>
<a:theme xmlns:a="http://schemas.openxmlformats.org/drawingml/2006/main" name="Balabit Blue">
  <a:themeElements>
    <a:clrScheme name="Balabit">
      <a:dk1>
        <a:srgbClr val="58585B"/>
      </a:dk1>
      <a:lt1>
        <a:sysClr val="window" lastClr="FFFFFF"/>
      </a:lt1>
      <a:dk2>
        <a:srgbClr val="2A81C4"/>
      </a:dk2>
      <a:lt2>
        <a:srgbClr val="3EBCED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14E61D55-5B8F-4C0A-9225-66DED0F02A62}" vid="{58E0E6B7-EE79-4D3F-A361-DADBC2B74DE8}"/>
    </a:ext>
  </a:extLst>
</a:theme>
</file>

<file path=ppt/theme/theme3.xml><?xml version="1.0" encoding="utf-8"?>
<a:theme xmlns:a="http://schemas.openxmlformats.org/drawingml/2006/main" name="Balabit Black">
  <a:themeElements>
    <a:clrScheme name="Balabit">
      <a:dk1>
        <a:srgbClr val="58585B"/>
      </a:dk1>
      <a:lt1>
        <a:sysClr val="window" lastClr="FFFFFF"/>
      </a:lt1>
      <a:dk2>
        <a:srgbClr val="2A81C4"/>
      </a:dk2>
      <a:lt2>
        <a:srgbClr val="3EBCED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14E61D55-5B8F-4C0A-9225-66DED0F02A62}" vid="{9F827431-582B-485C-8DFF-8BB77244CF7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Balabit_presentation_template</Template>
  <TotalTime>364</TotalTime>
  <Words>251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Montserrat</vt:lpstr>
      <vt:lpstr>Helvetica Light</vt:lpstr>
      <vt:lpstr>Calibri</vt:lpstr>
      <vt:lpstr>Wingdings</vt:lpstr>
      <vt:lpstr>Montserrat Light</vt:lpstr>
      <vt:lpstr>Montserrat Black</vt:lpstr>
      <vt:lpstr>Arial</vt:lpstr>
      <vt:lpstr>Balabit White</vt:lpstr>
      <vt:lpstr>Balabit Blue</vt:lpstr>
      <vt:lpstr>Balabit Black</vt:lpstr>
      <vt:lpstr>A session monitoringról</vt:lpstr>
      <vt:lpstr>Mi az a PAM?</vt:lpstr>
      <vt:lpstr>Milyen kimenetre számíthatunk?</vt:lpstr>
      <vt:lpstr>További elvárt funkciók</vt:lpstr>
      <vt:lpstr>Elérhető technológiák</vt:lpstr>
      <vt:lpstr>Az Agent technológia</vt:lpstr>
      <vt:lpstr>A sniffer technológia</vt:lpstr>
      <vt:lpstr>A jump-host technológia</vt:lpstr>
      <vt:lpstr>A proxy technológia</vt:lpstr>
      <vt:lpstr>Miért proxy?</vt:lpstr>
      <vt:lpstr>További PAM funkciók</vt:lpstr>
      <vt:lpstr>Köszönöm 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session monitoringról</dc:title>
  <dc:creator>sysop</dc:creator>
  <cp:lastModifiedBy>sysop</cp:lastModifiedBy>
  <cp:revision>9</cp:revision>
  <dcterms:created xsi:type="dcterms:W3CDTF">2017-04-21T07:57:14Z</dcterms:created>
  <dcterms:modified xsi:type="dcterms:W3CDTF">2017-04-25T09:25:54Z</dcterms:modified>
</cp:coreProperties>
</file>