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87" r:id="rId2"/>
  </p:sldMasterIdLst>
  <p:notesMasterIdLst>
    <p:notesMasterId r:id="rId18"/>
  </p:notesMasterIdLst>
  <p:sldIdLst>
    <p:sldId id="301" r:id="rId3"/>
    <p:sldId id="345" r:id="rId4"/>
    <p:sldId id="346" r:id="rId5"/>
    <p:sldId id="347" r:id="rId6"/>
    <p:sldId id="348" r:id="rId7"/>
    <p:sldId id="297" r:id="rId8"/>
    <p:sldId id="341" r:id="rId9"/>
    <p:sldId id="298" r:id="rId10"/>
    <p:sldId id="339" r:id="rId11"/>
    <p:sldId id="340" r:id="rId12"/>
    <p:sldId id="302" r:id="rId13"/>
    <p:sldId id="342" r:id="rId14"/>
    <p:sldId id="349" r:id="rId15"/>
    <p:sldId id="343" r:id="rId16"/>
    <p:sldId id="350" r:id="rId17"/>
  </p:sldIdLst>
  <p:sldSz cx="9144000" cy="5143500" type="screen16x9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040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B13F3-44BF-FB47-B54C-96CB75CCD160}" type="datetimeFigureOut">
              <a:rPr lang="en-US" smtClean="0"/>
              <a:t>17. 04. 24.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1F38B-1B24-6E44-8FA5-F5549079F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3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4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95206" y="421217"/>
            <a:ext cx="8422816" cy="323265"/>
          </a:xfrm>
          <a:prstGeom prst="rect">
            <a:avLst/>
          </a:prstGeom>
        </p:spPr>
        <p:txBody>
          <a:bodyPr lIns="68564" tIns="34289" rIns="68564" bIns="34289"/>
          <a:lstStyle>
            <a:lvl1pPr algn="l">
              <a:defRPr sz="28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5206" y="836527"/>
            <a:ext cx="8422816" cy="253604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de-DE" dirty="0" err="1" smtClean="0"/>
              <a:t>Subtitle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76000" y="1522800"/>
            <a:ext cx="7614000" cy="3024000"/>
          </a:xfrm>
          <a:prstGeom prst="rect">
            <a:avLst/>
          </a:prstGeom>
        </p:spPr>
        <p:txBody>
          <a:bodyPr vert="horz"/>
          <a:lstStyle>
            <a:lvl1pPr marL="171406" indent="-171406">
              <a:buClr>
                <a:schemeClr val="accent4"/>
              </a:buClr>
              <a:buFont typeface="Lucida Grande"/>
              <a:buChar char="—"/>
              <a:defRPr sz="2800" b="0" i="0">
                <a:solidFill>
                  <a:schemeClr val="tx2"/>
                </a:solidFill>
                <a:latin typeface="Roboto Light"/>
                <a:cs typeface="Roboto Light"/>
              </a:defRPr>
            </a:lvl1pPr>
            <a:lvl2pPr marL="514217" indent="-171406">
              <a:buClr>
                <a:schemeClr val="accent4"/>
              </a:buClr>
              <a:buFont typeface="Lucida Grande"/>
              <a:buChar char="—"/>
              <a:defRPr sz="2400" b="0" i="0">
                <a:solidFill>
                  <a:schemeClr val="tx2"/>
                </a:solidFill>
                <a:latin typeface="Roboto Light"/>
                <a:cs typeface="Roboto Light"/>
              </a:defRPr>
            </a:lvl2pPr>
            <a:lvl3pPr marL="857018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3pPr>
            <a:lvl4pPr marL="1199820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4pPr>
            <a:lvl5pPr marL="1542623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64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077958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5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r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6605" y="4669289"/>
            <a:ext cx="416028" cy="27384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900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defTabSz="685800"/>
            <a:fld id="{936C95AE-7298-45E1-9514-94AFF5BED89B}" type="slidenum">
              <a:rPr lang="en-US" smtClean="0">
                <a:solidFill>
                  <a:srgbClr val="0097BA"/>
                </a:solidFill>
              </a:rPr>
              <a:pPr defTabSz="685800"/>
              <a:t>‹#›</a:t>
            </a:fld>
            <a:endParaRPr lang="en-US" dirty="0">
              <a:solidFill>
                <a:srgbClr val="0097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89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16:9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76002" y="1522800"/>
            <a:ext cx="4307726" cy="3024000"/>
          </a:xfrm>
          <a:prstGeom prst="rect">
            <a:avLst/>
          </a:prstGeom>
        </p:spPr>
        <p:txBody>
          <a:bodyPr vert="horz"/>
          <a:lstStyle>
            <a:lvl1pPr marL="171406" indent="-171406">
              <a:buClr>
                <a:schemeClr val="accent4"/>
              </a:buClr>
              <a:buFont typeface="Lucida Grande"/>
              <a:buChar char="—"/>
              <a:defRPr sz="2800" b="0" i="0">
                <a:solidFill>
                  <a:schemeClr val="tx2"/>
                </a:solidFill>
                <a:latin typeface="Roboto Light"/>
                <a:cs typeface="Roboto Light"/>
              </a:defRPr>
            </a:lvl1pPr>
            <a:lvl2pPr marL="514217" indent="-171406">
              <a:buClr>
                <a:schemeClr val="accent4"/>
              </a:buClr>
              <a:buFont typeface="Lucida Grande"/>
              <a:buChar char="—"/>
              <a:defRPr sz="2400" b="0" i="0">
                <a:solidFill>
                  <a:schemeClr val="tx2"/>
                </a:solidFill>
                <a:latin typeface="Roboto Light"/>
                <a:cs typeface="Roboto Light"/>
              </a:defRPr>
            </a:lvl2pPr>
            <a:lvl3pPr marL="857018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3pPr>
            <a:lvl4pPr marL="1199820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4pPr>
            <a:lvl5pPr marL="1542623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5138176" y="1955413"/>
            <a:ext cx="3847500" cy="216420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95206" y="421217"/>
            <a:ext cx="8422816" cy="323265"/>
          </a:xfrm>
          <a:prstGeom prst="rect">
            <a:avLst/>
          </a:prstGeom>
        </p:spPr>
        <p:txBody>
          <a:bodyPr lIns="68564" tIns="34289" rIns="68564" bIns="34289"/>
          <a:lstStyle>
            <a:lvl1pPr algn="l">
              <a:defRPr sz="28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5206" y="836527"/>
            <a:ext cx="8422816" cy="253604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de-DE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8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16:9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76002" y="1522800"/>
            <a:ext cx="4560013" cy="3024000"/>
          </a:xfrm>
          <a:prstGeom prst="rect">
            <a:avLst/>
          </a:prstGeom>
        </p:spPr>
        <p:txBody>
          <a:bodyPr vert="horz"/>
          <a:lstStyle>
            <a:lvl1pPr marL="171406" indent="-171406">
              <a:buClr>
                <a:schemeClr val="accent4"/>
              </a:buClr>
              <a:buFont typeface="Lucida Grande"/>
              <a:buChar char="—"/>
              <a:defRPr sz="2800" b="0" i="0">
                <a:solidFill>
                  <a:schemeClr val="tx2"/>
                </a:solidFill>
                <a:latin typeface="Roboto Light"/>
                <a:cs typeface="Roboto Light"/>
              </a:defRPr>
            </a:lvl1pPr>
            <a:lvl2pPr marL="514217" indent="-171406">
              <a:buClr>
                <a:schemeClr val="accent4"/>
              </a:buClr>
              <a:buFont typeface="Lucida Grande"/>
              <a:buChar char="—"/>
              <a:defRPr sz="2400" b="0" i="0">
                <a:solidFill>
                  <a:schemeClr val="tx2"/>
                </a:solidFill>
                <a:latin typeface="Roboto Light"/>
                <a:cs typeface="Roboto Light"/>
              </a:defRPr>
            </a:lvl2pPr>
            <a:lvl3pPr marL="857018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3pPr>
            <a:lvl4pPr marL="1199820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4pPr>
            <a:lvl5pPr marL="1542623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5373236" y="1773857"/>
            <a:ext cx="3360000" cy="2520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95206" y="421217"/>
            <a:ext cx="8422816" cy="323265"/>
          </a:xfrm>
          <a:prstGeom prst="rect">
            <a:avLst/>
          </a:prstGeom>
        </p:spPr>
        <p:txBody>
          <a:bodyPr lIns="68564" tIns="34289" rIns="68564" bIns="34289"/>
          <a:lstStyle>
            <a:lvl1pPr algn="l">
              <a:defRPr sz="28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5206" y="836527"/>
            <a:ext cx="8422816" cy="253604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de-DE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4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75999" y="1522800"/>
            <a:ext cx="3807000" cy="3024000"/>
          </a:xfrm>
          <a:prstGeom prst="rect">
            <a:avLst/>
          </a:prstGeom>
        </p:spPr>
        <p:txBody>
          <a:bodyPr vert="horz"/>
          <a:lstStyle>
            <a:lvl1pPr marL="171406" indent="-171406">
              <a:buClr>
                <a:schemeClr val="accent4"/>
              </a:buClr>
              <a:buFont typeface="Lucida Grande"/>
              <a:buChar char="—"/>
              <a:defRPr sz="2800" b="0" i="0">
                <a:solidFill>
                  <a:schemeClr val="tx2"/>
                </a:solidFill>
                <a:latin typeface="Roboto Light"/>
                <a:cs typeface="Roboto Light"/>
              </a:defRPr>
            </a:lvl1pPr>
            <a:lvl2pPr marL="514217" indent="-171406">
              <a:buClr>
                <a:schemeClr val="accent4"/>
              </a:buClr>
              <a:buFont typeface="Lucida Grande"/>
              <a:buChar char="—"/>
              <a:defRPr sz="2400" b="0" i="0">
                <a:solidFill>
                  <a:schemeClr val="tx2"/>
                </a:solidFill>
                <a:latin typeface="Roboto Light"/>
                <a:cs typeface="Roboto Light"/>
              </a:defRPr>
            </a:lvl2pPr>
            <a:lvl3pPr marL="857018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3pPr>
            <a:lvl4pPr marL="1199820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4pPr>
            <a:lvl5pPr marL="1542623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5"/>
          </p:nvPr>
        </p:nvSpPr>
        <p:spPr>
          <a:xfrm>
            <a:off x="4382999" y="1522800"/>
            <a:ext cx="3807000" cy="3024000"/>
          </a:xfrm>
          <a:prstGeom prst="rect">
            <a:avLst/>
          </a:prstGeom>
        </p:spPr>
        <p:txBody>
          <a:bodyPr vert="horz"/>
          <a:lstStyle>
            <a:lvl1pPr marL="171406" indent="-171406">
              <a:buClr>
                <a:schemeClr val="accent4"/>
              </a:buClr>
              <a:buFont typeface="Lucida Grande"/>
              <a:buChar char="—"/>
              <a:defRPr sz="2800" b="0" i="0">
                <a:solidFill>
                  <a:schemeClr val="tx2"/>
                </a:solidFill>
                <a:latin typeface="Roboto Light"/>
                <a:cs typeface="Roboto Light"/>
              </a:defRPr>
            </a:lvl1pPr>
            <a:lvl2pPr marL="514217" indent="-171406">
              <a:buClr>
                <a:schemeClr val="accent4"/>
              </a:buClr>
              <a:buFont typeface="Lucida Grande"/>
              <a:buChar char="—"/>
              <a:defRPr sz="2400" b="0" i="0">
                <a:solidFill>
                  <a:schemeClr val="tx2"/>
                </a:solidFill>
                <a:latin typeface="Roboto Light"/>
                <a:cs typeface="Roboto Light"/>
              </a:defRPr>
            </a:lvl2pPr>
            <a:lvl3pPr marL="857018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3pPr>
            <a:lvl4pPr marL="1199820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4pPr>
            <a:lvl5pPr marL="1542623" indent="-171406">
              <a:buClr>
                <a:schemeClr val="accent4"/>
              </a:buClr>
              <a:buFont typeface="Lucida Grande"/>
              <a:buChar char="—"/>
              <a:defRPr sz="1800" b="0" i="0">
                <a:solidFill>
                  <a:schemeClr val="tx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95206" y="421217"/>
            <a:ext cx="8422816" cy="323265"/>
          </a:xfrm>
          <a:prstGeom prst="rect">
            <a:avLst/>
          </a:prstGeom>
        </p:spPr>
        <p:txBody>
          <a:bodyPr lIns="68564" tIns="34289" rIns="68564" bIns="34289"/>
          <a:lstStyle>
            <a:lvl1pPr algn="l">
              <a:defRPr sz="28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5206" y="836527"/>
            <a:ext cx="8422816" cy="253604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de-DE" dirty="0" err="1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53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77975"/>
            <a:ext cx="9151200" cy="1526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0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l with 16:9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" y="77975"/>
            <a:ext cx="9151200" cy="1526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800899" y="400050"/>
            <a:ext cx="7488936" cy="4212621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8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nimal with 16:9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77975"/>
            <a:ext cx="9151200" cy="1526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1482081" y="273051"/>
            <a:ext cx="6140928" cy="460569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9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Slide Nr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6605" y="4669289"/>
            <a:ext cx="416028" cy="27384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r">
              <a:defRPr sz="900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defTabSz="685800"/>
            <a:fld id="{936C95AE-7298-45E1-9514-94AFF5BED89B}" type="slidenum">
              <a:rPr lang="en-US" smtClean="0">
                <a:solidFill>
                  <a:srgbClr val="0097BA"/>
                </a:solidFill>
              </a:rPr>
              <a:pPr defTabSz="685800"/>
              <a:t>‹#›</a:t>
            </a:fld>
            <a:endParaRPr lang="en-US" dirty="0">
              <a:solidFill>
                <a:srgbClr val="0097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89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2810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81022"/>
            <a:ext cx="9144000" cy="90092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95141" y="42419"/>
            <a:ext cx="3810505" cy="207749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defTabSz="685613"/>
            <a:r>
              <a:rPr lang="en-US" sz="900" dirty="0">
                <a:solidFill>
                  <a:srgbClr val="FFFFFF"/>
                </a:solidFill>
                <a:latin typeface="Roboto Light" charset="0"/>
                <a:ea typeface="Roboto Light" charset="0"/>
                <a:cs typeface="Roboto Light" charset="0"/>
              </a:rPr>
              <a:t>value added security, networking &amp; virtualization distribution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93716" y="42419"/>
            <a:ext cx="3810505" cy="207749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r" defTabSz="685613"/>
            <a:r>
              <a:rPr lang="en-US" sz="900" dirty="0" err="1">
                <a:solidFill>
                  <a:srgbClr val="FFFFFF"/>
                </a:solidFill>
                <a:latin typeface="Roboto Light" charset="0"/>
                <a:ea typeface="Roboto Light" charset="0"/>
                <a:cs typeface="Roboto Light" charset="0"/>
              </a:rPr>
              <a:t>info@biztributor.hu</a:t>
            </a:r>
            <a:r>
              <a:rPr lang="en-US" sz="900" dirty="0">
                <a:solidFill>
                  <a:srgbClr val="FFFFFF"/>
                </a:solidFill>
                <a:latin typeface="Roboto Light" charset="0"/>
                <a:ea typeface="Roboto Light" charset="0"/>
                <a:cs typeface="Roboto Light" charset="0"/>
              </a:rPr>
              <a:t> l +36 1 392-0218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218300" y="903861"/>
            <a:ext cx="485921" cy="4859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254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4" name="Picture 13" descr="biztributor_logo_B_transzparens_kicsi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56" y="4639454"/>
            <a:ext cx="480294" cy="38583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  <a:prstGeom prst="rect">
            <a:avLst/>
          </a:prstGeom>
        </p:spPr>
        <p:txBody>
          <a:bodyPr lIns="91420" tIns="45710" rIns="91420" bIns="45710" anchor="ctr"/>
          <a:lstStyle>
            <a:lvl1pPr algn="ctr">
              <a:defRPr sz="12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7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80" r:id="rId3"/>
    <p:sldLayoutId id="2147483683" r:id="rId4"/>
    <p:sldLayoutId id="2147483684" r:id="rId5"/>
    <p:sldLayoutId id="2147483685" r:id="rId6"/>
    <p:sldLayoutId id="2147483686" r:id="rId7"/>
    <p:sldLayoutId id="2147483678" r:id="rId8"/>
    <p:sldLayoutId id="2147483690" r:id="rId9"/>
    <p:sldLayoutId id="2147483691" r:id="rId10"/>
  </p:sldLayoutIdLst>
  <p:hf hdr="0" ftr="0" dt="0"/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96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" y="1842257"/>
            <a:ext cx="2666481" cy="330922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519563" y="2447366"/>
            <a:ext cx="5624447" cy="2696134"/>
          </a:xfrm>
          <a:custGeom>
            <a:avLst/>
            <a:gdLst>
              <a:gd name="connsiteX0" fmla="*/ 4576769 w 7499263"/>
              <a:gd name="connsiteY0" fmla="*/ 0 h 3594845"/>
              <a:gd name="connsiteX1" fmla="*/ 7499263 w 7499263"/>
              <a:gd name="connsiteY1" fmla="*/ 2938551 h 3594845"/>
              <a:gd name="connsiteX2" fmla="*/ 7499263 w 7499263"/>
              <a:gd name="connsiteY2" fmla="*/ 3594845 h 3594845"/>
              <a:gd name="connsiteX3" fmla="*/ 0 w 7499263"/>
              <a:gd name="connsiteY3" fmla="*/ 3594845 h 359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9263" h="3594845">
                <a:moveTo>
                  <a:pt x="4576769" y="0"/>
                </a:moveTo>
                <a:lnTo>
                  <a:pt x="7499263" y="2938551"/>
                </a:lnTo>
                <a:lnTo>
                  <a:pt x="7499263" y="3594845"/>
                </a:lnTo>
                <a:lnTo>
                  <a:pt x="0" y="35948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669743" y="439031"/>
            <a:ext cx="2474259" cy="4308213"/>
          </a:xfrm>
          <a:custGeom>
            <a:avLst/>
            <a:gdLst>
              <a:gd name="connsiteX0" fmla="*/ 3299012 w 3299012"/>
              <a:gd name="connsiteY0" fmla="*/ 0 h 5744284"/>
              <a:gd name="connsiteX1" fmla="*/ 3299012 w 3299012"/>
              <a:gd name="connsiteY1" fmla="*/ 5744284 h 5744284"/>
              <a:gd name="connsiteX2" fmla="*/ 0 w 3299012"/>
              <a:gd name="connsiteY2" fmla="*/ 2480555 h 5744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9012" h="5744284">
                <a:moveTo>
                  <a:pt x="3299012" y="0"/>
                </a:moveTo>
                <a:lnTo>
                  <a:pt x="3299012" y="5744284"/>
                </a:lnTo>
                <a:lnTo>
                  <a:pt x="0" y="248055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666483" y="-1"/>
            <a:ext cx="6477519" cy="5143500"/>
          </a:xfrm>
          <a:custGeom>
            <a:avLst/>
            <a:gdLst>
              <a:gd name="connsiteX0" fmla="*/ 6020789 w 8636692"/>
              <a:gd name="connsiteY0" fmla="*/ 0 h 6858000"/>
              <a:gd name="connsiteX1" fmla="*/ 8636692 w 8636692"/>
              <a:gd name="connsiteY1" fmla="*/ 0 h 6858000"/>
              <a:gd name="connsiteX2" fmla="*/ 8636692 w 8636692"/>
              <a:gd name="connsiteY2" fmla="*/ 1154903 h 6858000"/>
              <a:gd name="connsiteX3" fmla="*/ 1259291 w 8636692"/>
              <a:gd name="connsiteY3" fmla="*/ 6858000 h 6858000"/>
              <a:gd name="connsiteX4" fmla="*/ 0 w 863669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692" h="6858000">
                <a:moveTo>
                  <a:pt x="6020789" y="0"/>
                </a:moveTo>
                <a:lnTo>
                  <a:pt x="8636692" y="0"/>
                </a:lnTo>
                <a:lnTo>
                  <a:pt x="8636692" y="1154903"/>
                </a:lnTo>
                <a:lnTo>
                  <a:pt x="12592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0" y="0"/>
            <a:ext cx="8290020" cy="5151476"/>
          </a:xfrm>
          <a:custGeom>
            <a:avLst/>
            <a:gdLst>
              <a:gd name="connsiteX0" fmla="*/ 0 w 11053360"/>
              <a:gd name="connsiteY0" fmla="*/ 0 h 6868634"/>
              <a:gd name="connsiteX1" fmla="*/ 11053360 w 11053360"/>
              <a:gd name="connsiteY1" fmla="*/ 0 h 6868634"/>
              <a:gd name="connsiteX2" fmla="*/ 4251572 w 11053360"/>
              <a:gd name="connsiteY2" fmla="*/ 6868634 h 6868634"/>
              <a:gd name="connsiteX3" fmla="*/ 1847058 w 11053360"/>
              <a:gd name="connsiteY3" fmla="*/ 6868634 h 6868634"/>
              <a:gd name="connsiteX4" fmla="*/ 0 w 11053360"/>
              <a:gd name="connsiteY4" fmla="*/ 5038840 h 686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3360" h="6868634">
                <a:moveTo>
                  <a:pt x="0" y="0"/>
                </a:moveTo>
                <a:lnTo>
                  <a:pt x="11053360" y="0"/>
                </a:lnTo>
                <a:lnTo>
                  <a:pt x="4251572" y="6868634"/>
                </a:lnTo>
                <a:lnTo>
                  <a:pt x="1847058" y="6868634"/>
                </a:lnTo>
                <a:lnTo>
                  <a:pt x="0" y="50388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" y="0"/>
            <a:ext cx="7491428" cy="5151476"/>
          </a:xfrm>
          <a:custGeom>
            <a:avLst/>
            <a:gdLst>
              <a:gd name="connsiteX0" fmla="*/ 0 w 9988570"/>
              <a:gd name="connsiteY0" fmla="*/ 0 h 6868634"/>
              <a:gd name="connsiteX1" fmla="*/ 9988570 w 9988570"/>
              <a:gd name="connsiteY1" fmla="*/ 0 h 6868634"/>
              <a:gd name="connsiteX2" fmla="*/ 4031563 w 9988570"/>
              <a:gd name="connsiteY2" fmla="*/ 6868634 h 6868634"/>
              <a:gd name="connsiteX3" fmla="*/ 2278037 w 9988570"/>
              <a:gd name="connsiteY3" fmla="*/ 6868634 h 6868634"/>
              <a:gd name="connsiteX4" fmla="*/ 0 w 9988570"/>
              <a:gd name="connsiteY4" fmla="*/ 4221620 h 686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8570" h="6868634">
                <a:moveTo>
                  <a:pt x="0" y="0"/>
                </a:moveTo>
                <a:lnTo>
                  <a:pt x="9988570" y="0"/>
                </a:lnTo>
                <a:lnTo>
                  <a:pt x="4031563" y="6868634"/>
                </a:lnTo>
                <a:lnTo>
                  <a:pt x="2278037" y="6868634"/>
                </a:lnTo>
                <a:lnTo>
                  <a:pt x="0" y="4221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8697" y="1512677"/>
            <a:ext cx="5677976" cy="1078755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GDPR – </a:t>
            </a:r>
            <a:r>
              <a:rPr lang="en-US" sz="24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Egységes</a:t>
            </a: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24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adatvédelmi</a:t>
            </a: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24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szabályozás</a:t>
            </a: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24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az</a:t>
            </a: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 EU-ban. </a:t>
            </a:r>
            <a:r>
              <a:rPr lang="en-US" sz="24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Készen</a:t>
            </a: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24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állsz</a:t>
            </a:r>
            <a:r>
              <a:rPr lang="en-US" sz="24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?</a:t>
            </a:r>
            <a:endParaRPr lang="en-US" sz="2400" dirty="0">
              <a:solidFill>
                <a:srgbClr val="2A373E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67854" y="2769428"/>
            <a:ext cx="5677979" cy="346247"/>
          </a:xfrm>
          <a:prstGeom prst="rect">
            <a:avLst/>
          </a:prstGeom>
        </p:spPr>
        <p:txBody>
          <a:bodyPr wrap="square" lIns="68565" tIns="34289" rIns="68565" bIns="34289">
            <a:spAutoFit/>
          </a:bodyPr>
          <a:lstStyle/>
          <a:p>
            <a:pPr algn="ctr"/>
            <a:r>
              <a:rPr lang="en-US" dirty="0" err="1" smtClean="0">
                <a:solidFill>
                  <a:srgbClr val="2A373E"/>
                </a:solidFill>
                <a:latin typeface="Roboto Thin" charset="0"/>
                <a:ea typeface="Roboto Thin" charset="0"/>
                <a:cs typeface="Roboto Thin" charset="0"/>
              </a:rPr>
              <a:t>Husvéti</a:t>
            </a:r>
            <a:r>
              <a:rPr lang="en-US" dirty="0" smtClean="0">
                <a:solidFill>
                  <a:srgbClr val="2A373E"/>
                </a:solidFill>
                <a:latin typeface="Roboto Thin" charset="0"/>
                <a:ea typeface="Roboto Thin" charset="0"/>
                <a:cs typeface="Roboto Thin" charset="0"/>
              </a:rPr>
              <a:t> Zsolt, CEO </a:t>
            </a:r>
            <a:r>
              <a:rPr lang="en-US" dirty="0" err="1" smtClean="0">
                <a:solidFill>
                  <a:srgbClr val="2A373E"/>
                </a:solidFill>
                <a:latin typeface="Roboto Thin" charset="0"/>
                <a:ea typeface="Roboto Thin" charset="0"/>
                <a:cs typeface="Roboto Thin" charset="0"/>
              </a:rPr>
              <a:t>tech&amp;bizdev</a:t>
            </a:r>
            <a:endParaRPr lang="en-US" dirty="0">
              <a:solidFill>
                <a:srgbClr val="2A373E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pic>
        <p:nvPicPr>
          <p:cNvPr id="21" name="Kép 7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96" y="571011"/>
            <a:ext cx="252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2366"/>
      </p:ext>
    </p:extLst>
  </p:cSld>
  <p:clrMapOvr>
    <a:masterClrMapping/>
  </p:clrMapOvr>
  <p:transition xmlns:p14="http://schemas.microsoft.com/office/powerpoint/2010/main" spd="slow" advTm="66929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19334" y="1969453"/>
            <a:ext cx="5856160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Komplexitás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és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3600" dirty="0" err="1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idő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/>
            </a:r>
            <a:b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</a:b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(2018. </a:t>
            </a:r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május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25.)</a:t>
            </a:r>
            <a:endParaRPr lang="en-US" sz="3600" dirty="0">
              <a:solidFill>
                <a:srgbClr val="0097BA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824" y="1491497"/>
            <a:ext cx="1772988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140000"/>
              </a:lnSpc>
            </a:pPr>
            <a:r>
              <a:rPr lang="en-US" sz="9600" b="1" dirty="0" smtClean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3</a:t>
            </a:r>
            <a:endParaRPr lang="en-US" sz="6000" dirty="0">
              <a:solidFill>
                <a:schemeClr val="tx1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09076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972289" y="2113532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40000"/>
              </a:lnSpc>
            </a:pPr>
            <a:r>
              <a:rPr lang="en-US" sz="45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Köszönöm</a:t>
            </a:r>
            <a:r>
              <a:rPr lang="en-US" sz="45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 a </a:t>
            </a:r>
            <a:r>
              <a:rPr lang="en-US" sz="4500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figyelmet</a:t>
            </a:r>
            <a:r>
              <a:rPr lang="en-US" sz="4500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!</a:t>
            </a:r>
            <a:endParaRPr lang="en-US" sz="4500" dirty="0">
              <a:solidFill>
                <a:srgbClr val="2A373E"/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algn="ctr"/>
            <a:r>
              <a:rPr lang="en-US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Kérdések</a:t>
            </a:r>
            <a:r>
              <a:rPr lang="en-US" dirty="0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?</a:t>
            </a:r>
          </a:p>
          <a:p>
            <a:pPr algn="ctr"/>
            <a:endParaRPr lang="en-US" dirty="0" smtClean="0">
              <a:solidFill>
                <a:srgbClr val="2A373E"/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algn="ctr"/>
            <a:r>
              <a:rPr lang="en-US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gdpr@biztributor.hu</a:t>
            </a:r>
            <a:r>
              <a:rPr lang="en-US" dirty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/>
            </a:r>
            <a:br>
              <a:rPr lang="en-US" dirty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</a:br>
            <a:r>
              <a:rPr lang="en-US" dirty="0" err="1" smtClean="0">
                <a:solidFill>
                  <a:srgbClr val="2A373E"/>
                </a:solidFill>
                <a:latin typeface="Roboto Light" charset="0"/>
                <a:ea typeface="Roboto Light" charset="0"/>
                <a:cs typeface="Roboto Light" charset="0"/>
              </a:rPr>
              <a:t>zshusveti@biztributor.hu</a:t>
            </a:r>
            <a:endParaRPr lang="en-US" dirty="0">
              <a:solidFill>
                <a:srgbClr val="2A373E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01075" y="1009650"/>
            <a:ext cx="542925" cy="274638"/>
          </a:xfrm>
          <a:prstGeom prst="rect">
            <a:avLst/>
          </a:prstGeo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biztributor_logo_B_transzparens_kic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2" y="956209"/>
            <a:ext cx="134439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0930"/>
      </p:ext>
    </p:extLst>
  </p:cSld>
  <p:clrMapOvr>
    <a:masterClrMapping/>
  </p:clrMapOvr>
  <p:transition xmlns:p14="http://schemas.microsoft.com/office/powerpoint/2010/main" spd="slow" advTm="1228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-8426" r="-8426"/>
          <a:stretch>
            <a:fillRect/>
          </a:stretch>
        </p:blipFill>
        <p:spPr/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1009650"/>
            <a:ext cx="542925" cy="274638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6868" y="4751655"/>
            <a:ext cx="7004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Forrás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heimdalsecurity.com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/blog/what-is-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ransomware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-protection/</a:t>
            </a:r>
          </a:p>
        </p:txBody>
      </p:sp>
    </p:spTree>
    <p:extLst>
      <p:ext uri="{BB962C8B-B14F-4D97-AF65-F5344CB8AC3E}">
        <p14:creationId xmlns:p14="http://schemas.microsoft.com/office/powerpoint/2010/main" val="91798237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1009650"/>
            <a:ext cx="542925" cy="274638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-3883" b="-388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376868" y="4751655"/>
            <a:ext cx="7004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Forrás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thehackernews.com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/2017/01/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ransomware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-hotel-smart-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lock.html</a:t>
            </a:r>
            <a:endParaRPr lang="en-US" sz="1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59719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-9258" r="-9258"/>
          <a:stretch>
            <a:fillRect/>
          </a:stretch>
        </p:blipFill>
        <p:spPr/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1009650"/>
            <a:ext cx="542925" cy="274638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6868" y="4751655"/>
            <a:ext cx="7004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Forrás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 https://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www.intelligentenvironments.com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/protected-connected-cars/</a:t>
            </a:r>
          </a:p>
        </p:txBody>
      </p:sp>
    </p:spTree>
    <p:extLst>
      <p:ext uri="{BB962C8B-B14F-4D97-AF65-F5344CB8AC3E}">
        <p14:creationId xmlns:p14="http://schemas.microsoft.com/office/powerpoint/2010/main" val="91798237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1075" y="1009650"/>
            <a:ext cx="542925" cy="274638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-10275" r="-10275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376868" y="4751655"/>
            <a:ext cx="7004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Forrás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 http://</a:t>
            </a:r>
            <a:r>
              <a:rPr lang="en-US" sz="1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temasoft.com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/2016/11/29/gdpr-significantly-broadens</a:t>
            </a:r>
            <a:r>
              <a:rPr lang="en-US" sz="1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-the</a:t>
            </a:r>
            <a:r>
              <a:rPr lang="en-US" sz="1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-scope-of-data-privacy-requirements-are-you-in-or-out/</a:t>
            </a:r>
          </a:p>
        </p:txBody>
      </p:sp>
    </p:spTree>
    <p:extLst>
      <p:ext uri="{BB962C8B-B14F-4D97-AF65-F5344CB8AC3E}">
        <p14:creationId xmlns:p14="http://schemas.microsoft.com/office/powerpoint/2010/main" val="3439517142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564" y="2160858"/>
            <a:ext cx="7344816" cy="144654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 smtClean="0"/>
              <a:t>146 nap</a:t>
            </a:r>
            <a:endParaRPr lang="en-US" sz="8800" dirty="0"/>
          </a:p>
        </p:txBody>
      </p:sp>
      <p:sp>
        <p:nvSpPr>
          <p:cNvPr id="7" name="TextBox 6"/>
          <p:cNvSpPr txBox="1"/>
          <p:nvPr/>
        </p:nvSpPr>
        <p:spPr>
          <a:xfrm>
            <a:off x="1059809" y="2884131"/>
            <a:ext cx="1944216" cy="3847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Mandiant</a:t>
            </a:r>
            <a:r>
              <a:rPr lang="en-US" dirty="0" smtClean="0"/>
              <a:t> </a:t>
            </a:r>
            <a:r>
              <a:rPr lang="en-US" dirty="0" err="1" smtClean="0"/>
              <a:t>Riport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Median dwell time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40597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564" y="2160858"/>
            <a:ext cx="7344816" cy="144654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 smtClean="0"/>
              <a:t>469 nap</a:t>
            </a:r>
            <a:endParaRPr lang="en-US" sz="8800" dirty="0"/>
          </a:p>
        </p:txBody>
      </p:sp>
      <p:sp>
        <p:nvSpPr>
          <p:cNvPr id="7" name="TextBox 6"/>
          <p:cNvSpPr txBox="1"/>
          <p:nvPr/>
        </p:nvSpPr>
        <p:spPr>
          <a:xfrm>
            <a:off x="1059809" y="2884131"/>
            <a:ext cx="1944216" cy="3847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Mandiant</a:t>
            </a:r>
            <a:r>
              <a:rPr lang="en-US" dirty="0" smtClean="0"/>
              <a:t> </a:t>
            </a:r>
            <a:r>
              <a:rPr lang="en-US" dirty="0" err="1" smtClean="0"/>
              <a:t>Riport</a:t>
            </a:r>
            <a:r>
              <a:rPr lang="en-US" dirty="0" smtClean="0"/>
              <a:t> - EMEA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Median dwell time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70995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564" y="2160858"/>
            <a:ext cx="7344816" cy="144654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 smtClean="0"/>
              <a:t>53%</a:t>
            </a:r>
            <a:endParaRPr lang="en-US" sz="8800" dirty="0"/>
          </a:p>
        </p:txBody>
      </p:sp>
      <p:sp>
        <p:nvSpPr>
          <p:cNvPr id="7" name="TextBox 6"/>
          <p:cNvSpPr txBox="1"/>
          <p:nvPr/>
        </p:nvSpPr>
        <p:spPr>
          <a:xfrm>
            <a:off x="1059809" y="2884131"/>
            <a:ext cx="1944216" cy="3847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Mandian</a:t>
            </a:r>
            <a:r>
              <a:rPr lang="en-US" dirty="0" smtClean="0"/>
              <a:t> </a:t>
            </a:r>
            <a:r>
              <a:rPr lang="en-US" dirty="0" err="1" smtClean="0"/>
              <a:t>Riport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Külső</a:t>
            </a:r>
            <a:r>
              <a:rPr lang="en-US" dirty="0" smtClean="0"/>
              <a:t> </a:t>
            </a:r>
            <a:r>
              <a:rPr lang="en-US" dirty="0" err="1" smtClean="0"/>
              <a:t>értesítések</a:t>
            </a:r>
            <a:r>
              <a:rPr lang="en-US" dirty="0" smtClean="0"/>
              <a:t> </a:t>
            </a:r>
            <a:r>
              <a:rPr lang="en-US" dirty="0" err="1" smtClean="0"/>
              <a:t>aránya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75528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564" y="2160858"/>
            <a:ext cx="7344816" cy="144654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 smtClean="0"/>
              <a:t>12%</a:t>
            </a:r>
            <a:endParaRPr lang="en-US" sz="8800" dirty="0"/>
          </a:p>
        </p:txBody>
      </p:sp>
      <p:sp>
        <p:nvSpPr>
          <p:cNvPr id="7" name="TextBox 6"/>
          <p:cNvSpPr txBox="1"/>
          <p:nvPr/>
        </p:nvSpPr>
        <p:spPr>
          <a:xfrm>
            <a:off x="1059809" y="2884131"/>
            <a:ext cx="1944216" cy="3847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Mandiant</a:t>
            </a:r>
            <a:r>
              <a:rPr lang="en-US" dirty="0" smtClean="0"/>
              <a:t> </a:t>
            </a:r>
            <a:r>
              <a:rPr lang="en-US" dirty="0" err="1" smtClean="0"/>
              <a:t>Riport</a:t>
            </a:r>
            <a:r>
              <a:rPr lang="en-US" dirty="0" smtClean="0"/>
              <a:t> - EMEA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Külső</a:t>
            </a:r>
            <a:r>
              <a:rPr lang="en-US" dirty="0" smtClean="0"/>
              <a:t> </a:t>
            </a:r>
            <a:r>
              <a:rPr lang="en-US" dirty="0" err="1" smtClean="0"/>
              <a:t>értesítések</a:t>
            </a:r>
            <a:r>
              <a:rPr lang="en-US" dirty="0" smtClean="0"/>
              <a:t> </a:t>
            </a:r>
            <a:r>
              <a:rPr lang="en-US" dirty="0" err="1" smtClean="0"/>
              <a:t>aránya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75528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PM 2015 Data Bre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666" y="356054"/>
            <a:ext cx="8400318" cy="47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3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2142"/>
    </mc:Choice>
    <mc:Fallback>
      <p:transition xmlns:p14="http://schemas.microsoft.com/office/powerpoint/2010/main" advTm="1721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68812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564" y="1804010"/>
            <a:ext cx="7344816" cy="144654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/>
              <a:t>20.000.000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9809" y="2884131"/>
            <a:ext cx="1944216" cy="3847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4492" y="1804010"/>
            <a:ext cx="8640960" cy="144654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/>
              <a:t>20.000.000 HUF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729" y="1876018"/>
            <a:ext cx="8640960" cy="280076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8800" dirty="0" smtClean="0"/>
              <a:t>20.000.000 </a:t>
            </a:r>
            <a:r>
              <a:rPr lang="en-US" sz="8800" dirty="0" smtClean="0"/>
              <a:t>E</a:t>
            </a:r>
            <a:r>
              <a:rPr lang="en-US" sz="8800" dirty="0" smtClean="0"/>
              <a:t>UR</a:t>
            </a:r>
            <a:br>
              <a:rPr lang="en-US" sz="8800" dirty="0" smtClean="0"/>
            </a:br>
            <a:r>
              <a:rPr lang="en-US" sz="8800" dirty="0" err="1" smtClean="0"/>
              <a:t>vagy</a:t>
            </a:r>
            <a:r>
              <a:rPr lang="en-US" sz="8800" dirty="0" smtClean="0"/>
              <a:t> 4% turnover</a:t>
            </a:r>
            <a:endParaRPr lang="en-US" sz="8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GDPR </a:t>
            </a:r>
            <a:r>
              <a:rPr lang="en-US" dirty="0" err="1" smtClean="0"/>
              <a:t>bírságok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9264" y="1009890"/>
            <a:ext cx="543972" cy="273844"/>
          </a:xfrm>
        </p:spPr>
        <p:txBody>
          <a:bodyPr/>
          <a:lstStyle/>
          <a:p>
            <a:fld id="{936C95AE-7298-45E1-9514-94AFF5BED89B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05798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19334" y="1969453"/>
            <a:ext cx="5856160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dirty="0" err="1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Nem</a:t>
            </a:r>
            <a:r>
              <a:rPr lang="en-US" sz="3600" dirty="0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(</a:t>
            </a:r>
            <a:r>
              <a:rPr lang="en-US" sz="3600" dirty="0" err="1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csak</a:t>
            </a:r>
            <a:r>
              <a:rPr lang="en-US" sz="3600" dirty="0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) IT </a:t>
            </a:r>
            <a:r>
              <a:rPr lang="en-US" sz="3600" dirty="0" err="1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kérdés</a:t>
            </a:r>
            <a:r>
              <a:rPr lang="en-US" sz="3600" dirty="0" smtClean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.</a:t>
            </a:r>
            <a:endParaRPr lang="en-US" sz="3600" dirty="0" smtClean="0">
              <a:solidFill>
                <a:srgbClr val="0097BA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824" y="1491497"/>
            <a:ext cx="1772988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140000"/>
              </a:lnSpc>
            </a:pPr>
            <a:r>
              <a:rPr lang="en-US" sz="9600" b="1" dirty="0" smtClean="0">
                <a:solidFill>
                  <a:srgbClr val="0097BA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</a:t>
            </a:r>
            <a:endParaRPr lang="en-US" sz="6000" dirty="0">
              <a:solidFill>
                <a:srgbClr val="0097BA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2191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19333" y="1969453"/>
            <a:ext cx="6947216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Hol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vannak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az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érzékeny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3600" dirty="0" err="1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adatok</a:t>
            </a:r>
            <a:r>
              <a:rPr lang="en-US" sz="3600" dirty="0">
                <a:solidFill>
                  <a:srgbClr val="0097BA"/>
                </a:solidFill>
                <a:latin typeface="Roboto Light" charset="0"/>
                <a:ea typeface="Roboto Light" charset="0"/>
                <a:cs typeface="Roboto Light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824" y="1491497"/>
            <a:ext cx="1772988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140000"/>
              </a:lnSpc>
            </a:pPr>
            <a:r>
              <a:rPr lang="en-US" sz="9600" b="1" dirty="0" smtClean="0">
                <a:solidFill>
                  <a:srgbClr val="0097BA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</a:t>
            </a:r>
            <a:endParaRPr lang="en-US" sz="6000" dirty="0">
              <a:solidFill>
                <a:srgbClr val="0097BA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4620548"/>
            <a:ext cx="1246302" cy="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18258"/>
      </p:ext>
    </p:extLst>
  </p:cSld>
  <p:clrMapOvr>
    <a:masterClrMapping/>
  </p:clrMapOvr>
  <p:transition xmlns:p14="http://schemas.microsoft.com/office/powerpoint/2010/main" spd="slow" advTm="127453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iztributor">
  <a:themeElements>
    <a:clrScheme name="biztributor 1">
      <a:dk1>
        <a:srgbClr val="0097BA"/>
      </a:dk1>
      <a:lt1>
        <a:srgbClr val="FFFFFF"/>
      </a:lt1>
      <a:dk2>
        <a:srgbClr val="7F7F7F"/>
      </a:dk2>
      <a:lt2>
        <a:srgbClr val="FFFFFF"/>
      </a:lt2>
      <a:accent1>
        <a:srgbClr val="004B6E"/>
      </a:accent1>
      <a:accent2>
        <a:srgbClr val="006487"/>
      </a:accent2>
      <a:accent3>
        <a:srgbClr val="007EA1"/>
      </a:accent3>
      <a:accent4>
        <a:srgbClr val="0097BA"/>
      </a:accent4>
      <a:accent5>
        <a:srgbClr val="1AB1D4"/>
      </a:accent5>
      <a:accent6>
        <a:srgbClr val="B83393"/>
      </a:accent6>
      <a:hlink>
        <a:srgbClr val="B83393"/>
      </a:hlink>
      <a:folHlink>
        <a:srgbClr val="B8339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biztributor 1">
      <a:dk1>
        <a:srgbClr val="0097BA"/>
      </a:dk1>
      <a:lt1>
        <a:srgbClr val="FFFFFF"/>
      </a:lt1>
      <a:dk2>
        <a:srgbClr val="7F7F7F"/>
      </a:dk2>
      <a:lt2>
        <a:srgbClr val="FFFFFF"/>
      </a:lt2>
      <a:accent1>
        <a:srgbClr val="004B6E"/>
      </a:accent1>
      <a:accent2>
        <a:srgbClr val="006487"/>
      </a:accent2>
      <a:accent3>
        <a:srgbClr val="007EA1"/>
      </a:accent3>
      <a:accent4>
        <a:srgbClr val="0097BA"/>
      </a:accent4>
      <a:accent5>
        <a:srgbClr val="1AB1D4"/>
      </a:accent5>
      <a:accent6>
        <a:srgbClr val="B83393"/>
      </a:accent6>
      <a:hlink>
        <a:srgbClr val="B83393"/>
      </a:hlink>
      <a:folHlink>
        <a:srgbClr val="B8339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>
          <a:outerShdw blurRad="50800" dist="25400" dir="5400000" algn="t" rotWithShape="0">
            <a:prstClr val="black">
              <a:alpha val="30000"/>
            </a:prstClr>
          </a:outerShdw>
          <a:softEdge rad="0"/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16849</TotalTime>
  <Words>204</Words>
  <Application>Microsoft Macintosh PowerPoint</Application>
  <PresentationFormat>On-screen Show (16:9)</PresentationFormat>
  <Paragraphs>56</Paragraphs>
  <Slides>15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biztributor</vt:lpstr>
      <vt:lpstr>Blank</vt:lpstr>
      <vt:lpstr>PowerPoint Presentation</vt:lpstr>
      <vt:lpstr>Mandiant Riport </vt:lpstr>
      <vt:lpstr>Mandiant Riport - EMEA</vt:lpstr>
      <vt:lpstr>Mandian Riport</vt:lpstr>
      <vt:lpstr>Mandiant Riport - EMEA</vt:lpstr>
      <vt:lpstr>PowerPoint Presentation</vt:lpstr>
      <vt:lpstr>GDPR bírságok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Zsolt Husveti</dc:creator>
  <cp:lastModifiedBy>Zsolt Husveti</cp:lastModifiedBy>
  <cp:revision>121</cp:revision>
  <dcterms:created xsi:type="dcterms:W3CDTF">2016-09-04T13:15:31Z</dcterms:created>
  <dcterms:modified xsi:type="dcterms:W3CDTF">2017-04-25T10:45:11Z</dcterms:modified>
</cp:coreProperties>
</file>