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5" r:id="rId4"/>
    <p:sldId id="285" r:id="rId5"/>
    <p:sldId id="269" r:id="rId6"/>
    <p:sldId id="271" r:id="rId7"/>
    <p:sldId id="258" r:id="rId8"/>
    <p:sldId id="268" r:id="rId9"/>
    <p:sldId id="263" r:id="rId10"/>
    <p:sldId id="262" r:id="rId11"/>
    <p:sldId id="272" r:id="rId12"/>
    <p:sldId id="275" r:id="rId13"/>
    <p:sldId id="277" r:id="rId14"/>
    <p:sldId id="261" r:id="rId15"/>
    <p:sldId id="264" r:id="rId16"/>
    <p:sldId id="280" r:id="rId17"/>
    <p:sldId id="281" r:id="rId18"/>
    <p:sldId id="279" r:id="rId19"/>
    <p:sldId id="266" r:id="rId20"/>
    <p:sldId id="284" r:id="rId21"/>
    <p:sldId id="283" r:id="rId22"/>
    <p:sldId id="27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96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6928-E9E1-4FBC-AED8-2842E95DF142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B02D-A7C1-422A-A05A-D708075BD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021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6928-E9E1-4FBC-AED8-2842E95DF142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B02D-A7C1-422A-A05A-D708075BD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38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6928-E9E1-4FBC-AED8-2842E95DF142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B02D-A7C1-422A-A05A-D708075BD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634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6928-E9E1-4FBC-AED8-2842E95DF142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B02D-A7C1-422A-A05A-D708075BD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26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6928-E9E1-4FBC-AED8-2842E95DF142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B02D-A7C1-422A-A05A-D708075BD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766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6928-E9E1-4FBC-AED8-2842E95DF142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B02D-A7C1-422A-A05A-D708075BD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14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6928-E9E1-4FBC-AED8-2842E95DF142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B02D-A7C1-422A-A05A-D708075BD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182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6928-E9E1-4FBC-AED8-2842E95DF142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B02D-A7C1-422A-A05A-D708075BD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7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6928-E9E1-4FBC-AED8-2842E95DF142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B02D-A7C1-422A-A05A-D708075BD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34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6928-E9E1-4FBC-AED8-2842E95DF142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B02D-A7C1-422A-A05A-D708075BD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097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6928-E9E1-4FBC-AED8-2842E95DF142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B02D-A7C1-422A-A05A-D708075BD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453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66928-E9E1-4FBC-AED8-2842E95DF142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DB02D-A7C1-422A-A05A-D708075BD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651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CQRS + </a:t>
            </a:r>
            <a:r>
              <a:rPr lang="hu-HU" dirty="0" smtClean="0"/>
              <a:t>ES egy járattervező rendszerben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 smtClean="0"/>
              <a:t>Somoskői</a:t>
            </a:r>
            <a:r>
              <a:rPr lang="hu-HU" dirty="0" smtClean="0"/>
              <a:t> Balázs</a:t>
            </a:r>
          </a:p>
          <a:p>
            <a:r>
              <a:rPr lang="hu-HU" dirty="0" smtClean="0"/>
              <a:t>Lufthansa Systems Hungária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30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Megoldás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Web UI</a:t>
            </a:r>
          </a:p>
          <a:p>
            <a:r>
              <a:rPr lang="hu-HU" dirty="0" smtClean="0"/>
              <a:t>Modul alapú architektúra</a:t>
            </a:r>
          </a:p>
          <a:p>
            <a:r>
              <a:rPr lang="hu-HU" dirty="0" smtClean="0"/>
              <a:t>Felhőképes</a:t>
            </a:r>
          </a:p>
          <a:p>
            <a:endParaRPr lang="hu-HU" dirty="0"/>
          </a:p>
          <a:p>
            <a:r>
              <a:rPr lang="hu-HU" dirty="0" smtClean="0"/>
              <a:t>CQRS + ES</a:t>
            </a:r>
          </a:p>
          <a:p>
            <a:r>
              <a:rPr lang="hu-HU" dirty="0" err="1" smtClean="0"/>
              <a:t>Axon</a:t>
            </a:r>
            <a:r>
              <a:rPr lang="hu-HU" dirty="0" smtClean="0"/>
              <a:t> - Java CQRS </a:t>
            </a:r>
            <a:r>
              <a:rPr lang="hu-HU" dirty="0" err="1" smtClean="0"/>
              <a:t>framework</a:t>
            </a:r>
            <a:endParaRPr lang="hu-HU" dirty="0" smtClean="0"/>
          </a:p>
          <a:p>
            <a:r>
              <a:rPr lang="hu-HU" dirty="0" smtClean="0"/>
              <a:t>CQRS alkalmazás építőelemek</a:t>
            </a:r>
          </a:p>
          <a:p>
            <a:endParaRPr lang="hu-HU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9295" y="3431227"/>
            <a:ext cx="5032705" cy="2880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02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62" y="356776"/>
            <a:ext cx="10515600" cy="1325563"/>
          </a:xfrm>
        </p:spPr>
        <p:txBody>
          <a:bodyPr/>
          <a:lstStyle/>
          <a:p>
            <a:r>
              <a:rPr lang="hu-HU" dirty="0" err="1" smtClean="0"/>
              <a:t>Command</a:t>
            </a:r>
            <a:r>
              <a:rPr lang="hu-HU" dirty="0" smtClean="0"/>
              <a:t> </a:t>
            </a:r>
            <a:r>
              <a:rPr lang="hu-HU" dirty="0" err="1" smtClean="0"/>
              <a:t>Query</a:t>
            </a:r>
            <a:r>
              <a:rPr lang="hu-HU" dirty="0" smtClean="0"/>
              <a:t> </a:t>
            </a:r>
            <a:r>
              <a:rPr lang="hu-HU" dirty="0" err="1" smtClean="0"/>
              <a:t>Responsibility</a:t>
            </a:r>
            <a:r>
              <a:rPr lang="hu-HU" dirty="0" smtClean="0"/>
              <a:t> </a:t>
            </a:r>
            <a:r>
              <a:rPr lang="hu-HU" dirty="0" err="1" smtClean="0"/>
              <a:t>Segregation</a:t>
            </a:r>
            <a:endParaRPr lang="en-US" dirty="0"/>
          </a:p>
        </p:txBody>
      </p:sp>
      <p:sp>
        <p:nvSpPr>
          <p:cNvPr id="4" name="Flowchart: Magnetic Disk 3"/>
          <p:cNvSpPr/>
          <p:nvPr/>
        </p:nvSpPr>
        <p:spPr>
          <a:xfrm>
            <a:off x="7069906" y="4572621"/>
            <a:ext cx="2475914" cy="1366123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Magnetic Disk 6"/>
          <p:cNvSpPr/>
          <p:nvPr/>
        </p:nvSpPr>
        <p:spPr>
          <a:xfrm>
            <a:off x="3275735" y="4572621"/>
            <a:ext cx="1760806" cy="1266093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897945" y="1871003"/>
            <a:ext cx="6255434" cy="35349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000" dirty="0" smtClean="0"/>
              <a:t>UI</a:t>
            </a:r>
            <a:endParaRPr lang="en-US" sz="4000" dirty="0"/>
          </a:p>
        </p:txBody>
      </p:sp>
      <p:sp>
        <p:nvSpPr>
          <p:cNvPr id="14" name="Down Arrow 13"/>
          <p:cNvSpPr/>
          <p:nvPr/>
        </p:nvSpPr>
        <p:spPr>
          <a:xfrm>
            <a:off x="3798277" y="2112196"/>
            <a:ext cx="759655" cy="2564377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145302" y="3046448"/>
            <a:ext cx="1617785" cy="10963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Write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err="1" smtClean="0"/>
              <a:t>Model</a:t>
            </a:r>
            <a:endParaRPr lang="en-US" dirty="0"/>
          </a:p>
        </p:txBody>
      </p:sp>
      <p:sp>
        <p:nvSpPr>
          <p:cNvPr id="15" name="Down Arrow 14"/>
          <p:cNvSpPr/>
          <p:nvPr/>
        </p:nvSpPr>
        <p:spPr>
          <a:xfrm flipV="1">
            <a:off x="7928037" y="2112578"/>
            <a:ext cx="759655" cy="2563995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498971" y="3152343"/>
            <a:ext cx="1617785" cy="10963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Read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err="1" smtClean="0"/>
              <a:t>Model</a:t>
            </a:r>
            <a:endParaRPr lang="en-US" dirty="0"/>
          </a:p>
        </p:txBody>
      </p:sp>
      <p:sp>
        <p:nvSpPr>
          <p:cNvPr id="16" name="Right Arrow 15"/>
          <p:cNvSpPr/>
          <p:nvPr/>
        </p:nvSpPr>
        <p:spPr>
          <a:xfrm>
            <a:off x="5021300" y="3145775"/>
            <a:ext cx="2321170" cy="1096316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err="1" smtClean="0"/>
              <a:t>Events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897945" y="2377107"/>
            <a:ext cx="1514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Command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272190" y="2503754"/>
            <a:ext cx="901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Query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73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3894" y="2004587"/>
            <a:ext cx="2329906" cy="218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Write</a:t>
            </a:r>
            <a:r>
              <a:rPr lang="hu-HU" dirty="0" smtClean="0"/>
              <a:t> </a:t>
            </a:r>
            <a:r>
              <a:rPr lang="hu-HU" dirty="0" err="1" smtClean="0"/>
              <a:t>Model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2243640"/>
            <a:ext cx="3556379" cy="29834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Write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err="1" smtClean="0"/>
              <a:t>Model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2558224" y="2587047"/>
            <a:ext cx="2232140" cy="63985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Events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88731" y="2429302"/>
            <a:ext cx="1569493" cy="95534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Command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err="1" smtClean="0"/>
              <a:t>Handler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684507" y="4096602"/>
            <a:ext cx="1569493" cy="95534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Event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err="1" smtClean="0"/>
              <a:t>Handler</a:t>
            </a:r>
            <a:endParaRPr lang="en-US" dirty="0"/>
          </a:p>
        </p:txBody>
      </p:sp>
      <p:sp>
        <p:nvSpPr>
          <p:cNvPr id="12" name="Flowchart: Direct Access Storage 11"/>
          <p:cNvSpPr/>
          <p:nvPr/>
        </p:nvSpPr>
        <p:spPr>
          <a:xfrm>
            <a:off x="4790365" y="2059178"/>
            <a:ext cx="4940489" cy="1885709"/>
          </a:xfrm>
          <a:prstGeom prst="flowChartMagneticDrum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EventBus</a:t>
            </a:r>
            <a:r>
              <a:rPr lang="hu-HU" dirty="0" smtClean="0"/>
              <a:t>/</a:t>
            </a:r>
            <a:r>
              <a:rPr lang="hu-HU" dirty="0" err="1" smtClean="0"/>
              <a:t>EventStore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3466" y="4096603"/>
            <a:ext cx="1569493" cy="95534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Domain</a:t>
            </a:r>
            <a:br>
              <a:rPr lang="hu-HU" dirty="0" smtClean="0"/>
            </a:br>
            <a:r>
              <a:rPr lang="hu-HU" dirty="0" err="1" smtClean="0"/>
              <a:t>Model</a:t>
            </a:r>
            <a:endParaRPr lang="en-US" dirty="0"/>
          </a:p>
        </p:txBody>
      </p:sp>
      <p:sp>
        <p:nvSpPr>
          <p:cNvPr id="14" name="Bent-Up Arrow 13"/>
          <p:cNvSpPr/>
          <p:nvPr/>
        </p:nvSpPr>
        <p:spPr>
          <a:xfrm rot="16200000" flipH="1">
            <a:off x="4216644" y="3681312"/>
            <a:ext cx="1170637" cy="1095920"/>
          </a:xfrm>
          <a:prstGeom prst="bentUp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Magnetic Disk 15"/>
          <p:cNvSpPr/>
          <p:nvPr/>
        </p:nvSpPr>
        <p:spPr>
          <a:xfrm>
            <a:off x="600079" y="5528875"/>
            <a:ext cx="1965390" cy="1153169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Repository</a:t>
            </a:r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 flipH="1">
            <a:off x="2237501" y="4398386"/>
            <a:ext cx="641445" cy="351773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 flipV="1">
            <a:off x="1392072" y="3299004"/>
            <a:ext cx="381405" cy="93026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13466" y="1532364"/>
            <a:ext cx="1584075" cy="4973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REST</a:t>
            </a:r>
            <a:endParaRPr lang="en-US" dirty="0"/>
          </a:p>
        </p:txBody>
      </p:sp>
      <p:sp>
        <p:nvSpPr>
          <p:cNvPr id="22" name="Down Arrow 21"/>
          <p:cNvSpPr/>
          <p:nvPr/>
        </p:nvSpPr>
        <p:spPr>
          <a:xfrm>
            <a:off x="1417417" y="4908399"/>
            <a:ext cx="381405" cy="855506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878946" y="1506560"/>
            <a:ext cx="5406925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effectLst>
            <a:glow>
              <a:schemeClr val="accent1"/>
            </a:glow>
            <a:outerShdw blurRad="101600" dist="50800" dir="5400000" algn="ctr" rotWithShape="0">
              <a:srgbClr val="000000"/>
            </a:outerShdw>
            <a:reflection endPos="0" dist="50800" dir="5400000" sy="-100000" algn="bl" rotWithShape="0"/>
          </a:effectLst>
        </p:spPr>
        <p:txBody>
          <a:bodyPr wrap="square" rtlCol="0">
            <a:spAutoFit/>
          </a:bodyPr>
          <a:lstStyle/>
          <a:p>
            <a:r>
              <a:rPr lang="en-US" dirty="0" err="1"/>
              <a:t>commandBus.send</a:t>
            </a:r>
            <a:r>
              <a:rPr lang="en-US" dirty="0"/>
              <a:t>( </a:t>
            </a:r>
            <a:r>
              <a:rPr lang="hu-HU" dirty="0" err="1" smtClean="0"/>
              <a:t>Create</a:t>
            </a:r>
            <a:r>
              <a:rPr lang="en-US" dirty="0" err="1" smtClean="0"/>
              <a:t>AircraftType</a:t>
            </a:r>
            <a:r>
              <a:rPr lang="en-US" dirty="0" smtClean="0"/>
              <a:t> (</a:t>
            </a:r>
            <a:r>
              <a:rPr lang="en-US" dirty="0" err="1" smtClean="0"/>
              <a:t>aircraftType</a:t>
            </a:r>
            <a:r>
              <a:rPr lang="en-US" dirty="0"/>
              <a:t>) );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105348" y="2148605"/>
            <a:ext cx="5969633" cy="2031325"/>
          </a:xfrm>
          <a:prstGeom prst="rect">
            <a:avLst/>
          </a:prstGeom>
          <a:solidFill>
            <a:schemeClr val="bg1">
              <a:alpha val="50000"/>
            </a:schemeClr>
          </a:solidFill>
          <a:effectLst>
            <a:glow>
              <a:schemeClr val="accent1"/>
            </a:glow>
            <a:outerShdw blurRad="101600" dist="50800" dir="5400000" algn="ctr" rotWithShape="0">
              <a:srgbClr val="000000"/>
            </a:outerShdw>
            <a:reflection endPos="0" dist="50800" dir="5400000" sy="-100000" algn="bl" rotWithShape="0"/>
          </a:effectLst>
        </p:spPr>
        <p:txBody>
          <a:bodyPr wrap="square" rtlCol="0">
            <a:spAutoFit/>
          </a:bodyPr>
          <a:lstStyle/>
          <a:p>
            <a:r>
              <a:rPr lang="en-US" dirty="0"/>
              <a:t> @</a:t>
            </a:r>
            <a:r>
              <a:rPr lang="en-US" dirty="0" err="1"/>
              <a:t>CommandHandler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public </a:t>
            </a:r>
            <a:r>
              <a:rPr lang="en-US" dirty="0"/>
              <a:t>void handle(</a:t>
            </a:r>
            <a:r>
              <a:rPr lang="en-US" dirty="0" err="1"/>
              <a:t>CreateAircraftType</a:t>
            </a:r>
            <a:r>
              <a:rPr lang="en-US" dirty="0"/>
              <a:t> </a:t>
            </a:r>
            <a:r>
              <a:rPr lang="en-US" dirty="0" err="1"/>
              <a:t>createCommand</a:t>
            </a:r>
            <a:r>
              <a:rPr lang="en-US" dirty="0"/>
              <a:t>) </a:t>
            </a:r>
            <a:r>
              <a:rPr lang="en-US" dirty="0" smtClean="0"/>
              <a:t>{</a:t>
            </a:r>
            <a:endParaRPr lang="hu-HU" dirty="0" smtClean="0"/>
          </a:p>
          <a:p>
            <a:r>
              <a:rPr lang="hu-HU" dirty="0"/>
              <a:t> </a:t>
            </a:r>
            <a:r>
              <a:rPr lang="hu-HU" dirty="0" smtClean="0"/>
              <a:t>   //</a:t>
            </a:r>
            <a:r>
              <a:rPr lang="hu-HU" dirty="0" err="1" smtClean="0"/>
              <a:t>check</a:t>
            </a:r>
            <a:r>
              <a:rPr lang="hu-HU" dirty="0" smtClean="0"/>
              <a:t> </a:t>
            </a:r>
            <a:r>
              <a:rPr lang="hu-HU" dirty="0" err="1" smtClean="0"/>
              <a:t>if</a:t>
            </a:r>
            <a:r>
              <a:rPr lang="hu-HU" dirty="0" smtClean="0"/>
              <a:t> </a:t>
            </a:r>
            <a:r>
              <a:rPr lang="hu-HU" dirty="0" err="1" smtClean="0"/>
              <a:t>exist</a:t>
            </a:r>
            <a:endParaRPr lang="hu-HU" dirty="0" smtClean="0"/>
          </a:p>
          <a:p>
            <a:r>
              <a:rPr lang="hu-HU" dirty="0"/>
              <a:t> </a:t>
            </a:r>
            <a:r>
              <a:rPr lang="hu-HU" dirty="0" smtClean="0"/>
              <a:t>   </a:t>
            </a:r>
            <a:r>
              <a:rPr lang="hu-HU" dirty="0" err="1" smtClean="0"/>
              <a:t>repository.findEntity</a:t>
            </a:r>
            <a:r>
              <a:rPr lang="hu-HU" dirty="0" smtClean="0"/>
              <a:t>();</a:t>
            </a:r>
          </a:p>
          <a:p>
            <a:r>
              <a:rPr lang="hu-HU" dirty="0"/>
              <a:t> </a:t>
            </a:r>
            <a:r>
              <a:rPr lang="hu-HU" dirty="0" smtClean="0"/>
              <a:t>   </a:t>
            </a:r>
            <a:r>
              <a:rPr lang="en-US" dirty="0" smtClean="0"/>
              <a:t>event </a:t>
            </a:r>
            <a:r>
              <a:rPr lang="en-US" dirty="0"/>
              <a:t>= new </a:t>
            </a:r>
            <a:r>
              <a:rPr lang="en-US" dirty="0" err="1"/>
              <a:t>AircraftTypeCreated</a:t>
            </a:r>
            <a:r>
              <a:rPr lang="en-US" dirty="0" smtClean="0"/>
              <a:t>(</a:t>
            </a:r>
            <a:r>
              <a:rPr lang="hu-HU" dirty="0" smtClean="0"/>
              <a:t> </a:t>
            </a:r>
            <a:r>
              <a:rPr lang="hu-HU" dirty="0" err="1" smtClean="0"/>
              <a:t>createcommand.entity</a:t>
            </a:r>
            <a:r>
              <a:rPr lang="hu-HU" dirty="0" smtClean="0"/>
              <a:t> </a:t>
            </a:r>
            <a:r>
              <a:rPr lang="en-US" dirty="0" smtClean="0"/>
              <a:t>);</a:t>
            </a:r>
            <a:endParaRPr lang="en-US" dirty="0"/>
          </a:p>
          <a:p>
            <a:r>
              <a:rPr lang="en-US" dirty="0"/>
              <a:t>    </a:t>
            </a:r>
            <a:r>
              <a:rPr lang="en-US" dirty="0" err="1" smtClean="0"/>
              <a:t>publishEvent</a:t>
            </a:r>
            <a:r>
              <a:rPr lang="en-US" dirty="0" smtClean="0"/>
              <a:t>(event</a:t>
            </a:r>
            <a:r>
              <a:rPr lang="en-US" dirty="0"/>
              <a:t>);</a:t>
            </a:r>
          </a:p>
          <a:p>
            <a:r>
              <a:rPr lang="en-US" dirty="0"/>
              <a:t>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227704" y="5035201"/>
            <a:ext cx="6225042" cy="1477328"/>
          </a:xfrm>
          <a:prstGeom prst="rect">
            <a:avLst/>
          </a:prstGeom>
          <a:solidFill>
            <a:schemeClr val="bg1">
              <a:alpha val="50000"/>
            </a:schemeClr>
          </a:solidFill>
          <a:effectLst>
            <a:glow>
              <a:schemeClr val="accent1"/>
            </a:glow>
            <a:outerShdw blurRad="101600" dist="50800" dir="5400000" algn="ctr" rotWithShape="0">
              <a:srgbClr val="000000"/>
            </a:outerShdw>
            <a:reflection endPos="0" dist="50800" dir="5400000" sy="-100000" algn="bl" rotWithShape="0"/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@</a:t>
            </a:r>
            <a:r>
              <a:rPr lang="en-US" dirty="0" err="1" smtClean="0"/>
              <a:t>EventHandler</a:t>
            </a:r>
            <a:endParaRPr lang="en-US" dirty="0"/>
          </a:p>
          <a:p>
            <a:r>
              <a:rPr lang="en-US" dirty="0" smtClean="0"/>
              <a:t>public </a:t>
            </a:r>
            <a:r>
              <a:rPr lang="en-US" dirty="0"/>
              <a:t>void </a:t>
            </a:r>
            <a:r>
              <a:rPr lang="en-US" dirty="0" err="1" smtClean="0"/>
              <a:t>handleCreate</a:t>
            </a:r>
            <a:r>
              <a:rPr lang="hu-HU" dirty="0" smtClean="0"/>
              <a:t>d</a:t>
            </a:r>
            <a:r>
              <a:rPr lang="en-US" dirty="0" smtClean="0"/>
              <a:t>(</a:t>
            </a:r>
            <a:r>
              <a:rPr lang="en-US" dirty="0" err="1" smtClean="0"/>
              <a:t>AircraftCreated</a:t>
            </a:r>
            <a:r>
              <a:rPr lang="en-US" dirty="0" smtClean="0"/>
              <a:t> </a:t>
            </a:r>
            <a:r>
              <a:rPr lang="en-US" dirty="0"/>
              <a:t>event) </a:t>
            </a:r>
            <a:r>
              <a:rPr lang="en-US" dirty="0" smtClean="0"/>
              <a:t>{</a:t>
            </a:r>
            <a:endParaRPr lang="en-US" dirty="0"/>
          </a:p>
          <a:p>
            <a:r>
              <a:rPr lang="en-US" dirty="0" smtClean="0"/>
              <a:t> </a:t>
            </a:r>
            <a:r>
              <a:rPr lang="hu-HU" dirty="0" smtClean="0"/>
              <a:t>   </a:t>
            </a:r>
            <a:r>
              <a:rPr lang="hu-HU" dirty="0" err="1" smtClean="0"/>
              <a:t>entity</a:t>
            </a:r>
            <a:r>
              <a:rPr lang="hu-HU" dirty="0" smtClean="0"/>
              <a:t> </a:t>
            </a:r>
            <a:r>
              <a:rPr lang="en-US" dirty="0" smtClean="0"/>
              <a:t>= </a:t>
            </a:r>
            <a:r>
              <a:rPr lang="hu-HU" dirty="0" smtClean="0"/>
              <a:t>n</a:t>
            </a:r>
            <a:r>
              <a:rPr lang="en-US" dirty="0" err="1" smtClean="0"/>
              <a:t>ew</a:t>
            </a:r>
            <a:r>
              <a:rPr lang="hu-HU" dirty="0" smtClean="0"/>
              <a:t> A</a:t>
            </a:r>
            <a:r>
              <a:rPr lang="en-US" dirty="0" err="1" smtClean="0"/>
              <a:t>ircraftWriteModelEntity</a:t>
            </a:r>
            <a:r>
              <a:rPr lang="en-US" dirty="0" smtClean="0"/>
              <a:t>(</a:t>
            </a:r>
            <a:r>
              <a:rPr lang="hu-HU" dirty="0" smtClean="0"/>
              <a:t> </a:t>
            </a:r>
            <a:r>
              <a:rPr lang="hu-HU" dirty="0" err="1" smtClean="0"/>
              <a:t>event.getEntity</a:t>
            </a:r>
            <a:r>
              <a:rPr lang="hu-HU" dirty="0" smtClean="0"/>
              <a:t> </a:t>
            </a:r>
            <a:r>
              <a:rPr lang="en-US" dirty="0" smtClean="0"/>
              <a:t>);</a:t>
            </a:r>
            <a:endParaRPr lang="en-US" dirty="0"/>
          </a:p>
          <a:p>
            <a:r>
              <a:rPr lang="en-US" dirty="0"/>
              <a:t>    </a:t>
            </a:r>
            <a:r>
              <a:rPr lang="en-US" dirty="0" err="1" smtClean="0"/>
              <a:t>repository.save</a:t>
            </a:r>
            <a:r>
              <a:rPr lang="en-US" dirty="0" smtClean="0"/>
              <a:t>(</a:t>
            </a:r>
            <a:r>
              <a:rPr lang="hu-HU" dirty="0" smtClean="0"/>
              <a:t> </a:t>
            </a:r>
            <a:r>
              <a:rPr lang="hu-HU" dirty="0" err="1" smtClean="0"/>
              <a:t>entity</a:t>
            </a:r>
            <a:r>
              <a:rPr lang="hu-HU" dirty="0" smtClean="0"/>
              <a:t> </a:t>
            </a:r>
            <a:r>
              <a:rPr lang="en-US" dirty="0" smtClean="0"/>
              <a:t>);</a:t>
            </a:r>
            <a:endParaRPr lang="en-US" dirty="0"/>
          </a:p>
          <a:p>
            <a:r>
              <a:rPr lang="en-US" dirty="0" smtClean="0"/>
              <a:t>} </a:t>
            </a:r>
            <a:endParaRPr lang="en-US" dirty="0"/>
          </a:p>
        </p:txBody>
      </p:sp>
      <p:sp>
        <p:nvSpPr>
          <p:cNvPr id="26" name="Flowchart: Direct Access Storage 25"/>
          <p:cNvSpPr/>
          <p:nvPr/>
        </p:nvSpPr>
        <p:spPr>
          <a:xfrm>
            <a:off x="258108" y="2058436"/>
            <a:ext cx="1979393" cy="328355"/>
          </a:xfrm>
          <a:prstGeom prst="flowChartMagneticDrum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CmdBus</a:t>
            </a:r>
            <a:endParaRPr lang="en-US" dirty="0"/>
          </a:p>
        </p:txBody>
      </p:sp>
      <p:sp>
        <p:nvSpPr>
          <p:cNvPr id="20" name="Down Arrow 19"/>
          <p:cNvSpPr/>
          <p:nvPr/>
        </p:nvSpPr>
        <p:spPr>
          <a:xfrm>
            <a:off x="1418149" y="1904600"/>
            <a:ext cx="381405" cy="68244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542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949440" y="2238233"/>
            <a:ext cx="4404360" cy="2674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Read </a:t>
            </a:r>
            <a:r>
              <a:rPr lang="hu-HU" dirty="0" err="1" smtClean="0"/>
              <a:t>Model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14317" y="1690688"/>
            <a:ext cx="3556379" cy="29615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Write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err="1" smtClean="0"/>
              <a:t>Model</a:t>
            </a:r>
            <a:endParaRPr lang="en-US" dirty="0"/>
          </a:p>
        </p:txBody>
      </p:sp>
      <p:sp>
        <p:nvSpPr>
          <p:cNvPr id="12" name="Flowchart: Direct Access Storage 11"/>
          <p:cNvSpPr/>
          <p:nvPr/>
        </p:nvSpPr>
        <p:spPr>
          <a:xfrm>
            <a:off x="1818565" y="1733362"/>
            <a:ext cx="4940489" cy="1885709"/>
          </a:xfrm>
          <a:prstGeom prst="flowChartMagneticDrum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EventBus</a:t>
            </a:r>
            <a:r>
              <a:rPr lang="hu-HU" dirty="0" smtClean="0"/>
              <a:t>/</a:t>
            </a:r>
            <a:r>
              <a:rPr lang="hu-HU" dirty="0" err="1" smtClean="0"/>
              <a:t>EventStore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187011" y="2238233"/>
            <a:ext cx="1569492" cy="12828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Event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err="1" smtClean="0"/>
              <a:t>Handler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583004" y="3432411"/>
            <a:ext cx="1569492" cy="12828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Domain</a:t>
            </a:r>
            <a:br>
              <a:rPr lang="hu-HU" dirty="0" smtClean="0"/>
            </a:br>
            <a:r>
              <a:rPr lang="hu-HU" dirty="0" err="1" smtClean="0"/>
              <a:t>Model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6196084" y="2238233"/>
            <a:ext cx="1965278" cy="559558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Events</a:t>
            </a:r>
            <a:endParaRPr lang="en-US" dirty="0"/>
          </a:p>
        </p:txBody>
      </p:sp>
      <p:sp>
        <p:nvSpPr>
          <p:cNvPr id="9" name="Bent-Up Arrow 8"/>
          <p:cNvSpPr/>
          <p:nvPr/>
        </p:nvSpPr>
        <p:spPr>
          <a:xfrm rot="5400000">
            <a:off x="8752701" y="3363663"/>
            <a:ext cx="909403" cy="1046899"/>
          </a:xfrm>
          <a:prstGeom prst="bentUp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Magnetic Disk 15"/>
          <p:cNvSpPr/>
          <p:nvPr/>
        </p:nvSpPr>
        <p:spPr>
          <a:xfrm>
            <a:off x="8591492" y="5395254"/>
            <a:ext cx="2675586" cy="1153169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Repository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9929285" y="1287496"/>
            <a:ext cx="1214082" cy="665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REST</a:t>
            </a:r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 flipV="1">
            <a:off x="10334482" y="1976111"/>
            <a:ext cx="409433" cy="1549630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9727441" y="4528555"/>
            <a:ext cx="409433" cy="923724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645066" y="3913586"/>
            <a:ext cx="6342797" cy="1477328"/>
          </a:xfrm>
          <a:prstGeom prst="rect">
            <a:avLst/>
          </a:prstGeom>
          <a:solidFill>
            <a:schemeClr val="bg1">
              <a:alpha val="50000"/>
            </a:schemeClr>
          </a:solidFill>
          <a:effectLst>
            <a:glow>
              <a:schemeClr val="accent1"/>
            </a:glow>
            <a:outerShdw blurRad="101600" dist="50800" dir="5400000" algn="ctr" rotWithShape="0">
              <a:srgbClr val="000000"/>
            </a:outerShdw>
            <a:reflection endPos="0" dist="50800" dir="5400000" sy="-100000" algn="bl" rotWithShape="0"/>
          </a:effectLst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@</a:t>
            </a:r>
            <a:r>
              <a:rPr lang="hu-HU" dirty="0" err="1" smtClean="0"/>
              <a:t>Event</a:t>
            </a:r>
            <a:r>
              <a:rPr lang="en-US" dirty="0" smtClean="0"/>
              <a:t>Handler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public </a:t>
            </a:r>
            <a:r>
              <a:rPr lang="en-US" dirty="0"/>
              <a:t>void </a:t>
            </a:r>
            <a:r>
              <a:rPr lang="en-US" dirty="0" smtClean="0"/>
              <a:t>handle(</a:t>
            </a:r>
            <a:r>
              <a:rPr lang="en-US" dirty="0" err="1" smtClean="0"/>
              <a:t>AircraftTypeCreate</a:t>
            </a:r>
            <a:r>
              <a:rPr lang="hu-HU" dirty="0" smtClean="0"/>
              <a:t>d</a:t>
            </a:r>
            <a:r>
              <a:rPr lang="en-US" dirty="0" smtClean="0"/>
              <a:t> </a:t>
            </a:r>
            <a:r>
              <a:rPr lang="hu-HU" dirty="0" err="1" smtClean="0"/>
              <a:t>event</a:t>
            </a:r>
            <a:r>
              <a:rPr lang="hu-HU" dirty="0" smtClean="0"/>
              <a:t>)</a:t>
            </a:r>
            <a:r>
              <a:rPr lang="en-US" dirty="0" smtClean="0"/>
              <a:t> {</a:t>
            </a:r>
            <a:endParaRPr lang="hu-HU" dirty="0" smtClean="0"/>
          </a:p>
          <a:p>
            <a:r>
              <a:rPr lang="hu-HU" dirty="0"/>
              <a:t> </a:t>
            </a:r>
            <a:r>
              <a:rPr lang="hu-HU" dirty="0" smtClean="0"/>
              <a:t>   </a:t>
            </a:r>
            <a:r>
              <a:rPr lang="hu-HU" dirty="0" err="1" smtClean="0"/>
              <a:t>entity</a:t>
            </a:r>
            <a:r>
              <a:rPr lang="hu-HU" dirty="0" smtClean="0"/>
              <a:t> = </a:t>
            </a:r>
            <a:r>
              <a:rPr lang="hu-HU" dirty="0" err="1" smtClean="0"/>
              <a:t>new</a:t>
            </a:r>
            <a:r>
              <a:rPr lang="hu-HU" dirty="0" smtClean="0"/>
              <a:t> </a:t>
            </a:r>
            <a:r>
              <a:rPr lang="en-US" dirty="0" err="1" smtClean="0"/>
              <a:t>AircraftTypeReadModelEntity</a:t>
            </a:r>
            <a:r>
              <a:rPr lang="en-US" dirty="0" smtClean="0"/>
              <a:t>(</a:t>
            </a:r>
            <a:r>
              <a:rPr lang="hu-HU" dirty="0" smtClean="0"/>
              <a:t> </a:t>
            </a:r>
            <a:r>
              <a:rPr lang="hu-HU" dirty="0" err="1" smtClean="0"/>
              <a:t>event.getEntity</a:t>
            </a:r>
            <a:r>
              <a:rPr lang="hu-HU" dirty="0" smtClean="0"/>
              <a:t> );</a:t>
            </a:r>
          </a:p>
          <a:p>
            <a:r>
              <a:rPr lang="hu-HU" dirty="0"/>
              <a:t> </a:t>
            </a:r>
            <a:r>
              <a:rPr lang="hu-HU" dirty="0" smtClean="0"/>
              <a:t>   </a:t>
            </a:r>
            <a:r>
              <a:rPr lang="hu-HU" dirty="0" err="1" smtClean="0"/>
              <a:t>repository.save</a:t>
            </a:r>
            <a:r>
              <a:rPr lang="hu-HU" dirty="0" smtClean="0"/>
              <a:t>(</a:t>
            </a:r>
            <a:r>
              <a:rPr lang="hu-HU" dirty="0" err="1"/>
              <a:t>e</a:t>
            </a:r>
            <a:r>
              <a:rPr lang="hu-HU" dirty="0" err="1" smtClean="0"/>
              <a:t>ntity</a:t>
            </a:r>
            <a:r>
              <a:rPr lang="hu-HU" dirty="0" smtClean="0"/>
              <a:t>);</a:t>
            </a:r>
          </a:p>
          <a:p>
            <a:r>
              <a:rPr lang="hu-HU" dirty="0"/>
              <a:t> </a:t>
            </a:r>
            <a:r>
              <a:rPr lang="hu-HU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34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Event</a:t>
            </a:r>
            <a:r>
              <a:rPr lang="hu-HU" dirty="0" smtClean="0"/>
              <a:t> </a:t>
            </a:r>
            <a:r>
              <a:rPr lang="hu-HU" dirty="0" err="1" smtClean="0"/>
              <a:t>sourcing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Összekapcsolni a </a:t>
            </a:r>
            <a:r>
              <a:rPr lang="hu-HU" dirty="0" err="1" smtClean="0"/>
              <a:t>write</a:t>
            </a:r>
            <a:r>
              <a:rPr lang="hu-HU" dirty="0" smtClean="0"/>
              <a:t> </a:t>
            </a:r>
            <a:r>
              <a:rPr lang="hu-HU" dirty="0" err="1" smtClean="0"/>
              <a:t>model</a:t>
            </a:r>
            <a:r>
              <a:rPr lang="hu-HU" dirty="0" smtClean="0"/>
              <a:t> történéseit</a:t>
            </a:r>
          </a:p>
          <a:p>
            <a:r>
              <a:rPr lang="hu-HU" dirty="0" smtClean="0"/>
              <a:t>A </a:t>
            </a:r>
            <a:r>
              <a:rPr lang="hu-HU" dirty="0" err="1" smtClean="0"/>
              <a:t>read</a:t>
            </a:r>
            <a:r>
              <a:rPr lang="hu-HU" dirty="0" smtClean="0"/>
              <a:t> </a:t>
            </a:r>
            <a:r>
              <a:rPr lang="hu-HU" dirty="0" err="1" smtClean="0"/>
              <a:t>model</a:t>
            </a:r>
            <a:r>
              <a:rPr lang="hu-HU" dirty="0" smtClean="0"/>
              <a:t> </a:t>
            </a:r>
            <a:r>
              <a:rPr lang="hu-HU" dirty="0" smtClean="0"/>
              <a:t>újraépíthető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 smtClean="0"/>
              <a:t>történések dokumentálása </a:t>
            </a:r>
            <a:endParaRPr lang="hu-HU" dirty="0" smtClean="0"/>
          </a:p>
          <a:p>
            <a:r>
              <a:rPr lang="hu-HU" dirty="0" smtClean="0"/>
              <a:t>A történelem újrajátszása</a:t>
            </a:r>
          </a:p>
          <a:p>
            <a:r>
              <a:rPr lang="hu-HU" dirty="0" smtClean="0"/>
              <a:t>Tanulni a múltbéli eseményekből</a:t>
            </a:r>
          </a:p>
          <a:p>
            <a:endParaRPr lang="hu-HU" dirty="0" smtClean="0"/>
          </a:p>
          <a:p>
            <a:r>
              <a:rPr lang="hu-HU" dirty="0" smtClean="0"/>
              <a:t>Alkalmasint </a:t>
            </a:r>
            <a:r>
              <a:rPr lang="hu-HU" dirty="0" smtClean="0"/>
              <a:t>konzisztens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62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Hatás a </a:t>
            </a:r>
            <a:r>
              <a:rPr lang="hu-HU" dirty="0" err="1" smtClean="0"/>
              <a:t>UI-ra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72435" y="1514162"/>
            <a:ext cx="7751299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hu-HU" altLang="en-US" dirty="0"/>
              <a:t>Olvasás gyors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hu-HU" altLang="en-US" dirty="0"/>
              <a:t>Hosszú </a:t>
            </a:r>
            <a:r>
              <a:rPr lang="hu-HU" altLang="en-US" dirty="0" err="1"/>
              <a:t>query</a:t>
            </a:r>
            <a:r>
              <a:rPr lang="hu-HU" altLang="en-US" dirty="0"/>
              <a:t> zavaró</a:t>
            </a:r>
            <a:endParaRPr lang="en-US" alt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hu-HU" altLang="en-US" dirty="0"/>
              <a:t>Ha módosít, akkor valami fontos történik, várhat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hu-HU" altLang="en-US" dirty="0"/>
              <a:t>Számított adatok legyenek </a:t>
            </a:r>
            <a:r>
              <a:rPr lang="hu-HU" altLang="en-US" dirty="0" smtClean="0"/>
              <a:t>előkészítve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hu-HU" altLang="en-US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hu-HU" altLang="en-US" dirty="0" err="1"/>
              <a:t>p</a:t>
            </a:r>
            <a:r>
              <a:rPr lang="hu-HU" altLang="en-US" dirty="0" err="1" smtClean="0"/>
              <a:t>l</a:t>
            </a:r>
            <a:r>
              <a:rPr lang="hu-HU" altLang="en-US" dirty="0" smtClean="0"/>
              <a:t> Zoom szinteken más </a:t>
            </a:r>
            <a:r>
              <a:rPr lang="hu-HU" altLang="en-US" dirty="0" err="1" smtClean="0"/>
              <a:t>queryk</a:t>
            </a:r>
            <a:r>
              <a:rPr lang="hu-HU" altLang="en-US" dirty="0" smtClean="0"/>
              <a:t> hívása</a:t>
            </a:r>
            <a:endParaRPr lang="hu-HU" alt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4719" y="163379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41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Közeli nézet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198" y="1672501"/>
            <a:ext cx="10017457" cy="286232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{</a:t>
            </a:r>
          </a:p>
          <a:p>
            <a:r>
              <a:rPr lang="en-US" dirty="0"/>
              <a:t>   "name" : "rotation1",</a:t>
            </a:r>
          </a:p>
          <a:p>
            <a:r>
              <a:rPr lang="en-US" dirty="0"/>
              <a:t>   "legs" : [</a:t>
            </a:r>
          </a:p>
          <a:p>
            <a:r>
              <a:rPr lang="en-US" dirty="0"/>
              <a:t>	{ "dep" : "BUD", "</a:t>
            </a:r>
            <a:r>
              <a:rPr lang="en-US" dirty="0" err="1"/>
              <a:t>arr</a:t>
            </a:r>
            <a:r>
              <a:rPr lang="en-US" dirty="0"/>
              <a:t>" : "FRA", "</a:t>
            </a:r>
            <a:r>
              <a:rPr lang="en-US" dirty="0" err="1"/>
              <a:t>sta</a:t>
            </a:r>
            <a:r>
              <a:rPr lang="en-US" dirty="0"/>
              <a:t>" : "2017-01-01 08:00:00", "</a:t>
            </a:r>
            <a:r>
              <a:rPr lang="en-US" dirty="0" err="1"/>
              <a:t>std</a:t>
            </a:r>
            <a:r>
              <a:rPr lang="en-US" dirty="0"/>
              <a:t>" : "2017-01-01 09:15:00"},</a:t>
            </a:r>
          </a:p>
          <a:p>
            <a:r>
              <a:rPr lang="en-US" dirty="0"/>
              <a:t>	{ "dep" : "FRA", "</a:t>
            </a:r>
            <a:r>
              <a:rPr lang="en-US" dirty="0" err="1"/>
              <a:t>arr</a:t>
            </a:r>
            <a:r>
              <a:rPr lang="en-US" dirty="0"/>
              <a:t>" : "MUC", "</a:t>
            </a:r>
            <a:r>
              <a:rPr lang="en-US" dirty="0" err="1"/>
              <a:t>sta</a:t>
            </a:r>
            <a:r>
              <a:rPr lang="en-US" dirty="0"/>
              <a:t>" : "2017-01-01 10:05:00", "</a:t>
            </a:r>
            <a:r>
              <a:rPr lang="en-US" dirty="0" err="1"/>
              <a:t>std</a:t>
            </a:r>
            <a:r>
              <a:rPr lang="en-US" dirty="0"/>
              <a:t>" : "2017-01-01 11:30:00"},</a:t>
            </a:r>
          </a:p>
          <a:p>
            <a:r>
              <a:rPr lang="en-US" dirty="0"/>
              <a:t>	{ "dep" : "MUC", "</a:t>
            </a:r>
            <a:r>
              <a:rPr lang="en-US" dirty="0" err="1"/>
              <a:t>arr</a:t>
            </a:r>
            <a:r>
              <a:rPr lang="en-US" dirty="0"/>
              <a:t>" : "CDG", "</a:t>
            </a:r>
            <a:r>
              <a:rPr lang="en-US" dirty="0" err="1"/>
              <a:t>sta</a:t>
            </a:r>
            <a:r>
              <a:rPr lang="en-US" dirty="0"/>
              <a:t>" : "2017-01-01 12:10:00", "</a:t>
            </a:r>
            <a:r>
              <a:rPr lang="en-US" dirty="0" err="1"/>
              <a:t>std</a:t>
            </a:r>
            <a:r>
              <a:rPr lang="en-US" dirty="0"/>
              <a:t>" : "2017-01-01 14:50:00"},</a:t>
            </a:r>
          </a:p>
          <a:p>
            <a:r>
              <a:rPr lang="en-US" dirty="0"/>
              <a:t>	{ "dep" : "CDG", "</a:t>
            </a:r>
            <a:r>
              <a:rPr lang="en-US" dirty="0" err="1"/>
              <a:t>arr</a:t>
            </a:r>
            <a:r>
              <a:rPr lang="en-US" dirty="0"/>
              <a:t>" : "FRA", "</a:t>
            </a:r>
            <a:r>
              <a:rPr lang="en-US" dirty="0" err="1"/>
              <a:t>sta</a:t>
            </a:r>
            <a:r>
              <a:rPr lang="en-US" dirty="0"/>
              <a:t>" : "2017-01-01 15:30:00", "</a:t>
            </a:r>
            <a:r>
              <a:rPr lang="en-US" dirty="0" err="1"/>
              <a:t>std</a:t>
            </a:r>
            <a:r>
              <a:rPr lang="en-US" dirty="0"/>
              <a:t>" : "2017-01-01 18:05:00"}</a:t>
            </a:r>
          </a:p>
          <a:p>
            <a:r>
              <a:rPr lang="en-US" dirty="0"/>
              <a:t>	],</a:t>
            </a:r>
          </a:p>
          <a:p>
            <a:r>
              <a:rPr lang="en-US" dirty="0"/>
              <a:t>	"violation" : "MUC"</a:t>
            </a:r>
          </a:p>
          <a:p>
            <a:r>
              <a:rPr lang="en-US" dirty="0"/>
              <a:t>}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20442" r="7136" b="14870"/>
          <a:stretch/>
        </p:blipFill>
        <p:spPr>
          <a:xfrm>
            <a:off x="3282723" y="4534823"/>
            <a:ext cx="5128409" cy="200847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255042" y="4845719"/>
            <a:ext cx="750627" cy="1501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0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Távoli nézet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2123" t="28894" r="17276" b="16683"/>
          <a:stretch/>
        </p:blipFill>
        <p:spPr>
          <a:xfrm>
            <a:off x="5691489" y="3260348"/>
            <a:ext cx="5662311" cy="28589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451961" y="3420128"/>
            <a:ext cx="380342" cy="6918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" y="1690688"/>
            <a:ext cx="5650992" cy="156966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{</a:t>
            </a:r>
          </a:p>
          <a:p>
            <a:r>
              <a:rPr lang="hu-HU" sz="2400" dirty="0" smtClean="0"/>
              <a:t>   </a:t>
            </a:r>
            <a:r>
              <a:rPr lang="en-US" sz="2400" dirty="0" smtClean="0"/>
              <a:t>"</a:t>
            </a:r>
            <a:r>
              <a:rPr lang="en-US" sz="2400" dirty="0"/>
              <a:t>name" : "rotation1</a:t>
            </a:r>
            <a:r>
              <a:rPr lang="en-US" sz="2400" dirty="0" smtClean="0"/>
              <a:t>",</a:t>
            </a:r>
            <a:endParaRPr lang="hu-HU" sz="2400" dirty="0" smtClean="0"/>
          </a:p>
          <a:p>
            <a:r>
              <a:rPr lang="hu-HU" sz="2400" dirty="0"/>
              <a:t> </a:t>
            </a:r>
            <a:r>
              <a:rPr lang="hu-HU" sz="2400" dirty="0" smtClean="0"/>
              <a:t>  </a:t>
            </a:r>
            <a:r>
              <a:rPr lang="en-US" sz="2400" dirty="0" smtClean="0"/>
              <a:t>"</a:t>
            </a:r>
            <a:r>
              <a:rPr lang="en-US" sz="2400" dirty="0"/>
              <a:t>legs" : " bb </a:t>
            </a:r>
            <a:r>
              <a:rPr lang="en-US" sz="2400" dirty="0" err="1"/>
              <a:t>bbb</a:t>
            </a:r>
            <a:r>
              <a:rPr lang="en-US" sz="2400" dirty="0"/>
              <a:t> </a:t>
            </a:r>
            <a:r>
              <a:rPr lang="en-US" sz="2400" dirty="0" err="1"/>
              <a:t>bbb</a:t>
            </a:r>
            <a:r>
              <a:rPr lang="en-US" sz="2400" dirty="0"/>
              <a:t>  </a:t>
            </a:r>
            <a:r>
              <a:rPr lang="en-US" sz="2400" dirty="0" err="1"/>
              <a:t>bbbb</a:t>
            </a:r>
            <a:r>
              <a:rPr lang="en-US" sz="2400" dirty="0"/>
              <a:t>  RRR bb </a:t>
            </a:r>
            <a:r>
              <a:rPr lang="en-US" sz="2400" dirty="0" smtClean="0"/>
              <a:t>b</a:t>
            </a:r>
            <a:r>
              <a:rPr lang="hu-HU" sz="2400" dirty="0" smtClean="0"/>
              <a:t>…….</a:t>
            </a:r>
            <a:r>
              <a:rPr lang="en-US" sz="2400" dirty="0" smtClean="0"/>
              <a:t>"</a:t>
            </a:r>
            <a:endParaRPr lang="en-US" sz="2400" dirty="0"/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1269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Skálázás – több RM példány</a:t>
            </a:r>
            <a:endParaRPr lang="en-US" dirty="0"/>
          </a:p>
        </p:txBody>
      </p:sp>
      <p:sp>
        <p:nvSpPr>
          <p:cNvPr id="4" name="Flowchart: Magnetic Disk 3"/>
          <p:cNvSpPr/>
          <p:nvPr/>
        </p:nvSpPr>
        <p:spPr>
          <a:xfrm>
            <a:off x="1057656" y="4188325"/>
            <a:ext cx="2475914" cy="167405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Magnetic Disk 4"/>
          <p:cNvSpPr/>
          <p:nvPr/>
        </p:nvSpPr>
        <p:spPr>
          <a:xfrm>
            <a:off x="8743305" y="4130871"/>
            <a:ext cx="1760806" cy="1266093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Magnetic Disk 5"/>
          <p:cNvSpPr/>
          <p:nvPr/>
        </p:nvSpPr>
        <p:spPr>
          <a:xfrm>
            <a:off x="7262798" y="4392306"/>
            <a:ext cx="1760806" cy="1266093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Magnetic Disk 6"/>
          <p:cNvSpPr/>
          <p:nvPr/>
        </p:nvSpPr>
        <p:spPr>
          <a:xfrm>
            <a:off x="5733991" y="4687106"/>
            <a:ext cx="1760806" cy="1266093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39362" y="1690688"/>
            <a:ext cx="9148691" cy="32173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000" dirty="0" smtClean="0"/>
              <a:t>UI</a:t>
            </a:r>
            <a:endParaRPr lang="en-US" sz="4000" dirty="0"/>
          </a:p>
        </p:txBody>
      </p:sp>
      <p:sp>
        <p:nvSpPr>
          <p:cNvPr id="9" name="Down Arrow 8"/>
          <p:cNvSpPr/>
          <p:nvPr/>
        </p:nvSpPr>
        <p:spPr>
          <a:xfrm>
            <a:off x="2139695" y="2224497"/>
            <a:ext cx="759655" cy="2271761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486720" y="2866133"/>
            <a:ext cx="1617785" cy="10963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Write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err="1" smtClean="0"/>
              <a:t>Model</a:t>
            </a:r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 flipV="1">
            <a:off x="6191133" y="1980275"/>
            <a:ext cx="759655" cy="3093090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3313145" y="3216812"/>
            <a:ext cx="2321170" cy="1096316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err="1" smtClean="0"/>
              <a:t>Events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1239363" y="2196792"/>
            <a:ext cx="1514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Command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922652" y="2439259"/>
            <a:ext cx="901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Query</a:t>
            </a:r>
            <a:endParaRPr lang="en-US" dirty="0"/>
          </a:p>
        </p:txBody>
      </p:sp>
      <p:sp>
        <p:nvSpPr>
          <p:cNvPr id="18" name="Down Arrow 17"/>
          <p:cNvSpPr/>
          <p:nvPr/>
        </p:nvSpPr>
        <p:spPr>
          <a:xfrm flipV="1">
            <a:off x="7676448" y="1960885"/>
            <a:ext cx="759655" cy="2726221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 flipV="1">
            <a:off x="9212055" y="1980275"/>
            <a:ext cx="759655" cy="2472329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770269" y="2812219"/>
            <a:ext cx="1617785" cy="10963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Read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err="1" smtClean="0"/>
              <a:t>Model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338764" y="3074127"/>
            <a:ext cx="1617785" cy="10963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Read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err="1" smtClean="0"/>
              <a:t>Model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803157" y="3300754"/>
            <a:ext cx="1617785" cy="10963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Read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err="1" smtClean="0"/>
              <a:t>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23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Nehézségek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Eventek</a:t>
            </a:r>
            <a:r>
              <a:rPr lang="hu-HU" dirty="0" smtClean="0"/>
              <a:t> visszajátszása</a:t>
            </a:r>
          </a:p>
          <a:p>
            <a:pPr lvl="1"/>
            <a:r>
              <a:rPr lang="hu-HU" dirty="0"/>
              <a:t>T</a:t>
            </a:r>
            <a:r>
              <a:rPr lang="hu-HU" dirty="0" smtClean="0"/>
              <a:t>ényleg működik? </a:t>
            </a:r>
            <a:endParaRPr lang="hu-HU" dirty="0" smtClean="0"/>
          </a:p>
          <a:p>
            <a:pPr lvl="1"/>
            <a:r>
              <a:rPr lang="hu-HU" dirty="0" smtClean="0"/>
              <a:t>Meddig tart?</a:t>
            </a:r>
            <a:endParaRPr lang="hu-HU" dirty="0" smtClean="0"/>
          </a:p>
          <a:p>
            <a:pPr lvl="1"/>
            <a:r>
              <a:rPr lang="hu-HU" dirty="0" err="1"/>
              <a:t>S</a:t>
            </a:r>
            <a:r>
              <a:rPr lang="hu-HU" dirty="0" err="1" smtClean="0"/>
              <a:t>napshotok</a:t>
            </a:r>
            <a:r>
              <a:rPr lang="hu-HU" dirty="0" smtClean="0"/>
              <a:t> készítése hogyan?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81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Menetrend kiinduló adatok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3" b="17948"/>
          <a:stretch/>
        </p:blipFill>
        <p:spPr>
          <a:xfrm>
            <a:off x="6516101" y="365125"/>
            <a:ext cx="5675899" cy="339031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Hova repülünk </a:t>
            </a:r>
            <a:r>
              <a:rPr lang="hu-HU" dirty="0" smtClean="0"/>
              <a:t>– Piackutató </a:t>
            </a:r>
            <a:r>
              <a:rPr lang="hu-HU" dirty="0" smtClean="0"/>
              <a:t>részleg</a:t>
            </a:r>
          </a:p>
          <a:p>
            <a:r>
              <a:rPr lang="hu-HU" dirty="0" smtClean="0"/>
              <a:t>Szakaszok törzsadatai – meddig tart</a:t>
            </a:r>
          </a:p>
          <a:p>
            <a:r>
              <a:rPr lang="hu-HU" dirty="0" smtClean="0"/>
              <a:t>Indulási, </a:t>
            </a:r>
            <a:r>
              <a:rPr lang="hu-HU" dirty="0" smtClean="0"/>
              <a:t>érkezési </a:t>
            </a:r>
            <a:r>
              <a:rPr lang="hu-HU" dirty="0" smtClean="0"/>
              <a:t>idők, </a:t>
            </a:r>
            <a:r>
              <a:rPr lang="hu-HU" dirty="0" err="1" smtClean="0"/>
              <a:t>slotok</a:t>
            </a:r>
            <a:endParaRPr lang="hu-HU" dirty="0" smtClean="0"/>
          </a:p>
          <a:p>
            <a:r>
              <a:rPr lang="hu-HU" dirty="0" smtClean="0"/>
              <a:t>Flottaméret, géptípusok</a:t>
            </a:r>
            <a:endParaRPr lang="hu-HU" dirty="0" smtClean="0"/>
          </a:p>
          <a:p>
            <a:r>
              <a:rPr lang="hu-HU" dirty="0" smtClean="0"/>
              <a:t>Repterek </a:t>
            </a:r>
            <a:r>
              <a:rPr lang="hu-HU" dirty="0" smtClean="0"/>
              <a:t>törzsadatai, minimum </a:t>
            </a:r>
            <a:r>
              <a:rPr lang="hu-HU" dirty="0" smtClean="0"/>
              <a:t>fordulóidők </a:t>
            </a:r>
            <a:r>
              <a:rPr lang="hu-HU" dirty="0" smtClean="0"/>
              <a:t>géptípusonként</a:t>
            </a:r>
          </a:p>
          <a:p>
            <a:r>
              <a:rPr lang="hu-HU" dirty="0" smtClean="0"/>
              <a:t>Törvényi szabályozások, csendrendeletek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07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További tervek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Minden, mindennel, </a:t>
            </a:r>
            <a:r>
              <a:rPr lang="hu-HU" dirty="0" err="1" smtClean="0"/>
              <a:t>eventtel</a:t>
            </a:r>
            <a:endParaRPr lang="hu-HU" dirty="0" smtClean="0"/>
          </a:p>
          <a:p>
            <a:r>
              <a:rPr lang="hu-HU" dirty="0" err="1" smtClean="0"/>
              <a:t>InMemory</a:t>
            </a:r>
            <a:r>
              <a:rPr lang="hu-HU" dirty="0" smtClean="0"/>
              <a:t> DB</a:t>
            </a:r>
            <a:endParaRPr lang="en-US" dirty="0"/>
          </a:p>
        </p:txBody>
      </p:sp>
      <p:sp>
        <p:nvSpPr>
          <p:cNvPr id="4" name="Flowchart: Direct Access Storage 3"/>
          <p:cNvSpPr/>
          <p:nvPr/>
        </p:nvSpPr>
        <p:spPr>
          <a:xfrm>
            <a:off x="838200" y="5269424"/>
            <a:ext cx="10723535" cy="635429"/>
          </a:xfrm>
          <a:prstGeom prst="flowChartMagneticDrum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600" dirty="0" err="1" smtClean="0"/>
              <a:t>EventBus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1014171" y="3316637"/>
            <a:ext cx="1951495" cy="13638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App1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35831" y="3719593"/>
            <a:ext cx="1999281" cy="960895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App2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571281" y="3115159"/>
            <a:ext cx="3549112" cy="156532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App3</a:t>
            </a:r>
            <a:endParaRPr lang="en-US" dirty="0"/>
          </a:p>
        </p:txBody>
      </p:sp>
      <p:sp>
        <p:nvSpPr>
          <p:cNvPr id="8" name="Up-Down Arrow 7"/>
          <p:cNvSpPr/>
          <p:nvPr/>
        </p:nvSpPr>
        <p:spPr>
          <a:xfrm>
            <a:off x="7299702" y="4572000"/>
            <a:ext cx="356461" cy="898902"/>
          </a:xfrm>
          <a:prstGeom prst="up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-Down Arrow 8"/>
          <p:cNvSpPr/>
          <p:nvPr/>
        </p:nvSpPr>
        <p:spPr>
          <a:xfrm>
            <a:off x="4107051" y="4556502"/>
            <a:ext cx="356461" cy="898902"/>
          </a:xfrm>
          <a:prstGeom prst="up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-Down Arrow 9"/>
          <p:cNvSpPr/>
          <p:nvPr/>
        </p:nvSpPr>
        <p:spPr>
          <a:xfrm>
            <a:off x="1739040" y="4572000"/>
            <a:ext cx="356461" cy="898902"/>
          </a:xfrm>
          <a:prstGeom prst="up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2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Köszi, jó utat!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29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Nehézségek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Reptér megváltozott</a:t>
            </a:r>
          </a:p>
          <a:p>
            <a:r>
              <a:rPr lang="hu-HU" dirty="0" smtClean="0"/>
              <a:t>Az nem lehet, hivatkozok rá!</a:t>
            </a:r>
          </a:p>
          <a:p>
            <a:r>
              <a:rPr lang="hu-HU" dirty="0" smtClean="0"/>
              <a:t>De lehet, a reptér az reptér, ha változott követni kell, és reagálni rá</a:t>
            </a:r>
          </a:p>
          <a:p>
            <a:r>
              <a:rPr lang="hu-HU" dirty="0" smtClean="0"/>
              <a:t>De </a:t>
            </a:r>
            <a:r>
              <a:rPr lang="hu-HU" dirty="0" err="1" smtClean="0"/>
              <a:t>invalid</a:t>
            </a:r>
            <a:r>
              <a:rPr lang="hu-HU" dirty="0" smtClean="0"/>
              <a:t> lett a menetrendem!</a:t>
            </a:r>
          </a:p>
          <a:p>
            <a:r>
              <a:rPr lang="hu-HU" dirty="0" smtClean="0"/>
              <a:t>Akkor korrigálni kell!</a:t>
            </a:r>
          </a:p>
          <a:p>
            <a:r>
              <a:rPr lang="hu-HU" dirty="0" smtClean="0"/>
              <a:t>A reptér már megváltozott, azt nem tudom megváltoztatni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03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4640239" y="1528549"/>
            <a:ext cx="1173710" cy="42035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977417" y="1528549"/>
            <a:ext cx="1173710" cy="42035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155955" y="1538159"/>
            <a:ext cx="1173710" cy="41842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6346215" y="3461569"/>
            <a:ext cx="4735074" cy="55726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977719" y="1939795"/>
            <a:ext cx="4351947" cy="51484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2374710" y="1528549"/>
            <a:ext cx="1173710" cy="42035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</a:t>
            </a:r>
            <a:r>
              <a:rPr lang="hu-HU" dirty="0" smtClean="0"/>
              <a:t>enetrend 1 napra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99776"/>
            <a:ext cx="1236260" cy="443028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668267"/>
            <a:ext cx="1236260" cy="443028"/>
          </a:xfrm>
          <a:prstGeom prst="rect">
            <a:avLst/>
          </a:prstGeom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336759"/>
            <a:ext cx="1236260" cy="4430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072847"/>
            <a:ext cx="895066" cy="4841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657551"/>
            <a:ext cx="895066" cy="48414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470245" y="2036624"/>
            <a:ext cx="72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BUD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895834" y="2034669"/>
            <a:ext cx="72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MUC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944205" y="2036624"/>
            <a:ext cx="72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FRA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127245" y="1994811"/>
            <a:ext cx="72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CDG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0051583" y="1994811"/>
            <a:ext cx="72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FRA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3084394" y="2179477"/>
            <a:ext cx="859811" cy="224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44704" y="2179477"/>
            <a:ext cx="1351130" cy="224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619166" y="2179477"/>
            <a:ext cx="1508079" cy="224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877873" y="2179477"/>
            <a:ext cx="1044050" cy="224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712496" y="2686357"/>
            <a:ext cx="72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FRA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895834" y="2726215"/>
            <a:ext cx="72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BUD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210333" y="2712316"/>
            <a:ext cx="72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LHR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492627" y="2686357"/>
            <a:ext cx="72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CDG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9208839" y="2686357"/>
            <a:ext cx="72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MAD</a:t>
            </a:r>
            <a:endParaRPr lang="en-US" b="1" dirty="0"/>
          </a:p>
        </p:txBody>
      </p:sp>
      <p:sp>
        <p:nvSpPr>
          <p:cNvPr id="24" name="Rectangle 23"/>
          <p:cNvSpPr/>
          <p:nvPr/>
        </p:nvSpPr>
        <p:spPr>
          <a:xfrm>
            <a:off x="3357349" y="2871023"/>
            <a:ext cx="859811" cy="224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797196" y="2871023"/>
            <a:ext cx="1098637" cy="224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619167" y="2871023"/>
            <a:ext cx="791574" cy="224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8099965" y="2871023"/>
            <a:ext cx="1044050" cy="224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470245" y="3461569"/>
            <a:ext cx="72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BRU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305268" y="3472074"/>
            <a:ext cx="72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MUC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944205" y="3461569"/>
            <a:ext cx="72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FRA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8676566" y="3491182"/>
            <a:ext cx="72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BER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0573606" y="3461569"/>
            <a:ext cx="72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FRA</a:t>
            </a:r>
            <a:endParaRPr lang="en-US" b="1" dirty="0"/>
          </a:p>
        </p:txBody>
      </p:sp>
      <p:sp>
        <p:nvSpPr>
          <p:cNvPr id="33" name="Rectangle 32"/>
          <p:cNvSpPr/>
          <p:nvPr/>
        </p:nvSpPr>
        <p:spPr>
          <a:xfrm>
            <a:off x="3084394" y="3604422"/>
            <a:ext cx="859811" cy="224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544703" y="3604422"/>
            <a:ext cx="1678677" cy="236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124131" y="3604422"/>
            <a:ext cx="1480790" cy="202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9314594" y="3604422"/>
            <a:ext cx="1187369" cy="1702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2074460" y="4193013"/>
            <a:ext cx="72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LHR</a:t>
            </a:r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5308982" y="4192993"/>
            <a:ext cx="72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BCN</a:t>
            </a:r>
            <a:endParaRPr lang="en-US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3548420" y="4193013"/>
            <a:ext cx="72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FRA</a:t>
            </a:r>
            <a:endParaRPr lang="en-US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7731460" y="4151200"/>
            <a:ext cx="72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MUC</a:t>
            </a:r>
            <a:endParaRPr lang="en-US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9655798" y="4151200"/>
            <a:ext cx="72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BUD</a:t>
            </a:r>
            <a:endParaRPr lang="en-US" b="1" dirty="0"/>
          </a:p>
        </p:txBody>
      </p:sp>
      <p:sp>
        <p:nvSpPr>
          <p:cNvPr id="42" name="Rectangle 41"/>
          <p:cNvSpPr/>
          <p:nvPr/>
        </p:nvSpPr>
        <p:spPr>
          <a:xfrm>
            <a:off x="2688609" y="4335866"/>
            <a:ext cx="859811" cy="224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4217159" y="4335866"/>
            <a:ext cx="839339" cy="2211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223381" y="4335866"/>
            <a:ext cx="1508079" cy="224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8482088" y="4335866"/>
            <a:ext cx="1044050" cy="224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2197293" y="4794064"/>
            <a:ext cx="72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FRA</a:t>
            </a:r>
            <a:endParaRPr lang="en-US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5622882" y="4792109"/>
            <a:ext cx="72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MUC</a:t>
            </a:r>
            <a:endParaRPr lang="en-US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3671253" y="4770966"/>
            <a:ext cx="711464" cy="370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BER</a:t>
            </a:r>
            <a:endParaRPr lang="en-US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7854293" y="4752251"/>
            <a:ext cx="72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CDG</a:t>
            </a:r>
            <a:endParaRPr lang="en-US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9778631" y="4752251"/>
            <a:ext cx="72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FRA</a:t>
            </a:r>
            <a:endParaRPr lang="en-US" b="1" dirty="0"/>
          </a:p>
        </p:txBody>
      </p:sp>
      <p:sp>
        <p:nvSpPr>
          <p:cNvPr id="51" name="Rectangle 50"/>
          <p:cNvSpPr/>
          <p:nvPr/>
        </p:nvSpPr>
        <p:spPr>
          <a:xfrm>
            <a:off x="2811442" y="4936917"/>
            <a:ext cx="910980" cy="2047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4148920" y="4936917"/>
            <a:ext cx="1473962" cy="2424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6346214" y="4936917"/>
            <a:ext cx="1508079" cy="224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8604921" y="4936917"/>
            <a:ext cx="1044050" cy="224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2398397" y="1510587"/>
            <a:ext cx="801631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u-HU" dirty="0" smtClean="0"/>
              <a:t>6:00             10:00           12:00            14:00            16:00            18:00          20:00</a:t>
            </a:r>
            <a:endParaRPr lang="en-US" dirty="0"/>
          </a:p>
        </p:txBody>
      </p:sp>
      <p:sp>
        <p:nvSpPr>
          <p:cNvPr id="70" name="Oval 69"/>
          <p:cNvSpPr/>
          <p:nvPr/>
        </p:nvSpPr>
        <p:spPr>
          <a:xfrm>
            <a:off x="10169753" y="3432494"/>
            <a:ext cx="446965" cy="568380"/>
          </a:xfrm>
          <a:prstGeom prst="ellipse">
            <a:avLst/>
          </a:pr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12189" y="4692585"/>
            <a:ext cx="446965" cy="568380"/>
          </a:xfrm>
          <a:prstGeom prst="ellipse">
            <a:avLst/>
          </a:pr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6223380" y="1994811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Up-Down Arrow 74"/>
          <p:cNvSpPr/>
          <p:nvPr/>
        </p:nvSpPr>
        <p:spPr>
          <a:xfrm>
            <a:off x="7731460" y="2349688"/>
            <a:ext cx="846165" cy="1294632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30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4" grpId="0" animBg="1"/>
      <p:bldP spid="70" grpId="0" animBg="1"/>
      <p:bldP spid="71" grpId="0" animBg="1"/>
      <p:bldP spid="7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4640239" y="1528549"/>
            <a:ext cx="1173710" cy="42035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977417" y="1528549"/>
            <a:ext cx="1173710" cy="42035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155955" y="1538159"/>
            <a:ext cx="1173710" cy="41842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6346215" y="3461569"/>
            <a:ext cx="4735074" cy="55726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977719" y="1939795"/>
            <a:ext cx="4351947" cy="51484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2374710" y="1528549"/>
            <a:ext cx="1173710" cy="42035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</a:t>
            </a:r>
            <a:r>
              <a:rPr lang="hu-HU" dirty="0" smtClean="0"/>
              <a:t>enetrend 1 napra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99776"/>
            <a:ext cx="1236260" cy="443028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668267"/>
            <a:ext cx="1236260" cy="443028"/>
          </a:xfrm>
          <a:prstGeom prst="rect">
            <a:avLst/>
          </a:prstGeom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336759"/>
            <a:ext cx="1236260" cy="4430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072847"/>
            <a:ext cx="895066" cy="4841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657551"/>
            <a:ext cx="895066" cy="48414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470245" y="2036624"/>
            <a:ext cx="72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BUD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895834" y="2034669"/>
            <a:ext cx="72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MUC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944205" y="2036624"/>
            <a:ext cx="72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FRA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127245" y="1994811"/>
            <a:ext cx="72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CDG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0051583" y="1994811"/>
            <a:ext cx="72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FRA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3084394" y="2179477"/>
            <a:ext cx="859811" cy="224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44704" y="2179477"/>
            <a:ext cx="1351130" cy="224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619166" y="2179477"/>
            <a:ext cx="1508079" cy="224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877873" y="2179477"/>
            <a:ext cx="1044050" cy="224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712496" y="2686357"/>
            <a:ext cx="72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FRA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895834" y="2726215"/>
            <a:ext cx="72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BUD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210333" y="2712316"/>
            <a:ext cx="72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LHR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492627" y="2686357"/>
            <a:ext cx="72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CDG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9208839" y="2686357"/>
            <a:ext cx="72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MAD</a:t>
            </a:r>
            <a:endParaRPr lang="en-US" b="1" dirty="0"/>
          </a:p>
        </p:txBody>
      </p:sp>
      <p:sp>
        <p:nvSpPr>
          <p:cNvPr id="24" name="Rectangle 23"/>
          <p:cNvSpPr/>
          <p:nvPr/>
        </p:nvSpPr>
        <p:spPr>
          <a:xfrm>
            <a:off x="3357349" y="2871023"/>
            <a:ext cx="859811" cy="224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797196" y="2871023"/>
            <a:ext cx="1098637" cy="224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619167" y="2871023"/>
            <a:ext cx="791574" cy="224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8099965" y="2871023"/>
            <a:ext cx="1044050" cy="224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470245" y="3461569"/>
            <a:ext cx="72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BRU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305268" y="3472074"/>
            <a:ext cx="72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MUC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944205" y="3461569"/>
            <a:ext cx="72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FRA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8676566" y="3491182"/>
            <a:ext cx="72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BER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0573606" y="3461569"/>
            <a:ext cx="72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FRA</a:t>
            </a:r>
            <a:endParaRPr lang="en-US" b="1" dirty="0"/>
          </a:p>
        </p:txBody>
      </p:sp>
      <p:sp>
        <p:nvSpPr>
          <p:cNvPr id="33" name="Rectangle 32"/>
          <p:cNvSpPr/>
          <p:nvPr/>
        </p:nvSpPr>
        <p:spPr>
          <a:xfrm>
            <a:off x="3084394" y="3604422"/>
            <a:ext cx="859811" cy="224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544703" y="3604422"/>
            <a:ext cx="1678677" cy="236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124131" y="3604422"/>
            <a:ext cx="1480790" cy="202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9314594" y="3604422"/>
            <a:ext cx="1187369" cy="1702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2074460" y="4193013"/>
            <a:ext cx="72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LHR</a:t>
            </a:r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5308982" y="4192993"/>
            <a:ext cx="72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BCN</a:t>
            </a:r>
            <a:endParaRPr lang="en-US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3548420" y="4193013"/>
            <a:ext cx="72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FRA</a:t>
            </a:r>
            <a:endParaRPr lang="en-US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7731460" y="4151200"/>
            <a:ext cx="72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MUC</a:t>
            </a:r>
            <a:endParaRPr lang="en-US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9655798" y="4151200"/>
            <a:ext cx="72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BUD</a:t>
            </a:r>
            <a:endParaRPr lang="en-US" b="1" dirty="0"/>
          </a:p>
        </p:txBody>
      </p:sp>
      <p:sp>
        <p:nvSpPr>
          <p:cNvPr id="42" name="Rectangle 41"/>
          <p:cNvSpPr/>
          <p:nvPr/>
        </p:nvSpPr>
        <p:spPr>
          <a:xfrm>
            <a:off x="2688609" y="4335866"/>
            <a:ext cx="859811" cy="224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4217159" y="4335866"/>
            <a:ext cx="839339" cy="2211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223381" y="4335866"/>
            <a:ext cx="1508079" cy="224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8482088" y="4335866"/>
            <a:ext cx="1044050" cy="224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2197293" y="4794064"/>
            <a:ext cx="72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FRA</a:t>
            </a:r>
            <a:endParaRPr lang="en-US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5622882" y="4792109"/>
            <a:ext cx="72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MUC</a:t>
            </a:r>
            <a:endParaRPr lang="en-US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3671253" y="4770966"/>
            <a:ext cx="711464" cy="370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BER</a:t>
            </a:r>
            <a:endParaRPr lang="en-US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7854293" y="4752251"/>
            <a:ext cx="72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CDG</a:t>
            </a:r>
            <a:endParaRPr lang="en-US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9778631" y="4752251"/>
            <a:ext cx="72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FRA</a:t>
            </a:r>
            <a:endParaRPr lang="en-US" b="1" dirty="0"/>
          </a:p>
        </p:txBody>
      </p:sp>
      <p:sp>
        <p:nvSpPr>
          <p:cNvPr id="51" name="Rectangle 50"/>
          <p:cNvSpPr/>
          <p:nvPr/>
        </p:nvSpPr>
        <p:spPr>
          <a:xfrm>
            <a:off x="2811442" y="4936917"/>
            <a:ext cx="910980" cy="2047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4148920" y="4936917"/>
            <a:ext cx="1473962" cy="2424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6346214" y="4936917"/>
            <a:ext cx="1508079" cy="224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8604921" y="4936917"/>
            <a:ext cx="1044050" cy="224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2398397" y="1510587"/>
            <a:ext cx="801631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u-HU" dirty="0" smtClean="0"/>
              <a:t>6:00             10:00           12:00            14:00            16:00            18:00          20:00</a:t>
            </a:r>
            <a:endParaRPr lang="en-US" dirty="0"/>
          </a:p>
        </p:txBody>
      </p:sp>
      <p:sp>
        <p:nvSpPr>
          <p:cNvPr id="70" name="Oval 69"/>
          <p:cNvSpPr/>
          <p:nvPr/>
        </p:nvSpPr>
        <p:spPr>
          <a:xfrm>
            <a:off x="10126641" y="3306173"/>
            <a:ext cx="446965" cy="568380"/>
          </a:xfrm>
          <a:prstGeom prst="ellipse">
            <a:avLst/>
          </a:pr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12189" y="4692585"/>
            <a:ext cx="446965" cy="568380"/>
          </a:xfrm>
          <a:prstGeom prst="ellipse">
            <a:avLst/>
          </a:pr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6223380" y="1994811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Up-Down Arrow 74"/>
          <p:cNvSpPr/>
          <p:nvPr/>
        </p:nvSpPr>
        <p:spPr>
          <a:xfrm>
            <a:off x="7731460" y="2349688"/>
            <a:ext cx="846165" cy="1294632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640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1.85185E-6 L -0.03216 -0.2041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5" y="-1020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2.22222E-6 L -0.04023 -0.2127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8" y="-1064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3.7037E-7 L -0.04961 -0.2083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7" y="-1041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2.96296E-6 L -0.0431 -0.2175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1" y="-1088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96296E-6 L -0.0526 -0.2064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0" y="-1032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3.7037E-7 L -0.03958 -0.22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9" y="-11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045E-16 -3.7037E-7 L -0.00013 0.2243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1120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1.11111E-6 L -0.00026 0.2078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10394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2.22222E-6 L -0.00091 0.2048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10231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4.07407E-6 L -0.00143 0.2145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10718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2.22222E-6 L -0.00273 0.20671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" y="10324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4.07407E-6 L -0.00456 0.2145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4" y="10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4" grpId="0" animBg="1"/>
      <p:bldP spid="11" grpId="0"/>
      <p:bldP spid="13" grpId="0"/>
      <p:bldP spid="14" grpId="0"/>
      <p:bldP spid="17" grpId="0" animBg="1"/>
      <p:bldP spid="18" grpId="0" animBg="1"/>
      <p:bldP spid="29" grpId="0"/>
      <p:bldP spid="31" grpId="0"/>
      <p:bldP spid="32" grpId="0"/>
      <p:bldP spid="35" grpId="0" animBg="1"/>
      <p:bldP spid="36" grpId="0" animBg="1"/>
      <p:bldP spid="70" grpId="0" animBg="1"/>
      <p:bldP spid="7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Menetrend 1 hónapra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 rotWithShape="1">
          <a:blip r:embed="rId2"/>
          <a:srcRect t="20442" r="7136" b="14870"/>
          <a:stretch/>
        </p:blipFill>
        <p:spPr>
          <a:xfrm>
            <a:off x="2188699" y="2025748"/>
            <a:ext cx="2298895" cy="900332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 rotWithShape="1">
          <a:blip r:embed="rId2"/>
          <a:srcRect t="20442" r="7136" b="14870"/>
          <a:stretch/>
        </p:blipFill>
        <p:spPr>
          <a:xfrm>
            <a:off x="2188699" y="2926080"/>
            <a:ext cx="2298895" cy="900332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 rotWithShape="1">
          <a:blip r:embed="rId2"/>
          <a:srcRect t="20442" r="7136" b="14870"/>
          <a:stretch/>
        </p:blipFill>
        <p:spPr>
          <a:xfrm>
            <a:off x="2188698" y="3826412"/>
            <a:ext cx="2298895" cy="900332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 rotWithShape="1">
          <a:blip r:embed="rId2"/>
          <a:srcRect t="20442" r="7136" b="14870"/>
          <a:stretch/>
        </p:blipFill>
        <p:spPr>
          <a:xfrm>
            <a:off x="2188698" y="4748468"/>
            <a:ext cx="2298895" cy="900332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 rotWithShape="1">
          <a:blip r:embed="rId2"/>
          <a:srcRect l="16811" t="20442" r="7136" b="14870"/>
          <a:stretch/>
        </p:blipFill>
        <p:spPr>
          <a:xfrm>
            <a:off x="4487593" y="2025748"/>
            <a:ext cx="1882725" cy="900332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 rotWithShape="1">
          <a:blip r:embed="rId2"/>
          <a:srcRect l="16811" t="20442" r="7136" b="14870"/>
          <a:stretch/>
        </p:blipFill>
        <p:spPr>
          <a:xfrm>
            <a:off x="4487593" y="2926080"/>
            <a:ext cx="1882725" cy="900332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 rotWithShape="1">
          <a:blip r:embed="rId2"/>
          <a:srcRect l="16811" t="20442" r="7136" b="14870"/>
          <a:stretch/>
        </p:blipFill>
        <p:spPr>
          <a:xfrm>
            <a:off x="4487593" y="3826412"/>
            <a:ext cx="1882725" cy="900332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 rotWithShape="1">
          <a:blip r:embed="rId2"/>
          <a:srcRect l="16811" t="20442" r="7136" b="14870"/>
          <a:stretch/>
        </p:blipFill>
        <p:spPr>
          <a:xfrm>
            <a:off x="4497558" y="4748468"/>
            <a:ext cx="1882725" cy="900332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 rotWithShape="1">
          <a:blip r:embed="rId2"/>
          <a:srcRect l="16811" t="20442" r="7136" b="14870"/>
          <a:stretch/>
        </p:blipFill>
        <p:spPr>
          <a:xfrm>
            <a:off x="6370318" y="2025748"/>
            <a:ext cx="1882725" cy="900332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 rotWithShape="1">
          <a:blip r:embed="rId2"/>
          <a:srcRect l="16811" t="20442" r="7136" b="14870"/>
          <a:stretch/>
        </p:blipFill>
        <p:spPr>
          <a:xfrm>
            <a:off x="6370318" y="2926080"/>
            <a:ext cx="1882725" cy="900332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 rotWithShape="1">
          <a:blip r:embed="rId2"/>
          <a:srcRect l="16811" t="20442" r="7136" b="14870"/>
          <a:stretch/>
        </p:blipFill>
        <p:spPr>
          <a:xfrm>
            <a:off x="6370318" y="3826412"/>
            <a:ext cx="1882725" cy="900332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 rotWithShape="1">
          <a:blip r:embed="rId2"/>
          <a:srcRect l="16811" t="20442" r="7136" b="14870"/>
          <a:stretch/>
        </p:blipFill>
        <p:spPr>
          <a:xfrm>
            <a:off x="6380283" y="4748468"/>
            <a:ext cx="1882725" cy="900332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 rotWithShape="1">
          <a:blip r:embed="rId2"/>
          <a:srcRect l="16811" t="20442" r="7136" b="14870"/>
          <a:stretch/>
        </p:blipFill>
        <p:spPr>
          <a:xfrm>
            <a:off x="8243077" y="2025748"/>
            <a:ext cx="1882725" cy="900332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 rotWithShape="1">
          <a:blip r:embed="rId2"/>
          <a:srcRect l="16811" t="20442" r="7136" b="14870"/>
          <a:stretch/>
        </p:blipFill>
        <p:spPr>
          <a:xfrm>
            <a:off x="8243077" y="2926080"/>
            <a:ext cx="1882725" cy="900332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 rotWithShape="1">
          <a:blip r:embed="rId2"/>
          <a:srcRect l="16811" t="20442" r="7136" b="14870"/>
          <a:stretch/>
        </p:blipFill>
        <p:spPr>
          <a:xfrm>
            <a:off x="8243077" y="3826412"/>
            <a:ext cx="1882725" cy="900332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 rotWithShape="1">
          <a:blip r:embed="rId2"/>
          <a:srcRect l="16811" t="20442" r="7136" b="14870"/>
          <a:stretch/>
        </p:blipFill>
        <p:spPr>
          <a:xfrm>
            <a:off x="8253042" y="4748468"/>
            <a:ext cx="1882725" cy="90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78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Menetrend fél évre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4505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8825" t="28894" r="17276" b="16683"/>
          <a:stretch/>
        </p:blipFill>
        <p:spPr>
          <a:xfrm>
            <a:off x="838200" y="1825625"/>
            <a:ext cx="3701641" cy="17725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2123" t="28894" r="17276" b="16683"/>
          <a:stretch/>
        </p:blipFill>
        <p:spPr>
          <a:xfrm>
            <a:off x="4539841" y="1825625"/>
            <a:ext cx="3510555" cy="17725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2123" t="28894" r="17276" b="16683"/>
          <a:stretch/>
        </p:blipFill>
        <p:spPr>
          <a:xfrm>
            <a:off x="8050396" y="1825624"/>
            <a:ext cx="3510555" cy="17725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18825" t="28894" r="17276" b="16683"/>
          <a:stretch/>
        </p:blipFill>
        <p:spPr>
          <a:xfrm>
            <a:off x="838200" y="3598153"/>
            <a:ext cx="3701641" cy="177252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2123" t="28894" r="17276" b="16683"/>
          <a:stretch/>
        </p:blipFill>
        <p:spPr>
          <a:xfrm>
            <a:off x="4539841" y="3598153"/>
            <a:ext cx="3510555" cy="177252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22123" t="28894" r="17276" b="16683"/>
          <a:stretch/>
        </p:blipFill>
        <p:spPr>
          <a:xfrm>
            <a:off x="8050396" y="3598152"/>
            <a:ext cx="3510555" cy="1772529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7236634" y="2268788"/>
            <a:ext cx="1521329" cy="39469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050396" y="2321169"/>
            <a:ext cx="348016" cy="9847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725688" y="3432211"/>
            <a:ext cx="348016" cy="9847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354082" y="4119489"/>
            <a:ext cx="348016" cy="9847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202796" y="2473569"/>
            <a:ext cx="348016" cy="9847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425124" y="4365836"/>
            <a:ext cx="1968285" cy="35211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769128" y="4518533"/>
            <a:ext cx="348016" cy="9847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812525" y="2791872"/>
            <a:ext cx="348016" cy="9847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899392" y="2419643"/>
            <a:ext cx="348016" cy="9847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205803" y="3737380"/>
            <a:ext cx="1521329" cy="39469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843527" y="4617007"/>
            <a:ext cx="348016" cy="9847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676183" y="2101640"/>
            <a:ext cx="348016" cy="9847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703479" y="2349304"/>
            <a:ext cx="348016" cy="9847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72291" y="2565008"/>
            <a:ext cx="348016" cy="9847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425125" y="1969051"/>
            <a:ext cx="1968285" cy="35211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551376" y="2101640"/>
            <a:ext cx="348016" cy="9847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526345" y="2987903"/>
            <a:ext cx="348016" cy="9847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618452" y="3683854"/>
            <a:ext cx="348016" cy="9847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329385" y="3902824"/>
            <a:ext cx="348016" cy="9847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332972" y="4715481"/>
            <a:ext cx="348016" cy="9847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-Down Arrow 24"/>
          <p:cNvSpPr/>
          <p:nvPr/>
        </p:nvSpPr>
        <p:spPr>
          <a:xfrm>
            <a:off x="4135423" y="2351518"/>
            <a:ext cx="536975" cy="1967295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Up-Down Arrow 25"/>
          <p:cNvSpPr/>
          <p:nvPr/>
        </p:nvSpPr>
        <p:spPr>
          <a:xfrm>
            <a:off x="7848433" y="2614245"/>
            <a:ext cx="428957" cy="100851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79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11" grpId="0" animBg="1"/>
      <p:bldP spid="12" grpId="0" animBg="1"/>
      <p:bldP spid="13" grpId="0" animBg="1"/>
      <p:bldP spid="14" grpId="0" animBg="1"/>
      <p:bldP spid="28" grpId="0" animBg="1"/>
      <p:bldP spid="15" grpId="0" animBg="1"/>
      <p:bldP spid="16" grpId="0" animBg="1"/>
      <p:bldP spid="17" grpId="0" animBg="1"/>
      <p:bldP spid="31" grpId="0" animBg="1"/>
      <p:bldP spid="18" grpId="0" animBg="1"/>
      <p:bldP spid="19" grpId="0" animBg="1"/>
      <p:bldP spid="20" grpId="0" animBg="1"/>
      <p:bldP spid="21" grpId="0" animBg="1"/>
      <p:bldP spid="10" grpId="0" animBg="1"/>
      <p:bldP spid="22" grpId="0" animBg="1"/>
      <p:bldP spid="23" grpId="0" animBg="1"/>
      <p:bldP spid="24" grpId="0" animBg="1"/>
      <p:bldP spid="27" grpId="0" animBg="1"/>
      <p:bldP spid="29" grpId="0" animBg="1"/>
      <p:bldP spid="25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Optimalizálás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Mennyi a tervezett </a:t>
            </a:r>
            <a:r>
              <a:rPr lang="hu-HU" dirty="0" smtClean="0"/>
              <a:t>utaslétszám, </a:t>
            </a:r>
            <a:r>
              <a:rPr lang="hu-HU" dirty="0" smtClean="0"/>
              <a:t>tervezhető bevétel</a:t>
            </a:r>
          </a:p>
          <a:p>
            <a:r>
              <a:rPr lang="hu-HU" dirty="0" smtClean="0"/>
              <a:t>Nagy </a:t>
            </a:r>
            <a:r>
              <a:rPr lang="hu-HU" dirty="0" smtClean="0"/>
              <a:t>események (foci </a:t>
            </a:r>
            <a:r>
              <a:rPr lang="hu-HU" dirty="0" smtClean="0"/>
              <a:t>vb, olimpia, karácsony, nyári </a:t>
            </a:r>
            <a:r>
              <a:rPr lang="hu-HU" dirty="0" smtClean="0"/>
              <a:t>szünet)</a:t>
            </a:r>
          </a:p>
          <a:p>
            <a:endParaRPr lang="hu-HU" dirty="0" smtClean="0"/>
          </a:p>
          <a:p>
            <a:r>
              <a:rPr lang="hu-HU" dirty="0" err="1" smtClean="0"/>
              <a:t>Flight</a:t>
            </a:r>
            <a:r>
              <a:rPr lang="hu-HU" dirty="0" smtClean="0"/>
              <a:t> </a:t>
            </a:r>
            <a:r>
              <a:rPr lang="hu-HU" dirty="0" err="1" smtClean="0"/>
              <a:t>Operations</a:t>
            </a:r>
            <a:r>
              <a:rPr lang="hu-HU" dirty="0" smtClean="0"/>
              <a:t>: napi problémák, heti minták</a:t>
            </a:r>
          </a:p>
          <a:p>
            <a:r>
              <a:rPr lang="hu-HU" dirty="0" smtClean="0"/>
              <a:t>Bevétel Management: megugró kereslet, magasabb jegyár</a:t>
            </a:r>
          </a:p>
          <a:p>
            <a:r>
              <a:rPr lang="hu-HU" dirty="0" smtClean="0"/>
              <a:t>Legénységtervező: </a:t>
            </a:r>
            <a:r>
              <a:rPr lang="hu-HU" dirty="0" err="1" smtClean="0"/>
              <a:t>munkaidőszabályozás</a:t>
            </a:r>
            <a:r>
              <a:rPr lang="hu-HU" dirty="0" smtClean="0"/>
              <a:t>, pótszemélyzet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34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Elvárások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Legyen </a:t>
            </a:r>
            <a:r>
              <a:rPr lang="hu-HU" dirty="0" smtClean="0"/>
              <a:t>reaktív, gyors UI </a:t>
            </a:r>
            <a:endParaRPr lang="hu-HU" dirty="0" smtClean="0"/>
          </a:p>
          <a:p>
            <a:r>
              <a:rPr lang="hu-HU" dirty="0" smtClean="0"/>
              <a:t>Interaktív, UX növelése</a:t>
            </a:r>
          </a:p>
          <a:p>
            <a:r>
              <a:rPr lang="hu-HU" dirty="0" smtClean="0"/>
              <a:t>Bonyolult </a:t>
            </a:r>
            <a:r>
              <a:rPr lang="hu-HU" dirty="0" smtClean="0"/>
              <a:t>számítási </a:t>
            </a:r>
            <a:r>
              <a:rPr lang="hu-HU" dirty="0" err="1" smtClean="0"/>
              <a:t>processzek</a:t>
            </a:r>
            <a:endParaRPr lang="hu-HU" dirty="0" smtClean="0"/>
          </a:p>
          <a:p>
            <a:r>
              <a:rPr lang="hu-HU" dirty="0"/>
              <a:t>Pár 100 repülő, napi pár 1000 járat</a:t>
            </a:r>
            <a:endParaRPr lang="en-US" dirty="0"/>
          </a:p>
          <a:p>
            <a:r>
              <a:rPr lang="hu-HU" dirty="0" smtClean="0"/>
              <a:t>Egy </a:t>
            </a:r>
            <a:r>
              <a:rPr lang="hu-HU" dirty="0" smtClean="0"/>
              <a:t>légitársaság teljes fél év-év</a:t>
            </a:r>
          </a:p>
          <a:p>
            <a:r>
              <a:rPr lang="hu-HU" dirty="0" smtClean="0"/>
              <a:t>Analízis akár több évre </a:t>
            </a:r>
            <a:r>
              <a:rPr lang="hu-HU" dirty="0" smtClean="0"/>
              <a:t>is</a:t>
            </a:r>
          </a:p>
          <a:p>
            <a:r>
              <a:rPr lang="hu-HU" dirty="0" smtClean="0"/>
              <a:t>Együttműködés más rendszerekkel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3550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Határok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Túl erős adat csatolás</a:t>
            </a:r>
          </a:p>
          <a:p>
            <a:r>
              <a:rPr lang="hu-HU" dirty="0" smtClean="0"/>
              <a:t>Túl nagy komplexitás a </a:t>
            </a:r>
            <a:r>
              <a:rPr lang="hu-HU" dirty="0" smtClean="0"/>
              <a:t>változtatásoknál, </a:t>
            </a:r>
          </a:p>
          <a:p>
            <a:r>
              <a:rPr lang="hu-HU" dirty="0"/>
              <a:t>M</a:t>
            </a:r>
            <a:r>
              <a:rPr lang="hu-HU" dirty="0" smtClean="0"/>
              <a:t>inden összefügg mindennel</a:t>
            </a:r>
          </a:p>
          <a:p>
            <a:endParaRPr lang="hu-HU" dirty="0" smtClean="0"/>
          </a:p>
          <a:p>
            <a:endParaRPr lang="en-US" dirty="0"/>
          </a:p>
        </p:txBody>
      </p:sp>
      <p:sp>
        <p:nvSpPr>
          <p:cNvPr id="4" name="Flowchart: Magnetic Disk 3"/>
          <p:cNvSpPr/>
          <p:nvPr/>
        </p:nvSpPr>
        <p:spPr>
          <a:xfrm>
            <a:off x="7877907" y="2794157"/>
            <a:ext cx="3778854" cy="3238954"/>
          </a:xfrm>
          <a:prstGeom prst="flowChartMagneticDisk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5400" dirty="0" smtClean="0"/>
              <a:t>DB</a:t>
            </a:r>
            <a:endParaRPr lang="en-US" sz="5400" dirty="0"/>
          </a:p>
        </p:txBody>
      </p:sp>
      <p:sp>
        <p:nvSpPr>
          <p:cNvPr id="5" name="Rectangle 4"/>
          <p:cNvSpPr/>
          <p:nvPr/>
        </p:nvSpPr>
        <p:spPr>
          <a:xfrm>
            <a:off x="7877907" y="1825625"/>
            <a:ext cx="3778855" cy="833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000" dirty="0" smtClean="0"/>
              <a:t>Vastagkliens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8187397" y="4079631"/>
            <a:ext cx="590843" cy="3938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071799" y="4727844"/>
            <a:ext cx="590843" cy="3938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830386" y="5066817"/>
            <a:ext cx="590843" cy="3938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961120" y="3988087"/>
            <a:ext cx="560363" cy="429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028173" y="4033806"/>
            <a:ext cx="590843" cy="3938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914437" y="4090130"/>
            <a:ext cx="590843" cy="3938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619016" y="4880420"/>
            <a:ext cx="590843" cy="3938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897815" y="5289572"/>
            <a:ext cx="590843" cy="3938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stCxn id="10" idx="2"/>
            <a:endCxn id="12" idx="0"/>
          </p:cNvCxnSpPr>
          <p:nvPr/>
        </p:nvCxnSpPr>
        <p:spPr>
          <a:xfrm>
            <a:off x="10323595" y="4427701"/>
            <a:ext cx="590843" cy="452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12" idx="0"/>
          </p:cNvCxnSpPr>
          <p:nvPr/>
        </p:nvCxnSpPr>
        <p:spPr>
          <a:xfrm flipH="1">
            <a:off x="10914438" y="4520899"/>
            <a:ext cx="291651" cy="3595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8" idx="1"/>
            <a:endCxn id="13" idx="3"/>
          </p:cNvCxnSpPr>
          <p:nvPr/>
        </p:nvCxnSpPr>
        <p:spPr>
          <a:xfrm flipH="1">
            <a:off x="9488658" y="5263765"/>
            <a:ext cx="341728" cy="2227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241301" y="4276578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8" idx="1"/>
          </p:cNvCxnSpPr>
          <p:nvPr/>
        </p:nvCxnSpPr>
        <p:spPr>
          <a:xfrm>
            <a:off x="8653057" y="4939928"/>
            <a:ext cx="1177329" cy="323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9193237" y="4461707"/>
            <a:ext cx="50663" cy="8126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13" idx="0"/>
          </p:cNvCxnSpPr>
          <p:nvPr/>
        </p:nvCxnSpPr>
        <p:spPr>
          <a:xfrm>
            <a:off x="8653057" y="4230753"/>
            <a:ext cx="540180" cy="10588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8" idx="0"/>
          </p:cNvCxnSpPr>
          <p:nvPr/>
        </p:nvCxnSpPr>
        <p:spPr>
          <a:xfrm flipH="1">
            <a:off x="10125808" y="4348505"/>
            <a:ext cx="956524" cy="71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9" idx="0"/>
          </p:cNvCxnSpPr>
          <p:nvPr/>
        </p:nvCxnSpPr>
        <p:spPr>
          <a:xfrm>
            <a:off x="9156475" y="2619622"/>
            <a:ext cx="84827" cy="13684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10" idx="0"/>
          </p:cNvCxnSpPr>
          <p:nvPr/>
        </p:nvCxnSpPr>
        <p:spPr>
          <a:xfrm>
            <a:off x="9488658" y="2650305"/>
            <a:ext cx="834937" cy="13835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0619016" y="2619622"/>
            <a:ext cx="465026" cy="1664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9185696" y="2541044"/>
            <a:ext cx="1385255" cy="2885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8391125" y="2329804"/>
            <a:ext cx="271517" cy="1900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680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6068</TotalTime>
  <Words>530</Words>
  <Application>Microsoft Office PowerPoint</Application>
  <PresentationFormat>Widescreen</PresentationFormat>
  <Paragraphs>198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CQRS + ES egy járattervező rendszerben</vt:lpstr>
      <vt:lpstr>Menetrend kiinduló adatok</vt:lpstr>
      <vt:lpstr>Menetrend 1 napra</vt:lpstr>
      <vt:lpstr>Menetrend 1 napra</vt:lpstr>
      <vt:lpstr>Menetrend 1 hónapra</vt:lpstr>
      <vt:lpstr>Menetrend fél évre</vt:lpstr>
      <vt:lpstr>Optimalizálás</vt:lpstr>
      <vt:lpstr>Elvárások</vt:lpstr>
      <vt:lpstr>Határok</vt:lpstr>
      <vt:lpstr>Megoldás</vt:lpstr>
      <vt:lpstr>Command Query Responsibility Segregation</vt:lpstr>
      <vt:lpstr>Write Model</vt:lpstr>
      <vt:lpstr>Read Model</vt:lpstr>
      <vt:lpstr>Event sourcing</vt:lpstr>
      <vt:lpstr>Hatás a UI-ra</vt:lpstr>
      <vt:lpstr>Közeli nézet</vt:lpstr>
      <vt:lpstr>Távoli nézet</vt:lpstr>
      <vt:lpstr>Skálázás – több RM példány</vt:lpstr>
      <vt:lpstr>Nehézségek</vt:lpstr>
      <vt:lpstr>További tervek</vt:lpstr>
      <vt:lpstr>Köszi, jó utat!</vt:lpstr>
      <vt:lpstr>Nehézségek</vt:lpstr>
    </vt:vector>
  </TitlesOfParts>
  <Company>Lufthansa Systems Hungaria Kft.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CQRS + ES</dc:title>
  <dc:creator>SOMOSKOI, BALAZS</dc:creator>
  <cp:lastModifiedBy>SOMOSKOI, BALAZS</cp:lastModifiedBy>
  <cp:revision>73</cp:revision>
  <dcterms:created xsi:type="dcterms:W3CDTF">2017-04-19T20:29:47Z</dcterms:created>
  <dcterms:modified xsi:type="dcterms:W3CDTF">2017-04-24T08:01:44Z</dcterms:modified>
</cp:coreProperties>
</file>