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85" r:id="rId5"/>
    <p:sldId id="269" r:id="rId6"/>
    <p:sldId id="271" r:id="rId7"/>
    <p:sldId id="258" r:id="rId8"/>
    <p:sldId id="268" r:id="rId9"/>
    <p:sldId id="263" r:id="rId10"/>
    <p:sldId id="262" r:id="rId11"/>
    <p:sldId id="272" r:id="rId12"/>
    <p:sldId id="275" r:id="rId13"/>
    <p:sldId id="277" r:id="rId14"/>
    <p:sldId id="261" r:id="rId15"/>
    <p:sldId id="264" r:id="rId16"/>
    <p:sldId id="280" r:id="rId17"/>
    <p:sldId id="281" r:id="rId18"/>
    <p:sldId id="279" r:id="rId19"/>
    <p:sldId id="266" r:id="rId20"/>
    <p:sldId id="284" r:id="rId21"/>
    <p:sldId id="283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2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2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6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8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7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3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9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5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66928-E9E1-4FBC-AED8-2842E95DF142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B02D-A7C1-422A-A05A-D708075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5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CQRS + </a:t>
            </a:r>
            <a:r>
              <a:rPr lang="hu-HU" dirty="0" smtClean="0"/>
              <a:t>ES egy járattervező rendszerben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Somoskői</a:t>
            </a:r>
            <a:r>
              <a:rPr lang="hu-HU" dirty="0" smtClean="0"/>
              <a:t> Balázs</a:t>
            </a:r>
          </a:p>
          <a:p>
            <a:r>
              <a:rPr lang="hu-HU" dirty="0" smtClean="0"/>
              <a:t>Lufthansa Systems Hungária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Megoldás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Web UI</a:t>
            </a:r>
          </a:p>
          <a:p>
            <a:r>
              <a:rPr lang="hu-HU" dirty="0" smtClean="0"/>
              <a:t>Modul alapú architektúra</a:t>
            </a:r>
          </a:p>
          <a:p>
            <a:r>
              <a:rPr lang="hu-HU" dirty="0" smtClean="0"/>
              <a:t>Felhőképes</a:t>
            </a:r>
          </a:p>
          <a:p>
            <a:endParaRPr lang="hu-HU" dirty="0"/>
          </a:p>
          <a:p>
            <a:r>
              <a:rPr lang="hu-HU" dirty="0" smtClean="0"/>
              <a:t>CQRS + ES</a:t>
            </a:r>
          </a:p>
          <a:p>
            <a:r>
              <a:rPr lang="hu-HU" dirty="0" err="1" smtClean="0"/>
              <a:t>Axon</a:t>
            </a:r>
            <a:r>
              <a:rPr lang="hu-HU" dirty="0" smtClean="0"/>
              <a:t> - Java CQRS </a:t>
            </a:r>
            <a:r>
              <a:rPr lang="hu-HU" dirty="0" err="1" smtClean="0"/>
              <a:t>framework</a:t>
            </a:r>
            <a:endParaRPr lang="hu-HU" dirty="0" smtClean="0"/>
          </a:p>
          <a:p>
            <a:r>
              <a:rPr lang="hu-HU" dirty="0" smtClean="0"/>
              <a:t>CQRS alkalmazás építőelemek</a:t>
            </a:r>
          </a:p>
          <a:p>
            <a:endParaRPr lang="hu-HU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295" y="3431227"/>
            <a:ext cx="5032705" cy="288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2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62" y="356776"/>
            <a:ext cx="10515600" cy="1325563"/>
          </a:xfrm>
        </p:spPr>
        <p:txBody>
          <a:bodyPr/>
          <a:lstStyle/>
          <a:p>
            <a:r>
              <a:rPr lang="hu-HU" dirty="0" err="1" smtClean="0"/>
              <a:t>Command</a:t>
            </a:r>
            <a:r>
              <a:rPr lang="hu-HU" dirty="0" smtClean="0"/>
              <a:t> </a:t>
            </a:r>
            <a:r>
              <a:rPr lang="hu-HU" dirty="0" err="1" smtClean="0"/>
              <a:t>Query</a:t>
            </a:r>
            <a:r>
              <a:rPr lang="hu-HU" dirty="0" smtClean="0"/>
              <a:t> </a:t>
            </a:r>
            <a:r>
              <a:rPr lang="hu-HU" dirty="0" err="1" smtClean="0"/>
              <a:t>Responsibility</a:t>
            </a:r>
            <a:r>
              <a:rPr lang="hu-HU" dirty="0" smtClean="0"/>
              <a:t> </a:t>
            </a:r>
            <a:r>
              <a:rPr lang="hu-HU" dirty="0" err="1" smtClean="0"/>
              <a:t>Segregation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7069906" y="4572621"/>
            <a:ext cx="2475914" cy="136612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3275735" y="4572621"/>
            <a:ext cx="1760806" cy="126609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7945" y="1871003"/>
            <a:ext cx="6255434" cy="3534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 smtClean="0"/>
              <a:t>UI</a:t>
            </a:r>
            <a:endParaRPr lang="en-US" sz="4000" dirty="0"/>
          </a:p>
        </p:txBody>
      </p:sp>
      <p:sp>
        <p:nvSpPr>
          <p:cNvPr id="14" name="Down Arrow 13"/>
          <p:cNvSpPr/>
          <p:nvPr/>
        </p:nvSpPr>
        <p:spPr>
          <a:xfrm>
            <a:off x="3798277" y="2112196"/>
            <a:ext cx="759655" cy="2564377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45302" y="3046448"/>
            <a:ext cx="1617785" cy="10963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Write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 flipV="1">
            <a:off x="7928037" y="2112578"/>
            <a:ext cx="759655" cy="256399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98971" y="3152343"/>
            <a:ext cx="1617785" cy="109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Read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5021300" y="3145775"/>
            <a:ext cx="2321170" cy="109631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err="1" smtClean="0"/>
              <a:t>Events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897945" y="2377107"/>
            <a:ext cx="151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Command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272190" y="2503754"/>
            <a:ext cx="90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3894" y="2004587"/>
            <a:ext cx="2329906" cy="218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Write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243640"/>
            <a:ext cx="3556379" cy="29834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Write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558224" y="2587047"/>
            <a:ext cx="2232140" cy="63985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88731" y="2429302"/>
            <a:ext cx="1569493" cy="9553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Command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Handler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84507" y="4096602"/>
            <a:ext cx="1569493" cy="9553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Handler</a:t>
            </a:r>
            <a:endParaRPr lang="en-US" dirty="0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4790365" y="2059178"/>
            <a:ext cx="4940489" cy="1885709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EventBus</a:t>
            </a:r>
            <a:r>
              <a:rPr lang="hu-HU" dirty="0" smtClean="0"/>
              <a:t>/</a:t>
            </a:r>
            <a:r>
              <a:rPr lang="hu-HU" dirty="0" err="1" smtClean="0"/>
              <a:t>EventStore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3466" y="4096603"/>
            <a:ext cx="1569493" cy="9553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Domain</a:t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4" name="Bent-Up Arrow 13"/>
          <p:cNvSpPr/>
          <p:nvPr/>
        </p:nvSpPr>
        <p:spPr>
          <a:xfrm rot="16200000" flipH="1">
            <a:off x="4216644" y="3681312"/>
            <a:ext cx="1170637" cy="109592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gnetic Disk 15"/>
          <p:cNvSpPr/>
          <p:nvPr/>
        </p:nvSpPr>
        <p:spPr>
          <a:xfrm>
            <a:off x="600079" y="5528875"/>
            <a:ext cx="1965390" cy="115316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Repository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flipH="1">
            <a:off x="2237501" y="4398386"/>
            <a:ext cx="641445" cy="35177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flipV="1">
            <a:off x="1392072" y="3299004"/>
            <a:ext cx="381405" cy="93026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13466" y="1532364"/>
            <a:ext cx="1584075" cy="4973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REST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1417417" y="4908399"/>
            <a:ext cx="381405" cy="855506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78946" y="1506560"/>
            <a:ext cx="5406925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>
              <a:schemeClr val="accent1"/>
            </a:glow>
            <a:outerShdw blurRad="101600" dist="50800" dir="5400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en-US" dirty="0" err="1"/>
              <a:t>commandBus.send</a:t>
            </a:r>
            <a:r>
              <a:rPr lang="en-US" dirty="0"/>
              <a:t>( </a:t>
            </a:r>
            <a:r>
              <a:rPr lang="hu-HU" dirty="0" err="1" smtClean="0"/>
              <a:t>Create</a:t>
            </a:r>
            <a:r>
              <a:rPr lang="en-US" dirty="0" err="1" smtClean="0"/>
              <a:t>AircraftType</a:t>
            </a:r>
            <a:r>
              <a:rPr lang="en-US" dirty="0" smtClean="0"/>
              <a:t> (</a:t>
            </a:r>
            <a:r>
              <a:rPr lang="en-US" dirty="0" err="1" smtClean="0"/>
              <a:t>aircraftType</a:t>
            </a:r>
            <a:r>
              <a:rPr lang="en-US" dirty="0"/>
              <a:t>) );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05348" y="2148605"/>
            <a:ext cx="5969633" cy="2031325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>
              <a:schemeClr val="accent1"/>
            </a:glow>
            <a:outerShdw blurRad="101600" dist="50800" dir="5400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 @</a:t>
            </a:r>
            <a:r>
              <a:rPr lang="en-US" dirty="0" err="1"/>
              <a:t>CommandHandler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public </a:t>
            </a:r>
            <a:r>
              <a:rPr lang="en-US" dirty="0"/>
              <a:t>void handle(</a:t>
            </a:r>
            <a:r>
              <a:rPr lang="en-US" dirty="0" err="1"/>
              <a:t>CreateAircraftType</a:t>
            </a:r>
            <a:r>
              <a:rPr lang="en-US" dirty="0"/>
              <a:t> </a:t>
            </a:r>
            <a:r>
              <a:rPr lang="en-US" dirty="0" err="1"/>
              <a:t>createCommand</a:t>
            </a:r>
            <a:r>
              <a:rPr lang="en-US" dirty="0"/>
              <a:t>) </a:t>
            </a:r>
            <a:r>
              <a:rPr lang="en-US" dirty="0" smtClean="0"/>
              <a:t>{</a:t>
            </a:r>
            <a:endParaRPr lang="hu-HU" dirty="0" smtClean="0"/>
          </a:p>
          <a:p>
            <a:r>
              <a:rPr lang="hu-HU" dirty="0"/>
              <a:t> </a:t>
            </a:r>
            <a:r>
              <a:rPr lang="hu-HU" dirty="0" smtClean="0"/>
              <a:t>   //</a:t>
            </a:r>
            <a:r>
              <a:rPr lang="hu-HU" dirty="0" err="1" smtClean="0"/>
              <a:t>check</a:t>
            </a:r>
            <a:r>
              <a:rPr lang="hu-HU" dirty="0" smtClean="0"/>
              <a:t> 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endParaRPr lang="hu-HU" dirty="0" smtClean="0"/>
          </a:p>
          <a:p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hu-HU" dirty="0" err="1" smtClean="0"/>
              <a:t>repository.findEntity</a:t>
            </a:r>
            <a:r>
              <a:rPr lang="hu-HU" dirty="0" smtClean="0"/>
              <a:t>();</a:t>
            </a:r>
          </a:p>
          <a:p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en-US" dirty="0" smtClean="0"/>
              <a:t>event </a:t>
            </a:r>
            <a:r>
              <a:rPr lang="en-US" dirty="0"/>
              <a:t>= new </a:t>
            </a:r>
            <a:r>
              <a:rPr lang="en-US" dirty="0" err="1"/>
              <a:t>AircraftTypeCreated</a:t>
            </a:r>
            <a:r>
              <a:rPr lang="en-US" dirty="0" smtClean="0"/>
              <a:t>(</a:t>
            </a:r>
            <a:r>
              <a:rPr lang="hu-HU" dirty="0" smtClean="0"/>
              <a:t> </a:t>
            </a:r>
            <a:r>
              <a:rPr lang="hu-HU" dirty="0" err="1" smtClean="0"/>
              <a:t>createcommand.entity</a:t>
            </a:r>
            <a:r>
              <a:rPr lang="hu-HU" dirty="0" smtClean="0"/>
              <a:t> 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 smtClean="0"/>
              <a:t>publishEvent</a:t>
            </a:r>
            <a:r>
              <a:rPr lang="en-US" dirty="0" smtClean="0"/>
              <a:t>(event</a:t>
            </a:r>
            <a:r>
              <a:rPr lang="en-US" dirty="0"/>
              <a:t>);</a:t>
            </a:r>
          </a:p>
          <a:p>
            <a:r>
              <a:rPr lang="en-US" dirty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27704" y="5035201"/>
            <a:ext cx="6225042" cy="1477328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>
              <a:schemeClr val="accent1"/>
            </a:glow>
            <a:outerShdw blurRad="101600" dist="50800" dir="5400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EventHandler</a:t>
            </a:r>
            <a:endParaRPr lang="en-US" dirty="0"/>
          </a:p>
          <a:p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 smtClean="0"/>
              <a:t>handleCreate</a:t>
            </a:r>
            <a:r>
              <a:rPr lang="hu-HU" dirty="0" smtClean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AircraftCreated</a:t>
            </a:r>
            <a:r>
              <a:rPr lang="en-US" dirty="0" smtClean="0"/>
              <a:t> </a:t>
            </a:r>
            <a:r>
              <a:rPr lang="en-US" dirty="0"/>
              <a:t>event)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 smtClean="0"/>
              <a:t> </a:t>
            </a:r>
            <a:r>
              <a:rPr lang="hu-HU" dirty="0" smtClean="0"/>
              <a:t>   </a:t>
            </a:r>
            <a:r>
              <a:rPr lang="hu-HU" dirty="0" err="1" smtClean="0"/>
              <a:t>entity</a:t>
            </a:r>
            <a:r>
              <a:rPr lang="hu-HU" dirty="0" smtClean="0"/>
              <a:t> </a:t>
            </a:r>
            <a:r>
              <a:rPr lang="en-US" dirty="0" smtClean="0"/>
              <a:t>= </a:t>
            </a:r>
            <a:r>
              <a:rPr lang="hu-HU" dirty="0" smtClean="0"/>
              <a:t>n</a:t>
            </a:r>
            <a:r>
              <a:rPr lang="en-US" dirty="0" err="1" smtClean="0"/>
              <a:t>ew</a:t>
            </a:r>
            <a:r>
              <a:rPr lang="hu-HU" dirty="0" smtClean="0"/>
              <a:t> A</a:t>
            </a:r>
            <a:r>
              <a:rPr lang="en-US" dirty="0" err="1" smtClean="0"/>
              <a:t>ircraftWriteModelEntity</a:t>
            </a:r>
            <a:r>
              <a:rPr lang="en-US" dirty="0" smtClean="0"/>
              <a:t>(</a:t>
            </a:r>
            <a:r>
              <a:rPr lang="hu-HU" dirty="0" smtClean="0"/>
              <a:t> </a:t>
            </a:r>
            <a:r>
              <a:rPr lang="hu-HU" dirty="0" err="1" smtClean="0"/>
              <a:t>event.getEntity</a:t>
            </a:r>
            <a:r>
              <a:rPr lang="hu-HU" dirty="0" smtClean="0"/>
              <a:t> 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 smtClean="0"/>
              <a:t>repository.save</a:t>
            </a:r>
            <a:r>
              <a:rPr lang="en-US" dirty="0" smtClean="0"/>
              <a:t>(</a:t>
            </a:r>
            <a:r>
              <a:rPr lang="hu-HU" dirty="0" smtClean="0"/>
              <a:t> </a:t>
            </a:r>
            <a:r>
              <a:rPr lang="hu-HU" dirty="0" err="1" smtClean="0"/>
              <a:t>entity</a:t>
            </a:r>
            <a:r>
              <a:rPr lang="hu-HU" dirty="0" smtClean="0"/>
              <a:t> 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26" name="Flowchart: Direct Access Storage 25"/>
          <p:cNvSpPr/>
          <p:nvPr/>
        </p:nvSpPr>
        <p:spPr>
          <a:xfrm>
            <a:off x="258108" y="2058436"/>
            <a:ext cx="1979393" cy="328355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CmdBus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1418149" y="1904600"/>
            <a:ext cx="381405" cy="68244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49440" y="2238233"/>
            <a:ext cx="4404360" cy="2674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Read </a:t>
            </a: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4317" y="1690688"/>
            <a:ext cx="3556379" cy="29615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Write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1818565" y="1733362"/>
            <a:ext cx="4940489" cy="1885709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EventBus</a:t>
            </a:r>
            <a:r>
              <a:rPr lang="hu-HU" dirty="0" smtClean="0"/>
              <a:t>/</a:t>
            </a:r>
            <a:r>
              <a:rPr lang="hu-HU" dirty="0" err="1" smtClean="0"/>
              <a:t>EventStore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87011" y="2238233"/>
            <a:ext cx="1569492" cy="1282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Handler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583004" y="3432411"/>
            <a:ext cx="1569492" cy="1282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Domain</a:t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196084" y="2238233"/>
            <a:ext cx="1965278" cy="55955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Events</a:t>
            </a:r>
            <a:endParaRPr lang="en-US" dirty="0"/>
          </a:p>
        </p:txBody>
      </p:sp>
      <p:sp>
        <p:nvSpPr>
          <p:cNvPr id="9" name="Bent-Up Arrow 8"/>
          <p:cNvSpPr/>
          <p:nvPr/>
        </p:nvSpPr>
        <p:spPr>
          <a:xfrm rot="5400000">
            <a:off x="8752701" y="3363663"/>
            <a:ext cx="909403" cy="1046899"/>
          </a:xfrm>
          <a:prstGeom prst="bentUp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gnetic Disk 15"/>
          <p:cNvSpPr/>
          <p:nvPr/>
        </p:nvSpPr>
        <p:spPr>
          <a:xfrm>
            <a:off x="8591492" y="5395254"/>
            <a:ext cx="2675586" cy="115316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Repository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929285" y="1287496"/>
            <a:ext cx="1214082" cy="665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REST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flipV="1">
            <a:off x="10334482" y="1976111"/>
            <a:ext cx="409433" cy="1549630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9727441" y="4528555"/>
            <a:ext cx="409433" cy="92372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645066" y="3913586"/>
            <a:ext cx="6342797" cy="1477328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glow>
              <a:schemeClr val="accent1"/>
            </a:glow>
            <a:outerShdw blurRad="101600" dist="50800" dir="5400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@</a:t>
            </a:r>
            <a:r>
              <a:rPr lang="hu-HU" dirty="0" err="1" smtClean="0"/>
              <a:t>Event</a:t>
            </a:r>
            <a:r>
              <a:rPr lang="en-US" dirty="0" smtClean="0"/>
              <a:t>Handler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smtClean="0"/>
              <a:t>handle(</a:t>
            </a:r>
            <a:r>
              <a:rPr lang="en-US" dirty="0" err="1" smtClean="0"/>
              <a:t>AircraftTypeCreate</a:t>
            </a:r>
            <a:r>
              <a:rPr lang="hu-HU" dirty="0" smtClean="0"/>
              <a:t>d</a:t>
            </a:r>
            <a:r>
              <a:rPr lang="en-US" dirty="0" smtClean="0"/>
              <a:t> </a:t>
            </a:r>
            <a:r>
              <a:rPr lang="hu-HU" dirty="0" err="1" smtClean="0"/>
              <a:t>event</a:t>
            </a:r>
            <a:r>
              <a:rPr lang="hu-HU" dirty="0" smtClean="0"/>
              <a:t>)</a:t>
            </a:r>
            <a:r>
              <a:rPr lang="en-US" dirty="0" smtClean="0"/>
              <a:t> {</a:t>
            </a:r>
            <a:endParaRPr lang="hu-HU" dirty="0" smtClean="0"/>
          </a:p>
          <a:p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hu-HU" dirty="0" err="1" smtClean="0"/>
              <a:t>entity</a:t>
            </a:r>
            <a:r>
              <a:rPr lang="hu-HU" dirty="0" smtClean="0"/>
              <a:t> =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en-US" dirty="0" err="1" smtClean="0"/>
              <a:t>AircraftTypeReadModelEntity</a:t>
            </a:r>
            <a:r>
              <a:rPr lang="en-US" dirty="0" smtClean="0"/>
              <a:t>(</a:t>
            </a:r>
            <a:r>
              <a:rPr lang="hu-HU" dirty="0" smtClean="0"/>
              <a:t> </a:t>
            </a:r>
            <a:r>
              <a:rPr lang="hu-HU" dirty="0" err="1" smtClean="0"/>
              <a:t>event.getEntity</a:t>
            </a:r>
            <a:r>
              <a:rPr lang="hu-HU" dirty="0" smtClean="0"/>
              <a:t> );</a:t>
            </a:r>
          </a:p>
          <a:p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hu-HU" dirty="0" err="1" smtClean="0"/>
              <a:t>repository.save</a:t>
            </a:r>
            <a:r>
              <a:rPr lang="hu-HU" dirty="0" smtClean="0"/>
              <a:t>(</a:t>
            </a:r>
            <a:r>
              <a:rPr lang="hu-HU" dirty="0" err="1"/>
              <a:t>e</a:t>
            </a:r>
            <a:r>
              <a:rPr lang="hu-HU" dirty="0" err="1" smtClean="0"/>
              <a:t>ntity</a:t>
            </a:r>
            <a:r>
              <a:rPr lang="hu-HU" dirty="0" smtClean="0"/>
              <a:t>);</a:t>
            </a:r>
          </a:p>
          <a:p>
            <a:r>
              <a:rPr lang="hu-HU" dirty="0"/>
              <a:t> </a:t>
            </a:r>
            <a:r>
              <a:rPr lang="hu-HU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4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Event</a:t>
            </a:r>
            <a:r>
              <a:rPr lang="hu-HU" dirty="0" smtClean="0"/>
              <a:t> </a:t>
            </a:r>
            <a:r>
              <a:rPr lang="hu-HU" dirty="0" err="1" smtClean="0"/>
              <a:t>sourcing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Összekapcsolni a </a:t>
            </a:r>
            <a:r>
              <a:rPr lang="hu-HU" dirty="0" err="1" smtClean="0"/>
              <a:t>write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történéseit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read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smtClean="0"/>
              <a:t>újraépíthető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történések dokumentálása </a:t>
            </a:r>
            <a:endParaRPr lang="hu-HU" dirty="0" smtClean="0"/>
          </a:p>
          <a:p>
            <a:r>
              <a:rPr lang="hu-HU" dirty="0" smtClean="0"/>
              <a:t>A történelem újrajátszása</a:t>
            </a:r>
          </a:p>
          <a:p>
            <a:r>
              <a:rPr lang="hu-HU" dirty="0" smtClean="0"/>
              <a:t>Tanulni a múltbéli eseményekből</a:t>
            </a:r>
          </a:p>
          <a:p>
            <a:endParaRPr lang="hu-HU" dirty="0" smtClean="0"/>
          </a:p>
          <a:p>
            <a:r>
              <a:rPr lang="hu-HU" dirty="0" smtClean="0"/>
              <a:t>Alkalmasint </a:t>
            </a:r>
            <a:r>
              <a:rPr lang="hu-HU" dirty="0" smtClean="0"/>
              <a:t>konzisztens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Hatás a </a:t>
            </a:r>
            <a:r>
              <a:rPr lang="hu-HU" dirty="0" err="1" smtClean="0"/>
              <a:t>UI-ra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2435" y="1514162"/>
            <a:ext cx="775129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dirty="0"/>
              <a:t>Olvasás gyors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dirty="0"/>
              <a:t>Hosszú </a:t>
            </a:r>
            <a:r>
              <a:rPr lang="hu-HU" altLang="en-US" dirty="0" err="1"/>
              <a:t>query</a:t>
            </a:r>
            <a:r>
              <a:rPr lang="hu-HU" altLang="en-US" dirty="0"/>
              <a:t> zavaró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dirty="0"/>
              <a:t>Ha módosít, akkor valami fontos történik, várhat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dirty="0"/>
              <a:t>Számított adatok legyenek </a:t>
            </a:r>
            <a:r>
              <a:rPr lang="hu-HU" altLang="en-US" dirty="0" smtClean="0"/>
              <a:t>előkészítve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hu-HU" alt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dirty="0" err="1"/>
              <a:t>p</a:t>
            </a:r>
            <a:r>
              <a:rPr lang="hu-HU" altLang="en-US" dirty="0" err="1" smtClean="0"/>
              <a:t>l</a:t>
            </a:r>
            <a:r>
              <a:rPr lang="hu-HU" altLang="en-US" dirty="0" smtClean="0"/>
              <a:t> Zoom szinteken más </a:t>
            </a:r>
            <a:r>
              <a:rPr lang="hu-HU" altLang="en-US" dirty="0" err="1" smtClean="0"/>
              <a:t>queryk</a:t>
            </a:r>
            <a:r>
              <a:rPr lang="hu-HU" altLang="en-US" dirty="0" smtClean="0"/>
              <a:t> hívása</a:t>
            </a:r>
            <a:endParaRPr lang="hu-HU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719" y="163379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Közeli nézet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198" y="1672501"/>
            <a:ext cx="10017457" cy="286232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 "name" : "rotation1",</a:t>
            </a:r>
          </a:p>
          <a:p>
            <a:r>
              <a:rPr lang="en-US" dirty="0"/>
              <a:t>   "legs" : [</a:t>
            </a:r>
          </a:p>
          <a:p>
            <a:r>
              <a:rPr lang="en-US" dirty="0"/>
              <a:t>	{ "dep" : "BUD", "</a:t>
            </a:r>
            <a:r>
              <a:rPr lang="en-US" dirty="0" err="1"/>
              <a:t>arr</a:t>
            </a:r>
            <a:r>
              <a:rPr lang="en-US" dirty="0"/>
              <a:t>" : "FRA", "</a:t>
            </a:r>
            <a:r>
              <a:rPr lang="en-US" dirty="0" err="1"/>
              <a:t>sta</a:t>
            </a:r>
            <a:r>
              <a:rPr lang="en-US" dirty="0"/>
              <a:t>" : "2017-01-01 08:00:00", "</a:t>
            </a:r>
            <a:r>
              <a:rPr lang="en-US" dirty="0" err="1"/>
              <a:t>std</a:t>
            </a:r>
            <a:r>
              <a:rPr lang="en-US" dirty="0"/>
              <a:t>" : "2017-01-01 09:15:00"},</a:t>
            </a:r>
          </a:p>
          <a:p>
            <a:r>
              <a:rPr lang="en-US" dirty="0"/>
              <a:t>	{ "dep" : "FRA", "</a:t>
            </a:r>
            <a:r>
              <a:rPr lang="en-US" dirty="0" err="1"/>
              <a:t>arr</a:t>
            </a:r>
            <a:r>
              <a:rPr lang="en-US" dirty="0"/>
              <a:t>" : "MUC", "</a:t>
            </a:r>
            <a:r>
              <a:rPr lang="en-US" dirty="0" err="1"/>
              <a:t>sta</a:t>
            </a:r>
            <a:r>
              <a:rPr lang="en-US" dirty="0"/>
              <a:t>" : "2017-01-01 10:05:00", "</a:t>
            </a:r>
            <a:r>
              <a:rPr lang="en-US" dirty="0" err="1"/>
              <a:t>std</a:t>
            </a:r>
            <a:r>
              <a:rPr lang="en-US" dirty="0"/>
              <a:t>" : "2017-01-01 11:30:00"},</a:t>
            </a:r>
          </a:p>
          <a:p>
            <a:r>
              <a:rPr lang="en-US" dirty="0"/>
              <a:t>	{ "dep" : "MUC", "</a:t>
            </a:r>
            <a:r>
              <a:rPr lang="en-US" dirty="0" err="1"/>
              <a:t>arr</a:t>
            </a:r>
            <a:r>
              <a:rPr lang="en-US" dirty="0"/>
              <a:t>" : "CDG", "</a:t>
            </a:r>
            <a:r>
              <a:rPr lang="en-US" dirty="0" err="1"/>
              <a:t>sta</a:t>
            </a:r>
            <a:r>
              <a:rPr lang="en-US" dirty="0"/>
              <a:t>" : "2017-01-01 12:10:00", "</a:t>
            </a:r>
            <a:r>
              <a:rPr lang="en-US" dirty="0" err="1"/>
              <a:t>std</a:t>
            </a:r>
            <a:r>
              <a:rPr lang="en-US" dirty="0"/>
              <a:t>" : "2017-01-01 14:50:00"},</a:t>
            </a:r>
          </a:p>
          <a:p>
            <a:r>
              <a:rPr lang="en-US" dirty="0"/>
              <a:t>	{ "dep" : "CDG", "</a:t>
            </a:r>
            <a:r>
              <a:rPr lang="en-US" dirty="0" err="1"/>
              <a:t>arr</a:t>
            </a:r>
            <a:r>
              <a:rPr lang="en-US" dirty="0"/>
              <a:t>" : "FRA", "</a:t>
            </a:r>
            <a:r>
              <a:rPr lang="en-US" dirty="0" err="1"/>
              <a:t>sta</a:t>
            </a:r>
            <a:r>
              <a:rPr lang="en-US" dirty="0"/>
              <a:t>" : "2017-01-01 15:30:00", "</a:t>
            </a:r>
            <a:r>
              <a:rPr lang="en-US" dirty="0" err="1"/>
              <a:t>std</a:t>
            </a:r>
            <a:r>
              <a:rPr lang="en-US" dirty="0"/>
              <a:t>" : "2017-01-01 18:05:00"}</a:t>
            </a:r>
          </a:p>
          <a:p>
            <a:r>
              <a:rPr lang="en-US" dirty="0"/>
              <a:t>	],</a:t>
            </a:r>
          </a:p>
          <a:p>
            <a:r>
              <a:rPr lang="en-US" dirty="0"/>
              <a:t>	"violation" : "MUC"</a:t>
            </a:r>
          </a:p>
          <a:p>
            <a:r>
              <a:rPr lang="en-US" dirty="0"/>
              <a:t>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0442" r="7136" b="14870"/>
          <a:stretch/>
        </p:blipFill>
        <p:spPr>
          <a:xfrm>
            <a:off x="3282723" y="4534823"/>
            <a:ext cx="5128409" cy="20084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55042" y="4845719"/>
            <a:ext cx="750627" cy="1501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Távoli nézet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123" t="28894" r="17276" b="16683"/>
          <a:stretch/>
        </p:blipFill>
        <p:spPr>
          <a:xfrm>
            <a:off x="5691489" y="3260348"/>
            <a:ext cx="5662311" cy="28589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51961" y="3420128"/>
            <a:ext cx="380342" cy="691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690688"/>
            <a:ext cx="5650992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{</a:t>
            </a:r>
          </a:p>
          <a:p>
            <a:r>
              <a:rPr lang="hu-HU" sz="2400" dirty="0" smtClean="0"/>
              <a:t>   </a:t>
            </a:r>
            <a:r>
              <a:rPr lang="en-US" sz="2400" dirty="0" smtClean="0"/>
              <a:t>"</a:t>
            </a:r>
            <a:r>
              <a:rPr lang="en-US" sz="2400" dirty="0"/>
              <a:t>name" : "rotation1</a:t>
            </a:r>
            <a:r>
              <a:rPr lang="en-US" sz="2400" dirty="0" smtClean="0"/>
              <a:t>",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  </a:t>
            </a:r>
            <a:r>
              <a:rPr lang="en-US" sz="2400" dirty="0" smtClean="0"/>
              <a:t>"</a:t>
            </a:r>
            <a:r>
              <a:rPr lang="en-US" sz="2400" dirty="0"/>
              <a:t>legs" : " bb </a:t>
            </a:r>
            <a:r>
              <a:rPr lang="en-US" sz="2400" dirty="0" err="1"/>
              <a:t>bbb</a:t>
            </a:r>
            <a:r>
              <a:rPr lang="en-US" sz="2400" dirty="0"/>
              <a:t> </a:t>
            </a:r>
            <a:r>
              <a:rPr lang="en-US" sz="2400" dirty="0" err="1"/>
              <a:t>bbb</a:t>
            </a:r>
            <a:r>
              <a:rPr lang="en-US" sz="2400" dirty="0"/>
              <a:t>  </a:t>
            </a:r>
            <a:r>
              <a:rPr lang="en-US" sz="2400" dirty="0" err="1"/>
              <a:t>bbbb</a:t>
            </a:r>
            <a:r>
              <a:rPr lang="en-US" sz="2400" dirty="0"/>
              <a:t>  RRR bb </a:t>
            </a:r>
            <a:r>
              <a:rPr lang="en-US" sz="2400" dirty="0" smtClean="0"/>
              <a:t>b</a:t>
            </a:r>
            <a:r>
              <a:rPr lang="hu-HU" sz="2400" dirty="0" smtClean="0"/>
              <a:t>…….</a:t>
            </a:r>
            <a:r>
              <a:rPr lang="en-US" sz="2400" dirty="0" smtClean="0"/>
              <a:t>"</a:t>
            </a:r>
            <a:endParaRPr lang="en-US" sz="2400" dirty="0"/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269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Skálázás – több RM példány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1057656" y="4188325"/>
            <a:ext cx="2475914" cy="167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8743305" y="4130871"/>
            <a:ext cx="1760806" cy="126609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7262798" y="4392306"/>
            <a:ext cx="1760806" cy="126609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5733991" y="4687106"/>
            <a:ext cx="1760806" cy="126609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39362" y="1690688"/>
            <a:ext cx="9148691" cy="3217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 smtClean="0"/>
              <a:t>UI</a:t>
            </a:r>
            <a:endParaRPr lang="en-US" sz="4000" dirty="0"/>
          </a:p>
        </p:txBody>
      </p:sp>
      <p:sp>
        <p:nvSpPr>
          <p:cNvPr id="9" name="Down Arrow 8"/>
          <p:cNvSpPr/>
          <p:nvPr/>
        </p:nvSpPr>
        <p:spPr>
          <a:xfrm>
            <a:off x="2139695" y="2224497"/>
            <a:ext cx="759655" cy="2271761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86720" y="2866133"/>
            <a:ext cx="1617785" cy="10963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Write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flipV="1">
            <a:off x="6191133" y="1980275"/>
            <a:ext cx="759655" cy="309309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313145" y="3216812"/>
            <a:ext cx="2321170" cy="109631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err="1" smtClean="0"/>
              <a:t>Events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239363" y="2196792"/>
            <a:ext cx="151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Command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22652" y="2439259"/>
            <a:ext cx="90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Query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flipV="1">
            <a:off x="7676448" y="1960885"/>
            <a:ext cx="759655" cy="2726221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flipV="1">
            <a:off x="9212055" y="1980275"/>
            <a:ext cx="759655" cy="247232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70269" y="2812219"/>
            <a:ext cx="1617785" cy="109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Read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38764" y="3074127"/>
            <a:ext cx="1617785" cy="109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Read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03157" y="3300754"/>
            <a:ext cx="1617785" cy="109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Read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Nehézségek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Eventek</a:t>
            </a:r>
            <a:r>
              <a:rPr lang="hu-HU" dirty="0" smtClean="0"/>
              <a:t> visszajátszása</a:t>
            </a:r>
          </a:p>
          <a:p>
            <a:pPr lvl="1"/>
            <a:r>
              <a:rPr lang="hu-HU" dirty="0"/>
              <a:t>T</a:t>
            </a:r>
            <a:r>
              <a:rPr lang="hu-HU" dirty="0" smtClean="0"/>
              <a:t>ényleg működik? </a:t>
            </a:r>
            <a:endParaRPr lang="hu-HU" dirty="0" smtClean="0"/>
          </a:p>
          <a:p>
            <a:pPr lvl="1"/>
            <a:r>
              <a:rPr lang="hu-HU" dirty="0" smtClean="0"/>
              <a:t>Meddig tart?</a:t>
            </a:r>
            <a:endParaRPr lang="hu-HU" dirty="0" smtClean="0"/>
          </a:p>
          <a:p>
            <a:pPr lvl="1"/>
            <a:r>
              <a:rPr lang="hu-HU" dirty="0" err="1"/>
              <a:t>S</a:t>
            </a:r>
            <a:r>
              <a:rPr lang="hu-HU" dirty="0" err="1" smtClean="0"/>
              <a:t>napshotok</a:t>
            </a:r>
            <a:r>
              <a:rPr lang="hu-HU" dirty="0" smtClean="0"/>
              <a:t> készítése hogyan?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1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Menetrend kiinduló adatok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17948"/>
          <a:stretch/>
        </p:blipFill>
        <p:spPr>
          <a:xfrm>
            <a:off x="6516101" y="365125"/>
            <a:ext cx="5675899" cy="33903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Hova repülünk </a:t>
            </a:r>
            <a:r>
              <a:rPr lang="hu-HU" dirty="0" smtClean="0"/>
              <a:t>– Piackutató </a:t>
            </a:r>
            <a:r>
              <a:rPr lang="hu-HU" dirty="0" smtClean="0"/>
              <a:t>részleg</a:t>
            </a:r>
          </a:p>
          <a:p>
            <a:r>
              <a:rPr lang="hu-HU" dirty="0" smtClean="0"/>
              <a:t>Szakaszok törzsadatai – meddig tart</a:t>
            </a:r>
          </a:p>
          <a:p>
            <a:r>
              <a:rPr lang="hu-HU" dirty="0" smtClean="0"/>
              <a:t>Indulási, </a:t>
            </a:r>
            <a:r>
              <a:rPr lang="hu-HU" dirty="0" smtClean="0"/>
              <a:t>érkezési </a:t>
            </a:r>
            <a:r>
              <a:rPr lang="hu-HU" dirty="0" smtClean="0"/>
              <a:t>idők, </a:t>
            </a:r>
            <a:r>
              <a:rPr lang="hu-HU" dirty="0" err="1" smtClean="0"/>
              <a:t>slotok</a:t>
            </a:r>
            <a:endParaRPr lang="hu-HU" dirty="0" smtClean="0"/>
          </a:p>
          <a:p>
            <a:r>
              <a:rPr lang="hu-HU" dirty="0" smtClean="0"/>
              <a:t>Flottaméret, géptípusok</a:t>
            </a:r>
            <a:endParaRPr lang="hu-HU" dirty="0" smtClean="0"/>
          </a:p>
          <a:p>
            <a:r>
              <a:rPr lang="hu-HU" dirty="0" smtClean="0"/>
              <a:t>Repterek </a:t>
            </a:r>
            <a:r>
              <a:rPr lang="hu-HU" dirty="0" smtClean="0"/>
              <a:t>törzsadatai, minimum </a:t>
            </a:r>
            <a:r>
              <a:rPr lang="hu-HU" dirty="0" smtClean="0"/>
              <a:t>fordulóidők </a:t>
            </a:r>
            <a:r>
              <a:rPr lang="hu-HU" dirty="0" smtClean="0"/>
              <a:t>géptípusonként</a:t>
            </a:r>
          </a:p>
          <a:p>
            <a:r>
              <a:rPr lang="hu-HU" dirty="0" smtClean="0"/>
              <a:t>Törvényi szabályozások, csendrendeletek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tervek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Minden, mindennel, </a:t>
            </a:r>
            <a:r>
              <a:rPr lang="hu-HU" dirty="0" err="1" smtClean="0"/>
              <a:t>eventtel</a:t>
            </a:r>
            <a:endParaRPr lang="hu-HU" dirty="0" smtClean="0"/>
          </a:p>
          <a:p>
            <a:r>
              <a:rPr lang="hu-HU" dirty="0" err="1" smtClean="0"/>
              <a:t>InMemory</a:t>
            </a:r>
            <a:r>
              <a:rPr lang="hu-HU" dirty="0" smtClean="0"/>
              <a:t> DB</a:t>
            </a:r>
            <a:endParaRPr lang="en-US" dirty="0"/>
          </a:p>
        </p:txBody>
      </p:sp>
      <p:sp>
        <p:nvSpPr>
          <p:cNvPr id="4" name="Flowchart: Direct Access Storage 3"/>
          <p:cNvSpPr/>
          <p:nvPr/>
        </p:nvSpPr>
        <p:spPr>
          <a:xfrm>
            <a:off x="838200" y="5269424"/>
            <a:ext cx="10723535" cy="635429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err="1" smtClean="0"/>
              <a:t>EventBus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014171" y="3316637"/>
            <a:ext cx="1951495" cy="1363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App1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35831" y="3719593"/>
            <a:ext cx="1999281" cy="96089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App2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1281" y="3115159"/>
            <a:ext cx="3549112" cy="1565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App3</a:t>
            </a:r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>
            <a:off x="7299702" y="4572000"/>
            <a:ext cx="356461" cy="898902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4107051" y="4556502"/>
            <a:ext cx="356461" cy="898902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>
            <a:off x="1739040" y="4572000"/>
            <a:ext cx="356461" cy="898902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Köszi, jó utat!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Nehézségek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Reptér megváltozott</a:t>
            </a:r>
          </a:p>
          <a:p>
            <a:r>
              <a:rPr lang="hu-HU" dirty="0" smtClean="0"/>
              <a:t>Az nem lehet, hivatkozok rá!</a:t>
            </a:r>
          </a:p>
          <a:p>
            <a:r>
              <a:rPr lang="hu-HU" dirty="0" smtClean="0"/>
              <a:t>De lehet, a reptér az reptér, ha változott követni kell, és reagálni rá</a:t>
            </a:r>
          </a:p>
          <a:p>
            <a:r>
              <a:rPr lang="hu-HU" dirty="0" smtClean="0"/>
              <a:t>De </a:t>
            </a:r>
            <a:r>
              <a:rPr lang="hu-HU" dirty="0" err="1" smtClean="0"/>
              <a:t>invalid</a:t>
            </a:r>
            <a:r>
              <a:rPr lang="hu-HU" dirty="0" smtClean="0"/>
              <a:t> lett a menetrendem!</a:t>
            </a:r>
          </a:p>
          <a:p>
            <a:r>
              <a:rPr lang="hu-HU" dirty="0" smtClean="0"/>
              <a:t>Akkor korrigálni kell!</a:t>
            </a:r>
          </a:p>
          <a:p>
            <a:r>
              <a:rPr lang="hu-HU" dirty="0" smtClean="0"/>
              <a:t>A reptér már megváltozott, azt nem tudom megváltoztatni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0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4640239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77417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155955" y="1538159"/>
            <a:ext cx="1173710" cy="41842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346215" y="3461569"/>
            <a:ext cx="4735074" cy="55726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977719" y="1939795"/>
            <a:ext cx="4351947" cy="5148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374710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</a:t>
            </a:r>
            <a:r>
              <a:rPr lang="hu-HU" dirty="0" smtClean="0"/>
              <a:t>enetrend 1 napra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9776"/>
            <a:ext cx="1236260" cy="44302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8267"/>
            <a:ext cx="1236260" cy="443028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36759"/>
            <a:ext cx="1236260" cy="4430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72847"/>
            <a:ext cx="895066" cy="4841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57551"/>
            <a:ext cx="895066" cy="4841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70245" y="203662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95834" y="20346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44205" y="203662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27245" y="199481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051583" y="199481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3084394" y="2179477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44704" y="2179477"/>
            <a:ext cx="135113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19166" y="2179477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877873" y="2179477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712496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895834" y="2726215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210333" y="2712316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LHR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92627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208839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MAD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3357349" y="2871023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797196" y="2871023"/>
            <a:ext cx="1098637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19167" y="2871023"/>
            <a:ext cx="791574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099965" y="2871023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470245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BRU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05268" y="347207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44205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676566" y="3491182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BER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0573606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3084394" y="3604422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44703" y="3604422"/>
            <a:ext cx="1678677" cy="236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124131" y="3604422"/>
            <a:ext cx="1480790" cy="202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314594" y="3604422"/>
            <a:ext cx="1187369" cy="170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074460" y="419301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LHR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308982" y="419299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BCN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548420" y="419301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731460" y="4151200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655798" y="4151200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2688609" y="4335866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217159" y="4335866"/>
            <a:ext cx="839339" cy="221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223381" y="4335866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482088" y="4335866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197293" y="479406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622882" y="479210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671253" y="4770966"/>
            <a:ext cx="711464" cy="37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BER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854293" y="475225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9778631" y="475225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2811442" y="4936917"/>
            <a:ext cx="910980" cy="20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148920" y="4936917"/>
            <a:ext cx="1473962" cy="242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346214" y="4936917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604921" y="4936917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398397" y="1510587"/>
            <a:ext cx="80163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6:00             10:00           12:00            14:00            16:00            18:00          20:00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10169753" y="3432494"/>
            <a:ext cx="446965" cy="56838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12189" y="4692585"/>
            <a:ext cx="446965" cy="56838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223380" y="199481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Up-Down Arrow 74"/>
          <p:cNvSpPr/>
          <p:nvPr/>
        </p:nvSpPr>
        <p:spPr>
          <a:xfrm>
            <a:off x="7731460" y="2349688"/>
            <a:ext cx="846165" cy="1294632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3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0" grpId="0" animBg="1"/>
      <p:bldP spid="71" grpId="0" animBg="1"/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4640239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77417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155955" y="1538159"/>
            <a:ext cx="1173710" cy="41842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346215" y="3461569"/>
            <a:ext cx="4735074" cy="55726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977719" y="1939795"/>
            <a:ext cx="4351947" cy="5148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374710" y="1528549"/>
            <a:ext cx="1173710" cy="4203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</a:t>
            </a:r>
            <a:r>
              <a:rPr lang="hu-HU" dirty="0" smtClean="0"/>
              <a:t>enetrend 1 napra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9776"/>
            <a:ext cx="1236260" cy="44302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8267"/>
            <a:ext cx="1236260" cy="443028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36759"/>
            <a:ext cx="1236260" cy="4430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72847"/>
            <a:ext cx="895066" cy="4841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57551"/>
            <a:ext cx="895066" cy="4841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70245" y="203662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95834" y="20346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44205" y="203662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27245" y="199481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051583" y="199481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3084394" y="2179477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44704" y="2179477"/>
            <a:ext cx="135113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19166" y="2179477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877873" y="2179477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712496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895834" y="2726215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210333" y="2712316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LHR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92627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208839" y="2686357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MAD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3357349" y="2871023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797196" y="2871023"/>
            <a:ext cx="1098637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19167" y="2871023"/>
            <a:ext cx="791574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099965" y="2871023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470245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BRU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05268" y="347207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44205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676566" y="3491182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BER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0573606" y="346156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3084394" y="3604422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44703" y="3604422"/>
            <a:ext cx="1678677" cy="236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124131" y="3604422"/>
            <a:ext cx="1480790" cy="202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314594" y="3604422"/>
            <a:ext cx="1187369" cy="170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074460" y="419301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LHR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308982" y="419299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BCN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548420" y="4193013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731460" y="4151200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655798" y="4151200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BUD</a:t>
            </a:r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2688609" y="4335866"/>
            <a:ext cx="859811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217159" y="4335866"/>
            <a:ext cx="839339" cy="221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223381" y="4335866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482088" y="4335866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197293" y="4794064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622882" y="4792109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MUC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671253" y="4770966"/>
            <a:ext cx="711464" cy="37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BER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854293" y="475225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CDG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9778631" y="4752251"/>
            <a:ext cx="7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FRA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2811442" y="4936917"/>
            <a:ext cx="910980" cy="20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148920" y="4936917"/>
            <a:ext cx="1473962" cy="242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346214" y="4936917"/>
            <a:ext cx="1508079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604921" y="4936917"/>
            <a:ext cx="1044050" cy="224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398397" y="1510587"/>
            <a:ext cx="80163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6:00             10:00           12:00            14:00            16:00            18:00          20:00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10126641" y="3306173"/>
            <a:ext cx="446965" cy="56838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12189" y="4692585"/>
            <a:ext cx="446965" cy="56838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223380" y="199481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Up-Down Arrow 74"/>
          <p:cNvSpPr/>
          <p:nvPr/>
        </p:nvSpPr>
        <p:spPr>
          <a:xfrm>
            <a:off x="7731460" y="2349688"/>
            <a:ext cx="846165" cy="1294632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4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85185E-6 L -0.03216 -0.204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-102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22222E-6 L -0.04023 -0.212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8" y="-10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7 L -0.04961 -0.208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7" y="-104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96296E-6 L -0.0431 -0.2175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1" y="-108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0526 -0.20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" y="-1032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7 L -0.03958 -0.2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-1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045E-16 -3.7037E-7 L -0.00013 0.224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120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11111E-6 L -0.00026 0.207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039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22222E-6 L -0.00091 0.2048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23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07407E-6 L -0.00143 0.214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1071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-0.00273 0.206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1032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07407E-6 L -0.00456 0.214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11" grpId="0"/>
      <p:bldP spid="13" grpId="0"/>
      <p:bldP spid="14" grpId="0"/>
      <p:bldP spid="17" grpId="0" animBg="1"/>
      <p:bldP spid="18" grpId="0" animBg="1"/>
      <p:bldP spid="29" grpId="0"/>
      <p:bldP spid="31" grpId="0"/>
      <p:bldP spid="32" grpId="0"/>
      <p:bldP spid="35" grpId="0" animBg="1"/>
      <p:bldP spid="36" grpId="0" animBg="1"/>
      <p:bldP spid="70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Menetrend 1 hónapra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2"/>
          <a:srcRect t="20442" r="7136" b="14870"/>
          <a:stretch/>
        </p:blipFill>
        <p:spPr>
          <a:xfrm>
            <a:off x="2188699" y="2025748"/>
            <a:ext cx="2298895" cy="90033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2"/>
          <a:srcRect t="20442" r="7136" b="14870"/>
          <a:stretch/>
        </p:blipFill>
        <p:spPr>
          <a:xfrm>
            <a:off x="2188699" y="2926080"/>
            <a:ext cx="2298895" cy="900332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2"/>
          <a:srcRect t="20442" r="7136" b="14870"/>
          <a:stretch/>
        </p:blipFill>
        <p:spPr>
          <a:xfrm>
            <a:off x="2188698" y="3826412"/>
            <a:ext cx="2298895" cy="90033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2"/>
          <a:srcRect t="20442" r="7136" b="14870"/>
          <a:stretch/>
        </p:blipFill>
        <p:spPr>
          <a:xfrm>
            <a:off x="2188698" y="4748468"/>
            <a:ext cx="2298895" cy="90033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4487593" y="2025748"/>
            <a:ext cx="1882725" cy="900332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4487593" y="2926080"/>
            <a:ext cx="1882725" cy="900332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4487593" y="3826412"/>
            <a:ext cx="1882725" cy="900332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4497558" y="4748468"/>
            <a:ext cx="1882725" cy="900332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6370318" y="2025748"/>
            <a:ext cx="1882725" cy="90033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6370318" y="2926080"/>
            <a:ext cx="1882725" cy="900332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6370318" y="3826412"/>
            <a:ext cx="1882725" cy="900332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6380283" y="4748468"/>
            <a:ext cx="1882725" cy="90033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8243077" y="2025748"/>
            <a:ext cx="1882725" cy="900332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8243077" y="2926080"/>
            <a:ext cx="1882725" cy="900332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8243077" y="3826412"/>
            <a:ext cx="1882725" cy="900332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 rotWithShape="1">
          <a:blip r:embed="rId2"/>
          <a:srcRect l="16811" t="20442" r="7136" b="14870"/>
          <a:stretch/>
        </p:blipFill>
        <p:spPr>
          <a:xfrm>
            <a:off x="8253042" y="4748468"/>
            <a:ext cx="1882725" cy="90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Menetrend fél évre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450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825" t="28894" r="17276" b="16683"/>
          <a:stretch/>
        </p:blipFill>
        <p:spPr>
          <a:xfrm>
            <a:off x="838200" y="1825625"/>
            <a:ext cx="3701641" cy="17725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2123" t="28894" r="17276" b="16683"/>
          <a:stretch/>
        </p:blipFill>
        <p:spPr>
          <a:xfrm>
            <a:off x="4539841" y="1825625"/>
            <a:ext cx="3510555" cy="17725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2123" t="28894" r="17276" b="16683"/>
          <a:stretch/>
        </p:blipFill>
        <p:spPr>
          <a:xfrm>
            <a:off x="8050396" y="1825624"/>
            <a:ext cx="3510555" cy="1772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8825" t="28894" r="17276" b="16683"/>
          <a:stretch/>
        </p:blipFill>
        <p:spPr>
          <a:xfrm>
            <a:off x="838200" y="3598153"/>
            <a:ext cx="3701641" cy="17725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2123" t="28894" r="17276" b="16683"/>
          <a:stretch/>
        </p:blipFill>
        <p:spPr>
          <a:xfrm>
            <a:off x="4539841" y="3598153"/>
            <a:ext cx="3510555" cy="17725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2123" t="28894" r="17276" b="16683"/>
          <a:stretch/>
        </p:blipFill>
        <p:spPr>
          <a:xfrm>
            <a:off x="8050396" y="3598152"/>
            <a:ext cx="3510555" cy="1772529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7236634" y="2268788"/>
            <a:ext cx="1521329" cy="394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50396" y="2321169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25688" y="3432211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354082" y="4119489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02796" y="2473569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425124" y="4365836"/>
            <a:ext cx="1968285" cy="3521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69128" y="4518533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12525" y="2791872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99392" y="2419643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205803" y="3737380"/>
            <a:ext cx="1521329" cy="394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43527" y="4617007"/>
            <a:ext cx="348016" cy="984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76183" y="2101640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03479" y="2349304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72291" y="2565008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5125" y="1969051"/>
            <a:ext cx="1968285" cy="3521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51376" y="2101640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26345" y="2987903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618452" y="3683854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329385" y="3902824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32972" y="4715481"/>
            <a:ext cx="348016" cy="984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4135423" y="2351518"/>
            <a:ext cx="536975" cy="196729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-Down Arrow 25"/>
          <p:cNvSpPr/>
          <p:nvPr/>
        </p:nvSpPr>
        <p:spPr>
          <a:xfrm>
            <a:off x="7848433" y="2614245"/>
            <a:ext cx="428957" cy="100851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9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1" grpId="0" animBg="1"/>
      <p:bldP spid="12" grpId="0" animBg="1"/>
      <p:bldP spid="13" grpId="0" animBg="1"/>
      <p:bldP spid="14" grpId="0" animBg="1"/>
      <p:bldP spid="28" grpId="0" animBg="1"/>
      <p:bldP spid="15" grpId="0" animBg="1"/>
      <p:bldP spid="16" grpId="0" animBg="1"/>
      <p:bldP spid="17" grpId="0" animBg="1"/>
      <p:bldP spid="31" grpId="0" animBg="1"/>
      <p:bldP spid="18" grpId="0" animBg="1"/>
      <p:bldP spid="19" grpId="0" animBg="1"/>
      <p:bldP spid="20" grpId="0" animBg="1"/>
      <p:bldP spid="21" grpId="0" animBg="1"/>
      <p:bldP spid="10" grpId="0" animBg="1"/>
      <p:bldP spid="22" grpId="0" animBg="1"/>
      <p:bldP spid="23" grpId="0" animBg="1"/>
      <p:bldP spid="24" grpId="0" animBg="1"/>
      <p:bldP spid="27" grpId="0" animBg="1"/>
      <p:bldP spid="29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Optimalizálás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 a tervezett </a:t>
            </a:r>
            <a:r>
              <a:rPr lang="hu-HU" dirty="0" smtClean="0"/>
              <a:t>utaslétszám, </a:t>
            </a:r>
            <a:r>
              <a:rPr lang="hu-HU" dirty="0" smtClean="0"/>
              <a:t>tervezhető bevétel</a:t>
            </a:r>
          </a:p>
          <a:p>
            <a:r>
              <a:rPr lang="hu-HU" dirty="0" smtClean="0"/>
              <a:t>Nagy </a:t>
            </a:r>
            <a:r>
              <a:rPr lang="hu-HU" dirty="0" smtClean="0"/>
              <a:t>események (foci </a:t>
            </a:r>
            <a:r>
              <a:rPr lang="hu-HU" dirty="0" smtClean="0"/>
              <a:t>vb, olimpia, karácsony, nyári </a:t>
            </a:r>
            <a:r>
              <a:rPr lang="hu-HU" dirty="0" smtClean="0"/>
              <a:t>szünet)</a:t>
            </a:r>
          </a:p>
          <a:p>
            <a:endParaRPr lang="hu-HU" dirty="0" smtClean="0"/>
          </a:p>
          <a:p>
            <a:r>
              <a:rPr lang="hu-HU" dirty="0" err="1" smtClean="0"/>
              <a:t>Flight</a:t>
            </a:r>
            <a:r>
              <a:rPr lang="hu-HU" dirty="0" smtClean="0"/>
              <a:t> </a:t>
            </a:r>
            <a:r>
              <a:rPr lang="hu-HU" dirty="0" err="1" smtClean="0"/>
              <a:t>Operations</a:t>
            </a:r>
            <a:r>
              <a:rPr lang="hu-HU" dirty="0" smtClean="0"/>
              <a:t>: napi problémák, heti minták</a:t>
            </a:r>
          </a:p>
          <a:p>
            <a:r>
              <a:rPr lang="hu-HU" dirty="0" smtClean="0"/>
              <a:t>Bevétel Management: megugró kereslet, magasabb jegyár</a:t>
            </a:r>
          </a:p>
          <a:p>
            <a:r>
              <a:rPr lang="hu-HU" dirty="0" smtClean="0"/>
              <a:t>Legénységtervező: </a:t>
            </a:r>
            <a:r>
              <a:rPr lang="hu-HU" dirty="0" err="1" smtClean="0"/>
              <a:t>munkaidőszabályozás</a:t>
            </a:r>
            <a:r>
              <a:rPr lang="hu-HU" dirty="0" smtClean="0"/>
              <a:t>, pótszemélyzet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Elvárások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Legyen </a:t>
            </a:r>
            <a:r>
              <a:rPr lang="hu-HU" dirty="0" smtClean="0"/>
              <a:t>reaktív, gyors UI </a:t>
            </a:r>
            <a:endParaRPr lang="hu-HU" dirty="0" smtClean="0"/>
          </a:p>
          <a:p>
            <a:r>
              <a:rPr lang="hu-HU" dirty="0" smtClean="0"/>
              <a:t>Interaktív, UX növelése</a:t>
            </a:r>
          </a:p>
          <a:p>
            <a:r>
              <a:rPr lang="hu-HU" dirty="0" smtClean="0"/>
              <a:t>Bonyolult </a:t>
            </a:r>
            <a:r>
              <a:rPr lang="hu-HU" dirty="0" smtClean="0"/>
              <a:t>számítási </a:t>
            </a:r>
            <a:r>
              <a:rPr lang="hu-HU" dirty="0" err="1" smtClean="0"/>
              <a:t>processzek</a:t>
            </a:r>
            <a:endParaRPr lang="hu-HU" dirty="0" smtClean="0"/>
          </a:p>
          <a:p>
            <a:r>
              <a:rPr lang="hu-HU" dirty="0"/>
              <a:t>Pár 100 repülő, napi pár 1000 járat</a:t>
            </a:r>
            <a:endParaRPr lang="en-US" dirty="0"/>
          </a:p>
          <a:p>
            <a:r>
              <a:rPr lang="hu-HU" dirty="0" smtClean="0"/>
              <a:t>Egy </a:t>
            </a:r>
            <a:r>
              <a:rPr lang="hu-HU" dirty="0" smtClean="0"/>
              <a:t>légitársaság teljes fél év-év</a:t>
            </a:r>
          </a:p>
          <a:p>
            <a:r>
              <a:rPr lang="hu-HU" dirty="0" smtClean="0"/>
              <a:t>Analízis akár több évre </a:t>
            </a:r>
            <a:r>
              <a:rPr lang="hu-HU" dirty="0" smtClean="0"/>
              <a:t>is</a:t>
            </a:r>
          </a:p>
          <a:p>
            <a:r>
              <a:rPr lang="hu-HU" dirty="0" smtClean="0"/>
              <a:t>Együttműködés más rendszerekkel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355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Határok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Túl erős adat csatolás</a:t>
            </a:r>
          </a:p>
          <a:p>
            <a:r>
              <a:rPr lang="hu-HU" dirty="0" smtClean="0"/>
              <a:t>Túl nagy komplexitás a </a:t>
            </a:r>
            <a:r>
              <a:rPr lang="hu-HU" dirty="0" smtClean="0"/>
              <a:t>változtatásoknál, </a:t>
            </a:r>
          </a:p>
          <a:p>
            <a:r>
              <a:rPr lang="hu-HU" dirty="0"/>
              <a:t>M</a:t>
            </a:r>
            <a:r>
              <a:rPr lang="hu-HU" dirty="0" smtClean="0"/>
              <a:t>inden összefügg mindennel</a:t>
            </a:r>
          </a:p>
          <a:p>
            <a:endParaRPr lang="hu-HU" dirty="0" smtClean="0"/>
          </a:p>
          <a:p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7877907" y="2794157"/>
            <a:ext cx="3778854" cy="3238954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400" dirty="0" smtClean="0"/>
              <a:t>DB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7877907" y="1825625"/>
            <a:ext cx="3778855" cy="833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 smtClean="0"/>
              <a:t>Vastagkliens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8187397" y="4079631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71799" y="4727844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830386" y="5066817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1120" y="3988087"/>
            <a:ext cx="560363" cy="429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028173" y="4033806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914437" y="4090130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19016" y="4880420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897815" y="5289572"/>
            <a:ext cx="590843" cy="393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0" idx="2"/>
            <a:endCxn id="12" idx="0"/>
          </p:cNvCxnSpPr>
          <p:nvPr/>
        </p:nvCxnSpPr>
        <p:spPr>
          <a:xfrm>
            <a:off x="10323595" y="4427701"/>
            <a:ext cx="590843" cy="45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 flipH="1">
            <a:off x="10914438" y="4520899"/>
            <a:ext cx="291651" cy="359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1"/>
            <a:endCxn id="13" idx="3"/>
          </p:cNvCxnSpPr>
          <p:nvPr/>
        </p:nvCxnSpPr>
        <p:spPr>
          <a:xfrm flipH="1">
            <a:off x="9488658" y="5263765"/>
            <a:ext cx="341728" cy="222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41301" y="427657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" idx="1"/>
          </p:cNvCxnSpPr>
          <p:nvPr/>
        </p:nvCxnSpPr>
        <p:spPr>
          <a:xfrm>
            <a:off x="8653057" y="4939928"/>
            <a:ext cx="1177329" cy="323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193237" y="4461707"/>
            <a:ext cx="50663" cy="812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0"/>
          </p:cNvCxnSpPr>
          <p:nvPr/>
        </p:nvCxnSpPr>
        <p:spPr>
          <a:xfrm>
            <a:off x="8653057" y="4230753"/>
            <a:ext cx="540180" cy="1058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8" idx="0"/>
          </p:cNvCxnSpPr>
          <p:nvPr/>
        </p:nvCxnSpPr>
        <p:spPr>
          <a:xfrm flipH="1">
            <a:off x="10125808" y="4348505"/>
            <a:ext cx="956524" cy="71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9" idx="0"/>
          </p:cNvCxnSpPr>
          <p:nvPr/>
        </p:nvCxnSpPr>
        <p:spPr>
          <a:xfrm>
            <a:off x="9156475" y="2619622"/>
            <a:ext cx="84827" cy="1368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0" idx="0"/>
          </p:cNvCxnSpPr>
          <p:nvPr/>
        </p:nvCxnSpPr>
        <p:spPr>
          <a:xfrm>
            <a:off x="9488658" y="2650305"/>
            <a:ext cx="834937" cy="1383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619016" y="2619622"/>
            <a:ext cx="465026" cy="166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9185696" y="2541044"/>
            <a:ext cx="1385255" cy="2885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8391125" y="2329804"/>
            <a:ext cx="271517" cy="1900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8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6068</TotalTime>
  <Words>530</Words>
  <Application>Microsoft Office PowerPoint</Application>
  <PresentationFormat>Widescreen</PresentationFormat>
  <Paragraphs>198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CQRS + ES egy járattervező rendszerben</vt:lpstr>
      <vt:lpstr>Menetrend kiinduló adatok</vt:lpstr>
      <vt:lpstr>Menetrend 1 napra</vt:lpstr>
      <vt:lpstr>Menetrend 1 napra</vt:lpstr>
      <vt:lpstr>Menetrend 1 hónapra</vt:lpstr>
      <vt:lpstr>Menetrend fél évre</vt:lpstr>
      <vt:lpstr>Optimalizálás</vt:lpstr>
      <vt:lpstr>Elvárások</vt:lpstr>
      <vt:lpstr>Határok</vt:lpstr>
      <vt:lpstr>Megoldás</vt:lpstr>
      <vt:lpstr>Command Query Responsibility Segregation</vt:lpstr>
      <vt:lpstr>Write Model</vt:lpstr>
      <vt:lpstr>Read Model</vt:lpstr>
      <vt:lpstr>Event sourcing</vt:lpstr>
      <vt:lpstr>Hatás a UI-ra</vt:lpstr>
      <vt:lpstr>Közeli nézet</vt:lpstr>
      <vt:lpstr>Távoli nézet</vt:lpstr>
      <vt:lpstr>Skálázás – több RM példány</vt:lpstr>
      <vt:lpstr>Nehézségek</vt:lpstr>
      <vt:lpstr>További tervek</vt:lpstr>
      <vt:lpstr>Köszi, jó utat!</vt:lpstr>
      <vt:lpstr>Nehézségek</vt:lpstr>
    </vt:vector>
  </TitlesOfParts>
  <Company>Lufthansa Systems Hungaria Kft.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CQRS + ES</dc:title>
  <dc:creator>SOMOSKOI, BALAZS</dc:creator>
  <cp:lastModifiedBy>SOMOSKOI, BALAZS</cp:lastModifiedBy>
  <cp:revision>73</cp:revision>
  <dcterms:created xsi:type="dcterms:W3CDTF">2017-04-19T20:29:47Z</dcterms:created>
  <dcterms:modified xsi:type="dcterms:W3CDTF">2017-04-24T08:01:44Z</dcterms:modified>
</cp:coreProperties>
</file>