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36"/>
  </p:notesMasterIdLst>
  <p:sldIdLst>
    <p:sldId id="256" r:id="rId2"/>
    <p:sldId id="338" r:id="rId3"/>
    <p:sldId id="356" r:id="rId4"/>
    <p:sldId id="379" r:id="rId5"/>
    <p:sldId id="322" r:id="rId6"/>
    <p:sldId id="343" r:id="rId7"/>
    <p:sldId id="345" r:id="rId8"/>
    <p:sldId id="346" r:id="rId9"/>
    <p:sldId id="344" r:id="rId10"/>
    <p:sldId id="347" r:id="rId11"/>
    <p:sldId id="378" r:id="rId12"/>
    <p:sldId id="353" r:id="rId13"/>
    <p:sldId id="374" r:id="rId14"/>
    <p:sldId id="375" r:id="rId15"/>
    <p:sldId id="376" r:id="rId16"/>
    <p:sldId id="377" r:id="rId17"/>
    <p:sldId id="281" r:id="rId18"/>
    <p:sldId id="364" r:id="rId19"/>
    <p:sldId id="370" r:id="rId20"/>
    <p:sldId id="361" r:id="rId21"/>
    <p:sldId id="349" r:id="rId22"/>
    <p:sldId id="350" r:id="rId23"/>
    <p:sldId id="362" r:id="rId24"/>
    <p:sldId id="365" r:id="rId25"/>
    <p:sldId id="371" r:id="rId26"/>
    <p:sldId id="372" r:id="rId27"/>
    <p:sldId id="373" r:id="rId28"/>
    <p:sldId id="348" r:id="rId29"/>
    <p:sldId id="331" r:id="rId30"/>
    <p:sldId id="332" r:id="rId31"/>
    <p:sldId id="369" r:id="rId32"/>
    <p:sldId id="351" r:id="rId33"/>
    <p:sldId id="304" r:id="rId34"/>
    <p:sldId id="305" r:id="rId35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6269"/>
    <a:srgbClr val="BBBBBB"/>
    <a:srgbClr val="E46C0A"/>
    <a:srgbClr val="2B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A6BB917-F476-448A-8E2E-AD19D909E349}">
  <a:tblStyle styleId="{4A6BB917-F476-448A-8E2E-AD19D909E34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Style>
        <a:tcBdr/>
        <a:fill>
          <a:solidFill>
            <a:srgbClr val="CFD7E7"/>
          </a:solidFill>
        </a:fill>
      </a:tcStyle>
    </a:band1H>
    <a:band1V>
      <a:tcStyle>
        <a:tcBdr/>
        <a:fill>
          <a:solidFill>
            <a:srgbClr val="CFD7E7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/>
    <p:restoredTop sz="76549"/>
  </p:normalViewPr>
  <p:slideViewPr>
    <p:cSldViewPr snapToGrid="0" snapToObjects="1">
      <p:cViewPr>
        <p:scale>
          <a:sx n="117" d="100"/>
          <a:sy n="117" d="100"/>
        </p:scale>
        <p:origin x="3104" y="6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980453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Shape 4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658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Shape 7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67" name="Shape 76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617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Shape 8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2" name="Shape 80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9047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Shape 8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2" name="Shape 80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580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9371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Shape 8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2" name="Shape 80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9956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Shape 7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67" name="Shape 76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9687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Shape 7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67" name="Shape 76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4873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Shape 8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2" name="Shape 80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612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Shape 8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2" name="Shape 80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15906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Shape 8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2" name="Shape 80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8733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1" name="Shape 43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4088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Shape 10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7" name="Shape 100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111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Shape 10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6" name="Shape 101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7847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Shape 8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02" name="Shape 80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5996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Shape 8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2" name="Shape 80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50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Shape 7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67" name="Shape 76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8732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Shape 7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67" name="Shape 76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0747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Shape 7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67" name="Shape 76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6085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Shape 7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67" name="Shape 76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3521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Shape 7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67" name="Shape 76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6342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upercharge title">
    <p:bg>
      <p:bgPr>
        <a:solidFill>
          <a:srgbClr val="223340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1635786"/>
            <a:ext cx="7772400" cy="12250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Lato"/>
              <a:buNone/>
              <a:defRPr sz="4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>
              <a:spcBef>
                <a:spcPts val="0"/>
              </a:spcBef>
              <a:buNone/>
              <a:defRPr sz="1500"/>
            </a:lvl2pPr>
            <a:lvl3pPr lvl="2" indent="0">
              <a:spcBef>
                <a:spcPts val="0"/>
              </a:spcBef>
              <a:buNone/>
              <a:defRPr sz="1500"/>
            </a:lvl3pPr>
            <a:lvl4pPr lvl="3" indent="0">
              <a:spcBef>
                <a:spcPts val="0"/>
              </a:spcBef>
              <a:buNone/>
              <a:defRPr sz="1500"/>
            </a:lvl4pPr>
            <a:lvl5pPr lvl="4" indent="0">
              <a:spcBef>
                <a:spcPts val="0"/>
              </a:spcBef>
              <a:buNone/>
              <a:defRPr sz="1500"/>
            </a:lvl5pPr>
            <a:lvl6pPr lvl="5" indent="0">
              <a:spcBef>
                <a:spcPts val="0"/>
              </a:spcBef>
              <a:buNone/>
              <a:defRPr sz="1500"/>
            </a:lvl6pPr>
            <a:lvl7pPr lvl="6" indent="0">
              <a:spcBef>
                <a:spcPts val="0"/>
              </a:spcBef>
              <a:buNone/>
              <a:defRPr sz="1500"/>
            </a:lvl7pPr>
            <a:lvl8pPr lvl="7" indent="0">
              <a:spcBef>
                <a:spcPts val="0"/>
              </a:spcBef>
              <a:buNone/>
              <a:defRPr sz="1500"/>
            </a:lvl8pPr>
            <a:lvl9pPr lvl="8" indent="0">
              <a:spcBef>
                <a:spcPts val="0"/>
              </a:spcBef>
              <a:buNone/>
              <a:defRPr sz="15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685800" y="2860808"/>
            <a:ext cx="7772400" cy="11982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533"/>
              </a:spcBef>
              <a:buClr>
                <a:srgbClr val="F86225"/>
              </a:buClr>
              <a:buFont typeface="Helvetica Neue"/>
              <a:buNone/>
              <a:defRPr sz="2667" b="0" i="0" u="none" strike="noStrike" cap="none">
                <a:solidFill>
                  <a:srgbClr val="C6CAC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380985" marR="0" lvl="1" indent="0" algn="ctr" rtl="0">
              <a:spcBef>
                <a:spcPts val="300"/>
              </a:spcBef>
              <a:buClr>
                <a:srgbClr val="F86225"/>
              </a:buClr>
              <a:buFont typeface="Helvetica Neue"/>
              <a:buNone/>
              <a:defRPr sz="15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761970" marR="0" lvl="2" indent="0" algn="ctr" rtl="0">
              <a:spcBef>
                <a:spcPts val="300"/>
              </a:spcBef>
              <a:buClr>
                <a:srgbClr val="F86225"/>
              </a:buClr>
              <a:buFont typeface="Helvetica Neue"/>
              <a:buNone/>
              <a:defRPr sz="15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142954" marR="0" lvl="3" indent="0" algn="ctr" rtl="0">
              <a:spcBef>
                <a:spcPts val="300"/>
              </a:spcBef>
              <a:buClr>
                <a:srgbClr val="F86225"/>
              </a:buClr>
              <a:buFont typeface="Helvetica Neue"/>
              <a:buNone/>
              <a:defRPr sz="15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523939" marR="0" lvl="4" indent="0" algn="ctr" rtl="0">
              <a:spcBef>
                <a:spcPts val="300"/>
              </a:spcBef>
              <a:buClr>
                <a:srgbClr val="F86225"/>
              </a:buClr>
              <a:buFont typeface="Helvetica Neue"/>
              <a:buNone/>
              <a:defRPr sz="15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1904924" marR="0" lvl="5" indent="0" algn="ctr" rtl="0">
              <a:spcBef>
                <a:spcPts val="333"/>
              </a:spcBef>
              <a:buClr>
                <a:srgbClr val="888888"/>
              </a:buClr>
              <a:buFont typeface="Arial"/>
              <a:buNone/>
              <a:defRPr sz="1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5909" marR="0" lvl="6" indent="0" algn="ctr" rtl="0">
              <a:spcBef>
                <a:spcPts val="333"/>
              </a:spcBef>
              <a:buClr>
                <a:srgbClr val="888888"/>
              </a:buClr>
              <a:buFont typeface="Arial"/>
              <a:buNone/>
              <a:defRPr sz="1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66893" marR="0" lvl="7" indent="0" algn="ctr" rtl="0">
              <a:spcBef>
                <a:spcPts val="333"/>
              </a:spcBef>
              <a:buClr>
                <a:srgbClr val="888888"/>
              </a:buClr>
              <a:buFont typeface="Arial"/>
              <a:buNone/>
              <a:defRPr sz="1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47878" marR="0" lvl="8" indent="0" algn="ctr" rtl="0">
              <a:spcBef>
                <a:spcPts val="333"/>
              </a:spcBef>
              <a:buClr>
                <a:srgbClr val="888888"/>
              </a:buClr>
              <a:buFont typeface="Arial"/>
              <a:buNone/>
              <a:defRPr sz="1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8" name="Shape 18" descr="supercharge_logo.eps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301492" y="-1639192"/>
            <a:ext cx="10764120" cy="899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9" descr="supercharge-logo-text-horizontal-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1" y="5043194"/>
            <a:ext cx="2287037" cy="399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upercharge title">
    <p:bg>
      <p:bgPr>
        <a:solidFill>
          <a:srgbClr val="223340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22651" y="-818505"/>
            <a:ext cx="6621349" cy="738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53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4 item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44450" y="5187260"/>
            <a:ext cx="9099550" cy="52774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lIns="57146" tIns="28563" rIns="57146" bIns="2856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5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Shape 137"/>
          <p:cNvSpPr txBox="1">
            <a:spLocks noGrp="1"/>
          </p:cNvSpPr>
          <p:nvPr>
            <p:ph type="ftr" idx="11"/>
          </p:nvPr>
        </p:nvSpPr>
        <p:spPr>
          <a:xfrm>
            <a:off x="457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67" b="0" i="1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380985" marR="0" lvl="1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61970" marR="0" lvl="2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2954" marR="0" lvl="3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23939" marR="0" lvl="4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04924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5909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66893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47878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6553201" y="5296959"/>
            <a:ext cx="2133599" cy="3042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167" i="1" smtClean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‹#›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3894389" y="1973231"/>
            <a:ext cx="1258682" cy="1048902"/>
          </a:xfrm>
          <a:prstGeom prst="ellipse">
            <a:avLst/>
          </a:prstGeom>
          <a:solidFill>
            <a:srgbClr val="364652"/>
          </a:solidFill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Shape 146"/>
          <p:cNvSpPr>
            <a:spLocks noGrp="1"/>
          </p:cNvSpPr>
          <p:nvPr>
            <p:ph type="pic" idx="5"/>
          </p:nvPr>
        </p:nvSpPr>
        <p:spPr>
          <a:xfrm>
            <a:off x="4077754" y="2166353"/>
            <a:ext cx="891955" cy="743293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167"/>
              </a:spcBef>
              <a:buClr>
                <a:srgbClr val="F86225"/>
              </a:buClr>
              <a:buFont typeface="Helvetica Neue"/>
              <a:buNone/>
              <a:defRPr sz="8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619100" marR="0" lvl="1" indent="-142869" algn="l" rtl="0">
              <a:spcBef>
                <a:spcPts val="30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5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52462" marR="0" lvl="2" indent="-95246" algn="l" rtl="0">
              <a:spcBef>
                <a:spcPts val="30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5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33447" marR="0" lvl="3" indent="-95246" algn="l" rtl="0">
              <a:spcBef>
                <a:spcPts val="30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5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714431" marR="0" lvl="4" indent="-95246" algn="l" rtl="0">
              <a:spcBef>
                <a:spcPts val="30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5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095416" marR="0" lvl="5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76401" marR="0" lvl="6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86" marR="0" lvl="7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38370" marR="0" lvl="8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body" idx="6"/>
          </p:nvPr>
        </p:nvSpPr>
        <p:spPr>
          <a:xfrm>
            <a:off x="3080382" y="3214642"/>
            <a:ext cx="2703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Clr>
                <a:srgbClr val="F86225"/>
              </a:buClr>
              <a:buFont typeface="Arial"/>
              <a:buNone/>
              <a:defRPr sz="1333" b="0" i="0" u="none" strike="noStrike" cap="none">
                <a:solidFill>
                  <a:srgbClr val="36465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380985" marR="0" lvl="1" indent="0" algn="l" rtl="0">
              <a:spcBef>
                <a:spcPts val="233"/>
              </a:spcBef>
              <a:buClr>
                <a:srgbClr val="F86225"/>
              </a:buClr>
              <a:buFont typeface="Helvetica Neue"/>
              <a:buNone/>
              <a:defRPr sz="1167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761970" marR="0" lvl="2" indent="0" algn="l" rtl="0">
              <a:spcBef>
                <a:spcPts val="233"/>
              </a:spcBef>
              <a:buClr>
                <a:srgbClr val="F86225"/>
              </a:buClr>
              <a:buFont typeface="Helvetica Neue"/>
              <a:buNone/>
              <a:defRPr sz="1167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142954" marR="0" lvl="3" indent="0" algn="l" rtl="0">
              <a:spcBef>
                <a:spcPts val="233"/>
              </a:spcBef>
              <a:buClr>
                <a:srgbClr val="F86225"/>
              </a:buClr>
              <a:buFont typeface="Helvetica Neue"/>
              <a:buNone/>
              <a:defRPr sz="1167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523939" marR="0" lvl="4" indent="0" algn="l" rtl="0">
              <a:spcBef>
                <a:spcPts val="233"/>
              </a:spcBef>
              <a:buClr>
                <a:srgbClr val="F86225"/>
              </a:buClr>
              <a:buFont typeface="Helvetica Neue"/>
              <a:buNone/>
              <a:defRPr sz="1167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095416" marR="0" lvl="5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76401" marR="0" lvl="6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86" marR="0" lvl="7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38370" marR="0" lvl="8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9" name="Shape 149"/>
          <p:cNvSpPr/>
          <p:nvPr/>
        </p:nvSpPr>
        <p:spPr>
          <a:xfrm>
            <a:off x="899621" y="1973231"/>
            <a:ext cx="1258682" cy="1048902"/>
          </a:xfrm>
          <a:prstGeom prst="ellipse">
            <a:avLst/>
          </a:prstGeom>
          <a:solidFill>
            <a:srgbClr val="364652"/>
          </a:solidFill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Shape 150"/>
          <p:cNvSpPr>
            <a:spLocks noGrp="1"/>
          </p:cNvSpPr>
          <p:nvPr>
            <p:ph type="pic" idx="8"/>
          </p:nvPr>
        </p:nvSpPr>
        <p:spPr>
          <a:xfrm>
            <a:off x="1082986" y="2166353"/>
            <a:ext cx="891955" cy="743293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167"/>
              </a:spcBef>
              <a:buClr>
                <a:srgbClr val="F86225"/>
              </a:buClr>
              <a:buFont typeface="Helvetica Neue"/>
              <a:buNone/>
              <a:defRPr sz="8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619100" marR="0" lvl="1" indent="-142869" algn="l" rtl="0">
              <a:spcBef>
                <a:spcPts val="30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5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52462" marR="0" lvl="2" indent="-95246" algn="l" rtl="0">
              <a:spcBef>
                <a:spcPts val="30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5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33447" marR="0" lvl="3" indent="-95246" algn="l" rtl="0">
              <a:spcBef>
                <a:spcPts val="30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5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714431" marR="0" lvl="4" indent="-95246" algn="l" rtl="0">
              <a:spcBef>
                <a:spcPts val="30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5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095416" marR="0" lvl="5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76401" marR="0" lvl="6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86" marR="0" lvl="7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38370" marR="0" lvl="8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body" idx="9"/>
          </p:nvPr>
        </p:nvSpPr>
        <p:spPr>
          <a:xfrm>
            <a:off x="177295" y="3207820"/>
            <a:ext cx="2703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Clr>
                <a:srgbClr val="F86225"/>
              </a:buClr>
              <a:buFont typeface="Arial"/>
              <a:buNone/>
              <a:defRPr sz="1333" b="0" i="0" u="none" strike="noStrike" cap="none">
                <a:solidFill>
                  <a:srgbClr val="36465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380985" marR="0" lvl="1" indent="0" algn="l" rtl="0">
              <a:spcBef>
                <a:spcPts val="233"/>
              </a:spcBef>
              <a:buClr>
                <a:srgbClr val="F86225"/>
              </a:buClr>
              <a:buFont typeface="Helvetica Neue"/>
              <a:buNone/>
              <a:defRPr sz="1167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761970" marR="0" lvl="2" indent="0" algn="l" rtl="0">
              <a:spcBef>
                <a:spcPts val="233"/>
              </a:spcBef>
              <a:buClr>
                <a:srgbClr val="F86225"/>
              </a:buClr>
              <a:buFont typeface="Helvetica Neue"/>
              <a:buNone/>
              <a:defRPr sz="1167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142954" marR="0" lvl="3" indent="0" algn="l" rtl="0">
              <a:spcBef>
                <a:spcPts val="233"/>
              </a:spcBef>
              <a:buClr>
                <a:srgbClr val="F86225"/>
              </a:buClr>
              <a:buFont typeface="Helvetica Neue"/>
              <a:buNone/>
              <a:defRPr sz="1167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523939" marR="0" lvl="4" indent="0" algn="l" rtl="0">
              <a:spcBef>
                <a:spcPts val="233"/>
              </a:spcBef>
              <a:buClr>
                <a:srgbClr val="F86225"/>
              </a:buClr>
              <a:buFont typeface="Helvetica Neue"/>
              <a:buNone/>
              <a:defRPr sz="1167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095416" marR="0" lvl="5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76401" marR="0" lvl="6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86" marR="0" lvl="7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38370" marR="0" lvl="8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6889157" y="1985610"/>
            <a:ext cx="1258682" cy="1048902"/>
          </a:xfrm>
          <a:prstGeom prst="ellipse">
            <a:avLst/>
          </a:prstGeom>
          <a:solidFill>
            <a:srgbClr val="364652"/>
          </a:solidFill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Shape 154"/>
          <p:cNvSpPr>
            <a:spLocks noGrp="1"/>
          </p:cNvSpPr>
          <p:nvPr>
            <p:ph type="pic" idx="14"/>
          </p:nvPr>
        </p:nvSpPr>
        <p:spPr>
          <a:xfrm>
            <a:off x="7072521" y="2166353"/>
            <a:ext cx="891955" cy="743293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167"/>
              </a:spcBef>
              <a:buClr>
                <a:srgbClr val="F86225"/>
              </a:buClr>
              <a:buFont typeface="Helvetica Neue"/>
              <a:buNone/>
              <a:defRPr sz="8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619100" marR="0" lvl="1" indent="-142869" algn="l" rtl="0">
              <a:spcBef>
                <a:spcPts val="30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5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52462" marR="0" lvl="2" indent="-95246" algn="l" rtl="0">
              <a:spcBef>
                <a:spcPts val="30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5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33447" marR="0" lvl="3" indent="-95246" algn="l" rtl="0">
              <a:spcBef>
                <a:spcPts val="30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5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714431" marR="0" lvl="4" indent="-95246" algn="l" rtl="0">
              <a:spcBef>
                <a:spcPts val="30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5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095416" marR="0" lvl="5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76401" marR="0" lvl="6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86" marR="0" lvl="7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38370" marR="0" lvl="8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5"/>
          </p:nvPr>
        </p:nvSpPr>
        <p:spPr>
          <a:xfrm>
            <a:off x="5983469" y="3214642"/>
            <a:ext cx="2703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Clr>
                <a:srgbClr val="F86225"/>
              </a:buClr>
              <a:buFont typeface="Arial"/>
              <a:buNone/>
              <a:defRPr sz="1333" b="0" i="0" u="none" strike="noStrike" cap="none">
                <a:solidFill>
                  <a:srgbClr val="36465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380985" marR="0" lvl="1" indent="0" algn="l" rtl="0">
              <a:spcBef>
                <a:spcPts val="233"/>
              </a:spcBef>
              <a:buClr>
                <a:srgbClr val="F86225"/>
              </a:buClr>
              <a:buFont typeface="Helvetica Neue"/>
              <a:buNone/>
              <a:defRPr sz="1167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761970" marR="0" lvl="2" indent="0" algn="l" rtl="0">
              <a:spcBef>
                <a:spcPts val="233"/>
              </a:spcBef>
              <a:buClr>
                <a:srgbClr val="F86225"/>
              </a:buClr>
              <a:buFont typeface="Helvetica Neue"/>
              <a:buNone/>
              <a:defRPr sz="1167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142954" marR="0" lvl="3" indent="0" algn="l" rtl="0">
              <a:spcBef>
                <a:spcPts val="233"/>
              </a:spcBef>
              <a:buClr>
                <a:srgbClr val="F86225"/>
              </a:buClr>
              <a:buFont typeface="Helvetica Neue"/>
              <a:buNone/>
              <a:defRPr sz="1167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523939" marR="0" lvl="4" indent="0" algn="l" rtl="0">
              <a:spcBef>
                <a:spcPts val="233"/>
              </a:spcBef>
              <a:buClr>
                <a:srgbClr val="F86225"/>
              </a:buClr>
              <a:buFont typeface="Helvetica Neue"/>
              <a:buNone/>
              <a:defRPr sz="1167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095416" marR="0" lvl="5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76401" marR="0" lvl="6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86" marR="0" lvl="7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38370" marR="0" lvl="8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396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+ conten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/>
        </p:nvSpPr>
        <p:spPr>
          <a:xfrm>
            <a:off x="44450" y="5187260"/>
            <a:ext cx="9099550" cy="52774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lIns="57146" tIns="28563" rIns="57146" bIns="2856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5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Shape 329"/>
          <p:cNvSpPr txBox="1"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364652"/>
              </a:buClr>
              <a:buFont typeface="Lato"/>
              <a:buNone/>
              <a:defRPr sz="2667" b="0" i="0" u="none" strike="noStrike" cap="none">
                <a:solidFill>
                  <a:srgbClr val="36465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>
              <a:spcBef>
                <a:spcPts val="0"/>
              </a:spcBef>
              <a:buNone/>
              <a:defRPr sz="1500"/>
            </a:lvl2pPr>
            <a:lvl3pPr lvl="2" indent="0">
              <a:spcBef>
                <a:spcPts val="0"/>
              </a:spcBef>
              <a:buNone/>
              <a:defRPr sz="1500"/>
            </a:lvl3pPr>
            <a:lvl4pPr lvl="3" indent="0">
              <a:spcBef>
                <a:spcPts val="0"/>
              </a:spcBef>
              <a:buNone/>
              <a:defRPr sz="1500"/>
            </a:lvl4pPr>
            <a:lvl5pPr lvl="4" indent="0">
              <a:spcBef>
                <a:spcPts val="0"/>
              </a:spcBef>
              <a:buNone/>
              <a:defRPr sz="1500"/>
            </a:lvl5pPr>
            <a:lvl6pPr lvl="5" indent="0">
              <a:spcBef>
                <a:spcPts val="0"/>
              </a:spcBef>
              <a:buNone/>
              <a:defRPr sz="1500"/>
            </a:lvl6pPr>
            <a:lvl7pPr lvl="6" indent="0">
              <a:spcBef>
                <a:spcPts val="0"/>
              </a:spcBef>
              <a:buNone/>
              <a:defRPr sz="1500"/>
            </a:lvl7pPr>
            <a:lvl8pPr lvl="7" indent="0">
              <a:spcBef>
                <a:spcPts val="0"/>
              </a:spcBef>
              <a:buNone/>
              <a:defRPr sz="1500"/>
            </a:lvl8pPr>
            <a:lvl9pPr lvl="8" indent="0">
              <a:spcBef>
                <a:spcPts val="0"/>
              </a:spcBef>
              <a:buNone/>
              <a:defRPr sz="1500"/>
            </a:lvl9pPr>
          </a:lstStyle>
          <a:p>
            <a:endParaRPr/>
          </a:p>
        </p:txBody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39" marR="0" lvl="0" indent="-190492" algn="l" rtl="0">
              <a:spcBef>
                <a:spcPts val="30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5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619100" marR="0" lvl="1" indent="-142869" algn="l" rtl="0">
              <a:spcBef>
                <a:spcPts val="30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5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52462" marR="0" lvl="2" indent="-95246" algn="l" rtl="0">
              <a:spcBef>
                <a:spcPts val="30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5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33447" marR="0" lvl="3" indent="-95246" algn="l" rtl="0">
              <a:spcBef>
                <a:spcPts val="30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5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714431" marR="0" lvl="4" indent="-95246" algn="l" rtl="0">
              <a:spcBef>
                <a:spcPts val="30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5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095416" marR="0" lvl="5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76401" marR="0" lvl="6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86" marR="0" lvl="7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38370" marR="0" lvl="8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1" name="Shape 331"/>
          <p:cNvSpPr txBox="1">
            <a:spLocks noGrp="1"/>
          </p:cNvSpPr>
          <p:nvPr>
            <p:ph type="ftr" idx="11"/>
          </p:nvPr>
        </p:nvSpPr>
        <p:spPr>
          <a:xfrm>
            <a:off x="457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67" b="0" i="1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380985" marR="0" lvl="1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61970" marR="0" lvl="2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2954" marR="0" lvl="3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23939" marR="0" lvl="4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04924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5909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66893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47878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smtClean="0"/>
              <a:t>Supercharge</a:t>
            </a:r>
            <a:endParaRPr dirty="0"/>
          </a:p>
        </p:txBody>
      </p:sp>
      <p:sp>
        <p:nvSpPr>
          <p:cNvPr id="332" name="Shape 332"/>
          <p:cNvSpPr txBox="1">
            <a:spLocks noGrp="1"/>
          </p:cNvSpPr>
          <p:nvPr>
            <p:ph type="sldNum" idx="12"/>
          </p:nvPr>
        </p:nvSpPr>
        <p:spPr>
          <a:xfrm>
            <a:off x="6553201" y="5296959"/>
            <a:ext cx="2133599" cy="3042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167" i="1" smtClean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‹#›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33" name="Shape 333"/>
          <p:cNvCxnSpPr/>
          <p:nvPr userDrawn="1"/>
        </p:nvCxnSpPr>
        <p:spPr>
          <a:xfrm rot="10800000">
            <a:off x="457199" y="1201983"/>
            <a:ext cx="8229600" cy="0"/>
          </a:xfrm>
          <a:prstGeom prst="straightConnector1">
            <a:avLst/>
          </a:prstGeom>
          <a:noFill/>
          <a:ln w="9525" cap="flat" cmpd="sng">
            <a:solidFill>
              <a:srgbClr val="F86225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/>
        </p:nvSpPr>
        <p:spPr>
          <a:xfrm>
            <a:off x="44450" y="5187260"/>
            <a:ext cx="9099550" cy="52774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lIns="57146" tIns="28563" rIns="57146" bIns="2856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5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Shape 331"/>
          <p:cNvSpPr txBox="1">
            <a:spLocks noGrp="1"/>
          </p:cNvSpPr>
          <p:nvPr>
            <p:ph type="ftr" idx="11"/>
          </p:nvPr>
        </p:nvSpPr>
        <p:spPr>
          <a:xfrm>
            <a:off x="457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67" b="0" i="1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380985" marR="0" lvl="1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61970" marR="0" lvl="2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2954" marR="0" lvl="3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23939" marR="0" lvl="4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04924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5909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66893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47878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smtClean="0"/>
              <a:t>Supercharge</a:t>
            </a:r>
            <a:endParaRPr dirty="0"/>
          </a:p>
        </p:txBody>
      </p:sp>
      <p:sp>
        <p:nvSpPr>
          <p:cNvPr id="332" name="Shape 332"/>
          <p:cNvSpPr txBox="1">
            <a:spLocks noGrp="1"/>
          </p:cNvSpPr>
          <p:nvPr>
            <p:ph type="sldNum" idx="12"/>
          </p:nvPr>
        </p:nvSpPr>
        <p:spPr>
          <a:xfrm>
            <a:off x="6553201" y="5296959"/>
            <a:ext cx="2133599" cy="3042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167" i="1" smtClean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‹#›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935681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 light">
    <p:bg>
      <p:bgPr>
        <a:solidFill>
          <a:schemeClr val="lt1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ctrTitle"/>
          </p:nvPr>
        </p:nvSpPr>
        <p:spPr>
          <a:xfrm>
            <a:off x="685800" y="1821333"/>
            <a:ext cx="7772400" cy="12250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364652"/>
              </a:buClr>
              <a:buFont typeface="Lato"/>
              <a:buNone/>
              <a:defRPr sz="4000" b="0" i="0" u="none" strike="noStrike" cap="none">
                <a:solidFill>
                  <a:srgbClr val="36465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>
              <a:spcBef>
                <a:spcPts val="0"/>
              </a:spcBef>
              <a:buNone/>
              <a:defRPr sz="1500"/>
            </a:lvl2pPr>
            <a:lvl3pPr lvl="2" indent="0">
              <a:spcBef>
                <a:spcPts val="0"/>
              </a:spcBef>
              <a:buNone/>
              <a:defRPr sz="1500"/>
            </a:lvl3pPr>
            <a:lvl4pPr lvl="3" indent="0">
              <a:spcBef>
                <a:spcPts val="0"/>
              </a:spcBef>
              <a:buNone/>
              <a:defRPr sz="1500"/>
            </a:lvl4pPr>
            <a:lvl5pPr lvl="4" indent="0">
              <a:spcBef>
                <a:spcPts val="0"/>
              </a:spcBef>
              <a:buNone/>
              <a:defRPr sz="1500"/>
            </a:lvl5pPr>
            <a:lvl6pPr lvl="5" indent="0">
              <a:spcBef>
                <a:spcPts val="0"/>
              </a:spcBef>
              <a:buNone/>
              <a:defRPr sz="1500"/>
            </a:lvl6pPr>
            <a:lvl7pPr lvl="6" indent="0">
              <a:spcBef>
                <a:spcPts val="0"/>
              </a:spcBef>
              <a:buNone/>
              <a:defRPr sz="1500"/>
            </a:lvl7pPr>
            <a:lvl8pPr lvl="7" indent="0">
              <a:spcBef>
                <a:spcPts val="0"/>
              </a:spcBef>
              <a:buNone/>
              <a:defRPr sz="1500"/>
            </a:lvl8pPr>
            <a:lvl9pPr lvl="8" indent="0">
              <a:spcBef>
                <a:spcPts val="0"/>
              </a:spcBef>
              <a:buNone/>
              <a:defRPr sz="15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percharge contact">
    <p:bg>
      <p:bgPr>
        <a:solidFill>
          <a:srgbClr val="223340"/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ctrTitle"/>
          </p:nvPr>
        </p:nvSpPr>
        <p:spPr>
          <a:xfrm>
            <a:off x="685800" y="963185"/>
            <a:ext cx="7772400" cy="7510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Lato"/>
              <a:buNone/>
              <a:defRPr sz="4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>
              <a:spcBef>
                <a:spcPts val="0"/>
              </a:spcBef>
              <a:buNone/>
              <a:defRPr sz="1500"/>
            </a:lvl2pPr>
            <a:lvl3pPr lvl="2" indent="0">
              <a:spcBef>
                <a:spcPts val="0"/>
              </a:spcBef>
              <a:buNone/>
              <a:defRPr sz="1500"/>
            </a:lvl3pPr>
            <a:lvl4pPr lvl="3" indent="0">
              <a:spcBef>
                <a:spcPts val="0"/>
              </a:spcBef>
              <a:buNone/>
              <a:defRPr sz="1500"/>
            </a:lvl4pPr>
            <a:lvl5pPr lvl="4" indent="0">
              <a:spcBef>
                <a:spcPts val="0"/>
              </a:spcBef>
              <a:buNone/>
              <a:defRPr sz="1500"/>
            </a:lvl5pPr>
            <a:lvl6pPr lvl="5" indent="0">
              <a:spcBef>
                <a:spcPts val="0"/>
              </a:spcBef>
              <a:buNone/>
              <a:defRPr sz="1500"/>
            </a:lvl6pPr>
            <a:lvl7pPr lvl="6" indent="0">
              <a:spcBef>
                <a:spcPts val="0"/>
              </a:spcBef>
              <a:buNone/>
              <a:defRPr sz="1500"/>
            </a:lvl7pPr>
            <a:lvl8pPr lvl="7" indent="0">
              <a:spcBef>
                <a:spcPts val="0"/>
              </a:spcBef>
              <a:buNone/>
              <a:defRPr sz="1500"/>
            </a:lvl8pPr>
            <a:lvl9pPr lvl="8" indent="0">
              <a:spcBef>
                <a:spcPts val="0"/>
              </a:spcBef>
              <a:buNone/>
              <a:defRPr sz="1500"/>
            </a:lvl9pPr>
          </a:lstStyle>
          <a:p>
            <a:endParaRPr/>
          </a:p>
        </p:txBody>
      </p:sp>
      <p:sp>
        <p:nvSpPr>
          <p:cNvPr id="406" name="Shape 406"/>
          <p:cNvSpPr txBox="1">
            <a:spLocks noGrp="1"/>
          </p:cNvSpPr>
          <p:nvPr>
            <p:ph type="subTitle" idx="1"/>
          </p:nvPr>
        </p:nvSpPr>
        <p:spPr>
          <a:xfrm>
            <a:off x="685800" y="1714270"/>
            <a:ext cx="7772400" cy="9871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533"/>
              </a:spcBef>
              <a:buClr>
                <a:srgbClr val="F86225"/>
              </a:buClr>
              <a:buFont typeface="Helvetica Neue"/>
              <a:buNone/>
              <a:defRPr sz="2667" b="0" i="0" u="none" strike="noStrike" cap="none">
                <a:solidFill>
                  <a:srgbClr val="C6CAC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380985" marR="0" lvl="1" indent="0" algn="ctr" rtl="0">
              <a:spcBef>
                <a:spcPts val="300"/>
              </a:spcBef>
              <a:buClr>
                <a:srgbClr val="F86225"/>
              </a:buClr>
              <a:buFont typeface="Helvetica Neue"/>
              <a:buNone/>
              <a:defRPr sz="15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761970" marR="0" lvl="2" indent="0" algn="ctr" rtl="0">
              <a:spcBef>
                <a:spcPts val="300"/>
              </a:spcBef>
              <a:buClr>
                <a:srgbClr val="F86225"/>
              </a:buClr>
              <a:buFont typeface="Helvetica Neue"/>
              <a:buNone/>
              <a:defRPr sz="15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142954" marR="0" lvl="3" indent="0" algn="ctr" rtl="0">
              <a:spcBef>
                <a:spcPts val="300"/>
              </a:spcBef>
              <a:buClr>
                <a:srgbClr val="F86225"/>
              </a:buClr>
              <a:buFont typeface="Helvetica Neue"/>
              <a:buNone/>
              <a:defRPr sz="15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523939" marR="0" lvl="4" indent="0" algn="ctr" rtl="0">
              <a:spcBef>
                <a:spcPts val="300"/>
              </a:spcBef>
              <a:buClr>
                <a:srgbClr val="F86225"/>
              </a:buClr>
              <a:buFont typeface="Helvetica Neue"/>
              <a:buNone/>
              <a:defRPr sz="15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1904924" marR="0" lvl="5" indent="0" algn="ctr" rtl="0">
              <a:spcBef>
                <a:spcPts val="333"/>
              </a:spcBef>
              <a:buClr>
                <a:srgbClr val="888888"/>
              </a:buClr>
              <a:buFont typeface="Arial"/>
              <a:buNone/>
              <a:defRPr sz="1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5909" marR="0" lvl="6" indent="0" algn="ctr" rtl="0">
              <a:spcBef>
                <a:spcPts val="333"/>
              </a:spcBef>
              <a:buClr>
                <a:srgbClr val="888888"/>
              </a:buClr>
              <a:buFont typeface="Arial"/>
              <a:buNone/>
              <a:defRPr sz="1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66893" marR="0" lvl="7" indent="0" algn="ctr" rtl="0">
              <a:spcBef>
                <a:spcPts val="333"/>
              </a:spcBef>
              <a:buClr>
                <a:srgbClr val="888888"/>
              </a:buClr>
              <a:buFont typeface="Arial"/>
              <a:buNone/>
              <a:defRPr sz="1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47878" marR="0" lvl="8" indent="0" algn="ctr" rtl="0">
              <a:spcBef>
                <a:spcPts val="333"/>
              </a:spcBef>
              <a:buClr>
                <a:srgbClr val="888888"/>
              </a:buClr>
              <a:buFont typeface="Arial"/>
              <a:buNone/>
              <a:defRPr sz="1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07" name="Shape 407" descr="supercharge_logo.eps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301492" y="-1639192"/>
            <a:ext cx="10764120" cy="8999999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Shape 408"/>
          <p:cNvSpPr txBox="1">
            <a:spLocks noGrp="1"/>
          </p:cNvSpPr>
          <p:nvPr>
            <p:ph type="body" idx="2"/>
          </p:nvPr>
        </p:nvSpPr>
        <p:spPr>
          <a:xfrm>
            <a:off x="2481263" y="2958042"/>
            <a:ext cx="5976936" cy="13242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300"/>
              </a:spcBef>
              <a:buClr>
                <a:srgbClr val="F86225"/>
              </a:buClr>
              <a:buFont typeface="Helvetica Neue"/>
              <a:buNone/>
              <a:defRPr sz="1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380985" marR="0" lvl="1" indent="0" algn="l" rtl="0">
              <a:spcBef>
                <a:spcPts val="300"/>
              </a:spcBef>
              <a:buClr>
                <a:srgbClr val="F86225"/>
              </a:buClr>
              <a:buFont typeface="Helvetica Neue"/>
              <a:buNone/>
              <a:defRPr sz="1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761970" marR="0" lvl="2" indent="0" algn="l" rtl="0">
              <a:spcBef>
                <a:spcPts val="300"/>
              </a:spcBef>
              <a:buClr>
                <a:srgbClr val="F86225"/>
              </a:buClr>
              <a:buFont typeface="Helvetica Neue"/>
              <a:buNone/>
              <a:defRPr sz="1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142954" marR="0" lvl="3" indent="0" algn="l" rtl="0">
              <a:spcBef>
                <a:spcPts val="300"/>
              </a:spcBef>
              <a:buClr>
                <a:srgbClr val="F86225"/>
              </a:buClr>
              <a:buFont typeface="Helvetica Neue"/>
              <a:buNone/>
              <a:defRPr sz="1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523939" marR="0" lvl="4" indent="0" algn="l" rtl="0">
              <a:spcBef>
                <a:spcPts val="300"/>
              </a:spcBef>
              <a:buClr>
                <a:srgbClr val="F86225"/>
              </a:buClr>
              <a:buFont typeface="Helvetica Neue"/>
              <a:buNone/>
              <a:defRPr sz="1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095416" marR="0" lvl="5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76401" marR="0" lvl="6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86" marR="0" lvl="7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38370" marR="0" lvl="8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9" name="Shape 409"/>
          <p:cNvSpPr>
            <a:spLocks noGrp="1"/>
          </p:cNvSpPr>
          <p:nvPr>
            <p:ph type="pic" idx="3"/>
          </p:nvPr>
        </p:nvSpPr>
        <p:spPr>
          <a:xfrm>
            <a:off x="685801" y="2958042"/>
            <a:ext cx="1589087" cy="1324239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167"/>
              </a:spcBef>
              <a:buClr>
                <a:srgbClr val="F86225"/>
              </a:buClr>
              <a:buFont typeface="Helvetica Neue"/>
              <a:buNone/>
              <a:defRPr sz="8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619100" marR="0" lvl="1" indent="-142869" algn="l" rtl="0">
              <a:spcBef>
                <a:spcPts val="30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5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52462" marR="0" lvl="2" indent="-95246" algn="l" rtl="0">
              <a:spcBef>
                <a:spcPts val="30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5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33447" marR="0" lvl="3" indent="-95246" algn="l" rtl="0">
              <a:spcBef>
                <a:spcPts val="30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5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714431" marR="0" lvl="4" indent="-95246" algn="l" rtl="0">
              <a:spcBef>
                <a:spcPts val="30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5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095416" marR="0" lvl="5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76401" marR="0" lvl="6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86" marR="0" lvl="7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38370" marR="0" lvl="8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0" name="Shape 410"/>
          <p:cNvSpPr txBox="1">
            <a:spLocks noGrp="1"/>
          </p:cNvSpPr>
          <p:nvPr>
            <p:ph type="body" idx="4"/>
          </p:nvPr>
        </p:nvSpPr>
        <p:spPr>
          <a:xfrm>
            <a:off x="685800" y="4857268"/>
            <a:ext cx="7772400" cy="3574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233"/>
              </a:spcBef>
              <a:buClr>
                <a:srgbClr val="F86225"/>
              </a:buClr>
              <a:buFont typeface="Helvetica Neue"/>
              <a:buNone/>
              <a:defRPr sz="1167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380985" marR="0" lvl="1" indent="0" algn="l" rtl="0">
              <a:spcBef>
                <a:spcPts val="300"/>
              </a:spcBef>
              <a:buClr>
                <a:srgbClr val="F86225"/>
              </a:buClr>
              <a:buFont typeface="Helvetica Neue"/>
              <a:buNone/>
              <a:defRPr sz="1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761970" marR="0" lvl="2" indent="0" algn="l" rtl="0">
              <a:spcBef>
                <a:spcPts val="300"/>
              </a:spcBef>
              <a:buClr>
                <a:srgbClr val="F86225"/>
              </a:buClr>
              <a:buFont typeface="Helvetica Neue"/>
              <a:buNone/>
              <a:defRPr sz="1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142954" marR="0" lvl="3" indent="0" algn="l" rtl="0">
              <a:spcBef>
                <a:spcPts val="300"/>
              </a:spcBef>
              <a:buClr>
                <a:srgbClr val="F86225"/>
              </a:buClr>
              <a:buFont typeface="Helvetica Neue"/>
              <a:buNone/>
              <a:defRPr sz="1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523939" marR="0" lvl="4" indent="0" algn="l" rtl="0">
              <a:spcBef>
                <a:spcPts val="300"/>
              </a:spcBef>
              <a:buClr>
                <a:srgbClr val="F86225"/>
              </a:buClr>
              <a:buFont typeface="Helvetica Neue"/>
              <a:buNone/>
              <a:defRPr sz="1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095416" marR="0" lvl="5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76401" marR="0" lvl="6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386" marR="0" lvl="7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38370" marR="0" lvl="8" indent="-84663" algn="l" rtl="0">
              <a:spcBef>
                <a:spcPts val="333"/>
              </a:spcBef>
              <a:buClr>
                <a:schemeClr val="dk1"/>
              </a:buClr>
              <a:buSzPct val="1000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percharge finish">
    <p:bg>
      <p:bgPr>
        <a:solidFill>
          <a:srgbClr val="223340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Shape 412" descr="supercharge_logo.eps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301492" y="-1639192"/>
            <a:ext cx="10764120" cy="899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Shape 413" descr="supercharge-logo-text-vertical-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1986" y="1441841"/>
            <a:ext cx="4060027" cy="2302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 slide dark">
    <p:bg>
      <p:bgPr>
        <a:solidFill>
          <a:srgbClr val="223340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 slide light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364652"/>
              </a:buClr>
              <a:buFont typeface="Lato"/>
              <a:buNone/>
              <a:defRPr sz="3200" b="0" i="0" u="none" strike="noStrike" cap="none">
                <a:solidFill>
                  <a:srgbClr val="36465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spcBef>
                <a:spcPts val="36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8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742950" marR="0" lvl="1" indent="-171450" algn="l" rtl="0">
              <a:spcBef>
                <a:spcPts val="36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8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8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8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057400" marR="0" lvl="4" indent="-114300" algn="l" rtl="0">
              <a:spcBef>
                <a:spcPts val="360"/>
              </a:spcBef>
              <a:buClr>
                <a:srgbClr val="F86225"/>
              </a:buClr>
              <a:buSzPct val="100000"/>
              <a:buFont typeface="Helvetica Neue"/>
              <a:buChar char="‣"/>
              <a:defRPr sz="18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457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67" b="0" i="1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380985" marR="0" lvl="1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61970" marR="0" lvl="2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2954" marR="0" lvl="3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23939" marR="0" lvl="4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04924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5909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66893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47878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smtClean="0"/>
              <a:t>Supercharge</a:t>
            </a:r>
            <a:endParaRPr dirty="0"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1" y="5296959"/>
            <a:ext cx="2133599" cy="3042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167" i="1" smtClean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‹#›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Shape 14"/>
          <p:cNvSpPr/>
          <p:nvPr/>
        </p:nvSpPr>
        <p:spPr>
          <a:xfrm>
            <a:off x="0" y="0"/>
            <a:ext cx="45718" cy="5722607"/>
          </a:xfrm>
          <a:prstGeom prst="rect">
            <a:avLst/>
          </a:prstGeom>
          <a:solidFill>
            <a:srgbClr val="F86225"/>
          </a:solidFill>
          <a:ln>
            <a:noFill/>
          </a:ln>
        </p:spPr>
        <p:txBody>
          <a:bodyPr lIns="57146" tIns="28563" rIns="57146" bIns="2856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9" r:id="rId2"/>
    <p:sldLayoutId id="2147483663" r:id="rId3"/>
    <p:sldLayoutId id="2147483678" r:id="rId4"/>
    <p:sldLayoutId id="2147483669" r:id="rId5"/>
    <p:sldLayoutId id="2147483673" r:id="rId6"/>
    <p:sldLayoutId id="2147483674" r:id="rId7"/>
    <p:sldLayoutId id="2147483675" r:id="rId8"/>
    <p:sldLayoutId id="2147483676" r:id="rId9"/>
    <p:sldLayoutId id="2147483680" r:id="rId10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hyperlink" Target="mailto:Andras.tessenyi@supercharge.io" TargetMode="External"/><Relationship Id="rId5" Type="http://schemas.openxmlformats.org/officeDocument/2006/relationships/hyperlink" Target="http://www.supercharge.io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b" anchorCtr="0">
            <a:noAutofit/>
          </a:bodyPr>
          <a:lstStyle/>
          <a:p>
            <a:pPr>
              <a:buSzPct val="25000"/>
            </a:pPr>
            <a:r>
              <a:rPr lang="en-US" dirty="0"/>
              <a:t>README.MD</a:t>
            </a:r>
          </a:p>
        </p:txBody>
      </p:sp>
      <p:sp>
        <p:nvSpPr>
          <p:cNvPr id="422" name="Shape 422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dirty="0"/>
              <a:t>For building the first purely digital mobile bank in </a:t>
            </a:r>
            <a:r>
              <a:rPr lang="en-US" dirty="0" smtClean="0"/>
              <a:t>Indonesia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b" anchorCtr="0">
            <a:noAutofit/>
          </a:bodyPr>
          <a:lstStyle/>
          <a:p>
            <a:pPr>
              <a:buSzPct val="25000"/>
            </a:pPr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770" name="Shape 77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t" anchorCtr="0">
            <a:noAutofit/>
          </a:bodyPr>
          <a:lstStyle/>
          <a:p>
            <a:pPr indent="-285739">
              <a:spcBef>
                <a:spcPts val="0"/>
              </a:spcBef>
            </a:pPr>
            <a:r>
              <a:rPr lang="en-US" b="0" i="0" u="none" strike="noStrike" cap="none" dirty="0" smtClean="0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Single Activity </a:t>
            </a:r>
            <a:r>
              <a:rPr lang="mr-IN" b="0" i="0" u="none" strike="noStrike" cap="none" dirty="0" smtClean="0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–</a:t>
            </a:r>
            <a:r>
              <a:rPr lang="en-US" b="0" i="0" u="none" strike="noStrike" cap="none" dirty="0" smtClean="0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 Multiple Fragments</a:t>
            </a:r>
          </a:p>
          <a:p>
            <a:pPr lvl="1" indent="-285739">
              <a:spcBef>
                <a:spcPts val="0"/>
              </a:spcBef>
            </a:pPr>
            <a:r>
              <a:rPr lang="en-US" b="0" i="0" u="none" strike="noStrike" cap="none" dirty="0" smtClean="0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Easy to use</a:t>
            </a:r>
          </a:p>
          <a:p>
            <a:pPr lvl="1" indent="-285739">
              <a:spcBef>
                <a:spcPts val="0"/>
              </a:spcBef>
            </a:pPr>
            <a:r>
              <a:rPr lang="en-US" dirty="0" smtClean="0"/>
              <a:t>Centralized Navigation Management</a:t>
            </a:r>
          </a:p>
          <a:p>
            <a:pPr lvl="1" indent="-285739">
              <a:spcBef>
                <a:spcPts val="0"/>
              </a:spcBef>
            </a:pPr>
            <a:r>
              <a:rPr lang="en-US" b="0" i="0" u="none" strike="noStrike" cap="none" dirty="0" smtClean="0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Custom </a:t>
            </a:r>
            <a:r>
              <a:rPr lang="en-US" b="0" i="0" u="none" strike="noStrike" cap="none" dirty="0" err="1" smtClean="0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Backstack</a:t>
            </a:r>
            <a:r>
              <a:rPr lang="en-US" b="0" i="0" u="none" strike="noStrike" cap="none" dirty="0" smtClean="0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 Handling</a:t>
            </a:r>
          </a:p>
          <a:p>
            <a:pPr indent="-285739">
              <a:spcBef>
                <a:spcPts val="0"/>
              </a:spcBef>
            </a:pPr>
            <a:endParaRPr lang="en-US" dirty="0" smtClean="0"/>
          </a:p>
          <a:p>
            <a:pPr indent="-285739">
              <a:spcBef>
                <a:spcPts val="0"/>
              </a:spcBef>
            </a:pPr>
            <a:endParaRPr lang="en-US" dirty="0"/>
          </a:p>
          <a:p>
            <a:pPr indent="-285739">
              <a:spcBef>
                <a:spcPts val="0"/>
              </a:spcBef>
            </a:pPr>
            <a:r>
              <a:rPr lang="en-US" dirty="0" smtClean="0"/>
              <a:t>Presenter methods are Observables</a:t>
            </a:r>
          </a:p>
          <a:p>
            <a:pPr indent="-285739">
              <a:spcBef>
                <a:spcPts val="0"/>
              </a:spcBef>
            </a:pPr>
            <a:endParaRPr lang="en-US" dirty="0"/>
          </a:p>
          <a:p>
            <a:pPr indent="-285739">
              <a:spcBef>
                <a:spcPts val="0"/>
              </a:spcBef>
            </a:pPr>
            <a:endParaRPr lang="en-US" dirty="0" smtClean="0"/>
          </a:p>
          <a:p>
            <a:pPr indent="-285739">
              <a:spcBef>
                <a:spcPts val="0"/>
              </a:spcBef>
            </a:pPr>
            <a:r>
              <a:rPr lang="en-US" dirty="0" smtClean="0"/>
              <a:t>Libraries first!</a:t>
            </a:r>
          </a:p>
          <a:p>
            <a:pPr lvl="1" indent="-285739">
              <a:spcBef>
                <a:spcPts val="0"/>
              </a:spcBef>
            </a:pPr>
            <a:endParaRPr lang="en-US" dirty="0"/>
          </a:p>
          <a:p>
            <a:pPr indent="-285739">
              <a:spcBef>
                <a:spcPts val="0"/>
              </a:spcBef>
            </a:pPr>
            <a:endParaRPr lang="en-US" dirty="0" smtClean="0"/>
          </a:p>
          <a:p>
            <a:pPr indent="-285739">
              <a:spcBef>
                <a:spcPts val="0"/>
              </a:spcBef>
            </a:pPr>
            <a:endParaRPr lang="en-US" b="0" i="0" u="none" strike="noStrike" cap="none" dirty="0">
              <a:solidFill>
                <a:srgbClr val="26262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1" name="Shape 77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>
              <a:buSzPct val="25000"/>
            </a:pPr>
            <a:r>
              <a:rPr lang="en-US"/>
              <a:t>Supercharge</a:t>
            </a:r>
          </a:p>
        </p:txBody>
      </p:sp>
      <p:sp>
        <p:nvSpPr>
          <p:cNvPr id="772" name="Shape 77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167" i="1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10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34" y="1333500"/>
            <a:ext cx="1979283" cy="35194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518" y="1333501"/>
            <a:ext cx="1979282" cy="35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4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Shape 804"/>
          <p:cNvSpPr txBox="1">
            <a:spLocks noGrp="1"/>
          </p:cNvSpPr>
          <p:nvPr>
            <p:ph type="ctrTitle"/>
          </p:nvPr>
        </p:nvSpPr>
        <p:spPr>
          <a:xfrm>
            <a:off x="669022" y="2131726"/>
            <a:ext cx="7772400" cy="1225020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b" anchorCtr="0">
            <a:noAutofit/>
          </a:bodyPr>
          <a:lstStyle/>
          <a:p>
            <a:pPr>
              <a:buSzPct val="25000"/>
            </a:pPr>
            <a:r>
              <a:rPr lang="en-US" dirty="0" smtClean="0"/>
              <a:t>Daily </a:t>
            </a:r>
            <a:r>
              <a:rPr lang="en-US" dirty="0" err="1" smtClean="0"/>
              <a:t>RxJava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15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167" i="1" smtClean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12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1"/>
          </p:nvPr>
        </p:nvSpPr>
        <p:spPr>
          <a:xfrm>
            <a:off x="457200" y="308845"/>
            <a:ext cx="8229600" cy="4639701"/>
          </a:xfrm>
          <a:prstGeom prst="rect">
            <a:avLst/>
          </a:prstGeom>
          <a:solidFill>
            <a:srgbClr val="2B2B2B"/>
          </a:solidFill>
        </p:spPr>
        <p:txBody>
          <a:bodyPr wrap="square" rtlCol="0">
            <a:spAutoFit/>
          </a:bodyPr>
          <a:lstStyle/>
          <a:p>
            <a:pPr marL="95247" indent="0">
              <a:buNone/>
            </a:pP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compile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smtClean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'com.github.davidmoten:rxjava-extras:0.8.0.5’</a:t>
            </a:r>
            <a:endParaRPr lang="en-US" sz="800" dirty="0" smtClean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compile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smtClean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 err="1" smtClean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com.trello.rxlifecycle</a:t>
            </a:r>
            <a:r>
              <a:rPr lang="en-US" sz="800" dirty="0" smtClean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:+’</a:t>
            </a:r>
            <a:endParaRPr lang="en-US" sz="800" dirty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endParaRPr lang="en-US" sz="800" dirty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observable.retryWhen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RetryWhen.</a:t>
            </a:r>
            <a:r>
              <a:rPr lang="en-US" sz="800" i="1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retryWhenInstanceOf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CommunicationError.</a:t>
            </a:r>
            <a:r>
              <a:rPr lang="en-US" sz="800" dirty="0" err="1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class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)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 .delay(</a:t>
            </a:r>
            <a:r>
              <a:rPr lang="en-US" sz="800" dirty="0" smtClean="0">
                <a:solidFill>
                  <a:srgbClr val="6897BB"/>
                </a:solidFill>
                <a:latin typeface="Menlo" charset="0"/>
                <a:ea typeface="Menlo" charset="0"/>
                <a:cs typeface="Menlo" charset="0"/>
              </a:rPr>
              <a:t>2L</a:t>
            </a: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,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TimeUnit.</a:t>
            </a:r>
            <a:r>
              <a:rPr lang="en-US" sz="800" i="1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SECONDS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)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 .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maxRetries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>
                <a:solidFill>
                  <a:srgbClr val="6897BB"/>
                </a:solidFill>
                <a:latin typeface="Menlo" charset="0"/>
                <a:ea typeface="Menlo" charset="0"/>
                <a:cs typeface="Menlo" charset="0"/>
              </a:rPr>
              <a:t>1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)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.build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())</a:t>
            </a:r>
          </a:p>
          <a:p>
            <a:pPr marL="9360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.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compose(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bindToLifecycle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())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 .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compose(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RxUtils.</a:t>
            </a:r>
            <a:r>
              <a:rPr lang="en-US" sz="800" i="1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androidSchedulers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())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 .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doOnSubscribe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(() -&gt; 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appManager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.showMultipleFullScreenprogress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true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))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doOnTerminate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(() -&gt; 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appManager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.showMultipleFullScreenprogress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false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))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 .lift((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Observable.Operator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&lt;</a:t>
            </a:r>
            <a:r>
              <a:rPr lang="en-US" sz="800" dirty="0">
                <a:solidFill>
                  <a:srgbClr val="507874"/>
                </a:solidFill>
                <a:latin typeface="Menlo" charset="0"/>
                <a:ea typeface="Menlo" charset="0"/>
                <a:cs typeface="Menlo" charset="0"/>
              </a:rPr>
              <a:t>T</a:t>
            </a: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, </a:t>
            </a:r>
            <a:r>
              <a:rPr lang="en-US" sz="800" dirty="0">
                <a:solidFill>
                  <a:srgbClr val="507874"/>
                </a:solidFill>
                <a:latin typeface="Menlo" charset="0"/>
                <a:ea typeface="Menlo" charset="0"/>
                <a:cs typeface="Menlo" charset="0"/>
              </a:rPr>
              <a:t>T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&gt;) subscriber -&gt; </a:t>
            </a: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new 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Subscriber&lt;</a:t>
            </a:r>
            <a:r>
              <a:rPr lang="en-US" sz="800" dirty="0">
                <a:solidFill>
                  <a:srgbClr val="507874"/>
                </a:solidFill>
                <a:latin typeface="Menlo" charset="0"/>
                <a:ea typeface="Menlo" charset="0"/>
                <a:cs typeface="Menlo" charset="0"/>
              </a:rPr>
              <a:t>T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&gt;(subscriber) {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latin typeface="Menlo" charset="0"/>
                <a:ea typeface="Menlo" charset="0"/>
                <a:cs typeface="Menlo" charset="0"/>
              </a:rPr>
              <a:t>  	  </a:t>
            </a:r>
            <a:r>
              <a:rPr lang="en-US" sz="800" dirty="0" smtClean="0">
                <a:solidFill>
                  <a:srgbClr val="BBB529"/>
                </a:solidFill>
                <a:latin typeface="Menlo" charset="0"/>
                <a:ea typeface="Menlo" charset="0"/>
                <a:cs typeface="Menlo" charset="0"/>
              </a:rPr>
              <a:t>@Override</a:t>
            </a:r>
            <a:br>
              <a:rPr lang="en-US" sz="800" dirty="0" smtClean="0">
                <a:solidFill>
                  <a:srgbClr val="BBB52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529"/>
                </a:solidFill>
                <a:latin typeface="Menlo" charset="0"/>
                <a:ea typeface="Menlo" charset="0"/>
                <a:cs typeface="Menlo" charset="0"/>
              </a:rPr>
              <a:t>	    </a:t>
            </a:r>
            <a: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public void </a:t>
            </a:r>
            <a:r>
              <a:rPr lang="en-US" sz="800" dirty="0" err="1" smtClean="0">
                <a:solidFill>
                  <a:srgbClr val="FFC66D"/>
                </a:solidFill>
                <a:latin typeface="Menlo" charset="0"/>
                <a:ea typeface="Menlo" charset="0"/>
                <a:cs typeface="Menlo" charset="0"/>
              </a:rPr>
              <a:t>onCompleted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 {</a:t>
            </a:r>
            <a:b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	</a:t>
            </a:r>
            <a:r>
              <a:rPr lang="en-US" sz="800" dirty="0" smtClean="0"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if 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(!</a:t>
            </a:r>
            <a:r>
              <a:rPr lang="en-US" sz="800" dirty="0" err="1" smtClean="0">
                <a:solidFill>
                  <a:srgbClr val="B389C5"/>
                </a:solidFill>
                <a:latin typeface="Menlo" charset="0"/>
                <a:ea typeface="Menlo" charset="0"/>
                <a:cs typeface="Menlo" charset="0"/>
              </a:rPr>
              <a:t>subscriber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.isUnsubscribed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()) {</a:t>
            </a:r>
            <a:b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	 </a:t>
            </a:r>
            <a:r>
              <a:rPr lang="en-US" sz="800" dirty="0" smtClean="0">
                <a:latin typeface="Menlo" charset="0"/>
                <a:ea typeface="Menlo" charset="0"/>
                <a:cs typeface="Menlo" charset="0"/>
              </a:rPr>
              <a:t>            </a:t>
            </a:r>
            <a:r>
              <a:rPr lang="en-US" sz="800" dirty="0" err="1" smtClean="0">
                <a:solidFill>
                  <a:srgbClr val="B389C5"/>
                </a:solidFill>
                <a:latin typeface="Menlo" charset="0"/>
                <a:ea typeface="Menlo" charset="0"/>
                <a:cs typeface="Menlo" charset="0"/>
              </a:rPr>
              <a:t>subscriber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.onCompleted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</a:t>
            </a:r>
            <a: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;</a:t>
            </a:r>
            <a:b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	     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}</a:t>
            </a:r>
            <a:b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	    }</a:t>
            </a:r>
            <a:r>
              <a:rPr lang="en-US" sz="800" dirty="0" smtClean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 smtClean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latin typeface="Menlo" charset="0"/>
                <a:ea typeface="Menlo" charset="0"/>
                <a:cs typeface="Menlo" charset="0"/>
              </a:rPr>
              <a:t>	    </a:t>
            </a:r>
            <a:r>
              <a:rPr lang="en-US" sz="800" dirty="0">
                <a:solidFill>
                  <a:srgbClr val="BBB529"/>
                </a:solidFill>
                <a:latin typeface="Menlo" charset="0"/>
                <a:ea typeface="Menlo" charset="0"/>
                <a:cs typeface="Menlo" charset="0"/>
              </a:rPr>
              <a:t>@Override</a:t>
            </a:r>
            <a:br>
              <a:rPr lang="en-US" sz="800" dirty="0">
                <a:solidFill>
                  <a:srgbClr val="BBB52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529"/>
                </a:solidFill>
                <a:latin typeface="Menlo" charset="0"/>
                <a:ea typeface="Menlo" charset="0"/>
                <a:cs typeface="Menlo" charset="0"/>
              </a:rPr>
              <a:t>	    </a:t>
            </a: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public void </a:t>
            </a:r>
            <a:r>
              <a:rPr lang="en-US" sz="800" dirty="0" err="1">
                <a:solidFill>
                  <a:srgbClr val="FFC66D"/>
                </a:solidFill>
                <a:latin typeface="Menlo" charset="0"/>
                <a:ea typeface="Menlo" charset="0"/>
                <a:cs typeface="Menlo" charset="0"/>
              </a:rPr>
              <a:t>onError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Throwable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e) {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	</a:t>
            </a:r>
            <a:r>
              <a:rPr lang="en-US" sz="800" dirty="0" smtClean="0"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if 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err="1">
                <a:solidFill>
                  <a:srgbClr val="B389C5"/>
                </a:solidFill>
                <a:latin typeface="Menlo" charset="0"/>
                <a:ea typeface="Menlo" charset="0"/>
                <a:cs typeface="Menlo" charset="0"/>
              </a:rPr>
              <a:t>subscriber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.isUnsubscribed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()) {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smtClean="0">
                <a:latin typeface="Menlo" charset="0"/>
                <a:ea typeface="Menlo" charset="0"/>
                <a:cs typeface="Menlo" charset="0"/>
              </a:rPr>
              <a:t>		    </a:t>
            </a: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return;</a:t>
            </a:r>
            <a:b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	        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}</a:t>
            </a:r>
            <a:endParaRPr lang="en-US" sz="800" dirty="0" smtClean="0"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r>
              <a:rPr lang="en-US" sz="800" dirty="0" smtClean="0">
                <a:latin typeface="Menlo" charset="0"/>
                <a:ea typeface="Menlo" charset="0"/>
                <a:cs typeface="Menlo" charset="0"/>
              </a:rPr>
              <a:t>	        </a:t>
            </a:r>
            <a:r>
              <a:rPr lang="en-US" sz="800" dirty="0" smtClean="0">
                <a:solidFill>
                  <a:srgbClr val="808080"/>
                </a:solidFill>
                <a:latin typeface="Menlo" charset="0"/>
                <a:ea typeface="Menlo" charset="0"/>
                <a:cs typeface="Menlo" charset="0"/>
              </a:rPr>
              <a:t>//</a:t>
            </a:r>
            <a:r>
              <a:rPr lang="en-US" sz="800" i="1" dirty="0" smtClean="0">
                <a:solidFill>
                  <a:srgbClr val="A8C023"/>
                </a:solidFill>
                <a:latin typeface="Menlo" charset="0"/>
                <a:ea typeface="Menlo" charset="0"/>
                <a:cs typeface="Menlo" charset="0"/>
              </a:rPr>
              <a:t>TODO: handle error</a:t>
            </a:r>
            <a:endParaRPr lang="en-US" sz="800" dirty="0" smtClean="0"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r>
              <a:rPr lang="en-US" sz="800" dirty="0" smtClean="0">
                <a:solidFill>
                  <a:srgbClr val="B389C5"/>
                </a:solidFill>
                <a:latin typeface="Menlo" charset="0"/>
                <a:ea typeface="Menlo" charset="0"/>
                <a:cs typeface="Menlo" charset="0"/>
              </a:rPr>
              <a:t>	        </a:t>
            </a:r>
            <a:r>
              <a:rPr lang="en-US" sz="800" dirty="0" err="1" smtClean="0">
                <a:solidFill>
                  <a:srgbClr val="B389C5"/>
                </a:solidFill>
                <a:latin typeface="Menlo" charset="0"/>
                <a:ea typeface="Menlo" charset="0"/>
                <a:cs typeface="Menlo" charset="0"/>
              </a:rPr>
              <a:t>subscriber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.onError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(e)</a:t>
            </a:r>
            <a: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; </a:t>
            </a:r>
            <a:endParaRPr lang="en-US" sz="800" dirty="0" smtClean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	    }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latin typeface="Menlo" charset="0"/>
                <a:ea typeface="Menlo" charset="0"/>
                <a:cs typeface="Menlo" charset="0"/>
              </a:rPr>
              <a:t>	    </a:t>
            </a:r>
            <a:r>
              <a:rPr lang="en-US" sz="800" dirty="0" smtClean="0">
                <a:solidFill>
                  <a:srgbClr val="BBB529"/>
                </a:solidFill>
                <a:latin typeface="Menlo" charset="0"/>
                <a:ea typeface="Menlo" charset="0"/>
                <a:cs typeface="Menlo" charset="0"/>
              </a:rPr>
              <a:t>@Override	</a:t>
            </a:r>
            <a:br>
              <a:rPr lang="en-US" sz="800" dirty="0" smtClean="0">
                <a:solidFill>
                  <a:srgbClr val="BBB52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529"/>
                </a:solidFill>
                <a:latin typeface="Menlo" charset="0"/>
                <a:ea typeface="Menlo" charset="0"/>
                <a:cs typeface="Menlo" charset="0"/>
              </a:rPr>
              <a:t>	    </a:t>
            </a:r>
            <a: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public void </a:t>
            </a:r>
            <a:r>
              <a:rPr lang="en-US" sz="800" dirty="0" err="1" smtClean="0">
                <a:solidFill>
                  <a:srgbClr val="FFC66D"/>
                </a:solidFill>
                <a:latin typeface="Menlo" charset="0"/>
                <a:ea typeface="Menlo" charset="0"/>
                <a:cs typeface="Menlo" charset="0"/>
              </a:rPr>
              <a:t>onNext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smtClean="0">
                <a:solidFill>
                  <a:srgbClr val="507874"/>
                </a:solidFill>
                <a:latin typeface="Menlo" charset="0"/>
                <a:ea typeface="Menlo" charset="0"/>
                <a:cs typeface="Menlo" charset="0"/>
              </a:rPr>
              <a:t>T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t) {</a:t>
            </a:r>
            <a:b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	</a:t>
            </a:r>
            <a:r>
              <a:rPr lang="en-US" sz="800" dirty="0" smtClean="0"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if 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(!</a:t>
            </a:r>
            <a:r>
              <a:rPr lang="en-US" sz="800" dirty="0" err="1" smtClean="0">
                <a:solidFill>
                  <a:srgbClr val="B389C5"/>
                </a:solidFill>
                <a:latin typeface="Menlo" charset="0"/>
                <a:ea typeface="Menlo" charset="0"/>
                <a:cs typeface="Menlo" charset="0"/>
              </a:rPr>
              <a:t>subscriber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.isUnsubscribed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()) {</a:t>
            </a:r>
          </a:p>
          <a:p>
            <a:pPr marL="95247" indent="0">
              <a:buNone/>
            </a:pP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	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      </a:t>
            </a:r>
            <a:r>
              <a:rPr lang="en-US" sz="800" dirty="0" err="1" smtClean="0">
                <a:solidFill>
                  <a:srgbClr val="B389C5"/>
                </a:solidFill>
                <a:latin typeface="Menlo" charset="0"/>
                <a:ea typeface="Menlo" charset="0"/>
                <a:cs typeface="Menlo" charset="0"/>
              </a:rPr>
              <a:t>subscriber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.onNext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(t)</a:t>
            </a:r>
            <a: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;</a:t>
            </a:r>
            <a:b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         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 }</a:t>
            </a:r>
            <a:b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   })</a:t>
            </a:r>
            <a: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;</a:t>
            </a:r>
            <a:endParaRPr lang="en-US" sz="800" dirty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6" name="Shape 771"/>
          <p:cNvSpPr txBox="1">
            <a:spLocks noGrp="1"/>
          </p:cNvSpPr>
          <p:nvPr>
            <p:ph type="ftr" idx="11"/>
          </p:nvPr>
        </p:nvSpPr>
        <p:spPr>
          <a:xfrm>
            <a:off x="457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>
              <a:buSzPct val="25000"/>
            </a:pPr>
            <a:r>
              <a:rPr lang="en-US"/>
              <a:t>Supercharge</a:t>
            </a:r>
          </a:p>
        </p:txBody>
      </p:sp>
    </p:spTree>
    <p:extLst>
      <p:ext uri="{BB962C8B-B14F-4D97-AF65-F5344CB8AC3E}">
        <p14:creationId xmlns:p14="http://schemas.microsoft.com/office/powerpoint/2010/main" val="75288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167" i="1" smtClean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13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1"/>
          </p:nvPr>
        </p:nvSpPr>
        <p:spPr>
          <a:xfrm>
            <a:off x="457200" y="308845"/>
            <a:ext cx="8229600" cy="4639701"/>
          </a:xfrm>
          <a:prstGeom prst="rect">
            <a:avLst/>
          </a:prstGeom>
          <a:solidFill>
            <a:srgbClr val="2B2B2B"/>
          </a:solidFill>
        </p:spPr>
        <p:txBody>
          <a:bodyPr wrap="square" rtlCol="0">
            <a:spAutoFit/>
          </a:bodyPr>
          <a:lstStyle/>
          <a:p>
            <a:pPr marL="95247" indent="0">
              <a:buNone/>
            </a:pP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compile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smtClean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'com.github.davidmoten:rxjava-extras:0.8.0.5’</a:t>
            </a:r>
            <a:endParaRPr lang="en-US" sz="800" dirty="0" smtClean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compile 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com.trello.rxlifecycle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:+’</a:t>
            </a:r>
            <a:endParaRPr lang="en-US" sz="800" dirty="0">
              <a:solidFill>
                <a:srgbClr val="646269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endParaRPr lang="en-US" sz="800" dirty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observable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.retryWhen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RetryWhen.</a:t>
            </a:r>
            <a:r>
              <a:rPr lang="en-US" sz="800" i="1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retryWhenInstanceOf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CommunicationError.</a:t>
            </a:r>
            <a:r>
              <a:rPr lang="en-US" sz="800" dirty="0" err="1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class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)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 .delay(</a:t>
            </a:r>
            <a:r>
              <a:rPr lang="en-US" sz="800" dirty="0" smtClean="0">
                <a:solidFill>
                  <a:srgbClr val="6897BB"/>
                </a:solidFill>
                <a:latin typeface="Menlo" charset="0"/>
                <a:ea typeface="Menlo" charset="0"/>
                <a:cs typeface="Menlo" charset="0"/>
              </a:rPr>
              <a:t>2L</a:t>
            </a: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,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TimeUnit.</a:t>
            </a:r>
            <a:r>
              <a:rPr lang="en-US" sz="800" i="1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SECONDS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)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 .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maxRetries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>
                <a:solidFill>
                  <a:srgbClr val="6897BB"/>
                </a:solidFill>
                <a:latin typeface="Menlo" charset="0"/>
                <a:ea typeface="Menlo" charset="0"/>
                <a:cs typeface="Menlo" charset="0"/>
              </a:rPr>
              <a:t>1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)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.build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())</a:t>
            </a:r>
          </a:p>
          <a:p>
            <a:pPr marL="9360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.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compose(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bindToLifecycle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.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compose(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RxUtils.</a:t>
            </a:r>
            <a:r>
              <a:rPr lang="en-US" sz="800" i="1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androidSchedulers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.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doOnSubscribe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(() -&gt;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appManager.showMultipleFullScreenprogress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(true))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.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doOnTerminate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(() -&gt;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appManager.showMultipleFullScreenprogress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(false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))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.lift((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Observable.Operator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&lt;T, T&gt;) subscriber -&gt; new Subscriber&lt;T&gt;(subscriber) {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	  @Override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public void 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onCompleted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 {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    if (!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subscriber.isUnsubscribed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()) {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         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subscriber.onCompleted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();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    }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}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@Override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public void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onError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Throwable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e) {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    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if (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subscriber.isUnsubscribed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()) {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	    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return;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    }</a:t>
            </a:r>
          </a:p>
          <a:p>
            <a:pPr marL="95247" indent="0">
              <a:buNone/>
            </a:pP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    //</a:t>
            </a:r>
            <a:r>
              <a:rPr lang="en-US" sz="800" i="1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TODO: handle error</a:t>
            </a:r>
            <a:endParaRPr lang="en-US" sz="800" dirty="0" smtClean="0">
              <a:solidFill>
                <a:srgbClr val="646269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    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subscriber.onError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(e); </a:t>
            </a:r>
          </a:p>
          <a:p>
            <a:pPr marL="95247" indent="0">
              <a:buNone/>
            </a:pP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}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@Override	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public void 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onNext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(T t) {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    if (!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subscriber.isUnsubscribed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()) {</a:t>
            </a:r>
          </a:p>
          <a:p>
            <a:pPr marL="95247" indent="0">
              <a:buNone/>
            </a:pP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     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subscriber.onNext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(t);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         }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  });</a:t>
            </a:r>
            <a:endParaRPr lang="en-US" sz="800" dirty="0">
              <a:solidFill>
                <a:srgbClr val="646269"/>
              </a:solidFill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6" name="Shape 771"/>
          <p:cNvSpPr txBox="1">
            <a:spLocks noGrp="1"/>
          </p:cNvSpPr>
          <p:nvPr>
            <p:ph type="ftr" idx="11"/>
          </p:nvPr>
        </p:nvSpPr>
        <p:spPr>
          <a:xfrm>
            <a:off x="457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>
              <a:buSzPct val="25000"/>
            </a:pPr>
            <a:r>
              <a:rPr lang="en-US"/>
              <a:t>Supercharge</a:t>
            </a:r>
          </a:p>
        </p:txBody>
      </p:sp>
    </p:spTree>
    <p:extLst>
      <p:ext uri="{BB962C8B-B14F-4D97-AF65-F5344CB8AC3E}">
        <p14:creationId xmlns:p14="http://schemas.microsoft.com/office/powerpoint/2010/main" val="91434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167" i="1" smtClean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14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1"/>
          </p:nvPr>
        </p:nvSpPr>
        <p:spPr>
          <a:xfrm>
            <a:off x="457200" y="308845"/>
            <a:ext cx="8229600" cy="4639701"/>
          </a:xfrm>
          <a:prstGeom prst="rect">
            <a:avLst/>
          </a:prstGeom>
          <a:solidFill>
            <a:srgbClr val="2B2B2B"/>
          </a:solidFill>
        </p:spPr>
        <p:txBody>
          <a:bodyPr wrap="square" rtlCol="0">
            <a:spAutoFit/>
          </a:bodyPr>
          <a:lstStyle/>
          <a:p>
            <a:pPr marL="95247" indent="0">
              <a:buNone/>
            </a:pP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compile 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'com.github.davidmoten:rxjava-extras:0.8.0.5’</a:t>
            </a:r>
          </a:p>
          <a:p>
            <a:pPr marL="95247" indent="0">
              <a:buNone/>
            </a:pP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compile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smtClean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 err="1" smtClean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com.trello:rxlifecycle</a:t>
            </a:r>
            <a:r>
              <a:rPr lang="en-US" sz="800" dirty="0" smtClean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:+’</a:t>
            </a:r>
            <a:endParaRPr lang="en-US" sz="800" dirty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endParaRPr lang="en-US" sz="800" dirty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observable.retryWhen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RetryWhen.</a:t>
            </a:r>
            <a:r>
              <a:rPr lang="en-US" sz="800" i="1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retryWhenInstanceOf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CommunicationError.class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.delay(2L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,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TimeUnit.</a:t>
            </a:r>
            <a:r>
              <a:rPr lang="en-US" sz="800" i="1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SECONDS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.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maxRetries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(1)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.build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())</a:t>
            </a:r>
          </a:p>
          <a:p>
            <a:pPr marL="9360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.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compose(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bindToLifecycle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())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.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compose(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RxUtils.</a:t>
            </a:r>
            <a:r>
              <a:rPr lang="en-US" sz="800" i="1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androidSchedulers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.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doOnSubscribe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(() -&gt;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appManager.showMultipleFullScreenprogress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(true))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.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doOnTerminate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(() -&gt;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appManager.showMultipleFullScreenprogress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(false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))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.lift((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Observable.Operator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&lt;T, T&gt;) subscriber -&gt; new Subscriber&lt;T&gt;(subscriber) {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	  @Override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public void 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onCompleted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 {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    if (!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subscriber.isUnsubscribed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()) {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         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subscriber.onCompleted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();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    }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}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@Override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public void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onError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Throwable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e) {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    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if (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subscriber.isUnsubscribed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()) {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	    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return;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    }</a:t>
            </a:r>
          </a:p>
          <a:p>
            <a:pPr marL="95247" indent="0">
              <a:buNone/>
            </a:pP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    //</a:t>
            </a:r>
            <a:r>
              <a:rPr lang="en-US" sz="800" i="1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TODO: handle error</a:t>
            </a:r>
            <a:endParaRPr lang="en-US" sz="800" dirty="0" smtClean="0">
              <a:solidFill>
                <a:srgbClr val="646269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    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subscriber.onError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(e); </a:t>
            </a:r>
          </a:p>
          <a:p>
            <a:pPr marL="95247" indent="0">
              <a:buNone/>
            </a:pP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}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@Override	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public void 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onNext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(T t) {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    if (!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subscriber.isUnsubscribed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()) {</a:t>
            </a:r>
          </a:p>
          <a:p>
            <a:pPr marL="95247" indent="0">
              <a:buNone/>
            </a:pP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     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subscriber.onNext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(t);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         }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  });</a:t>
            </a:r>
            <a:endParaRPr lang="en-US" sz="800" dirty="0">
              <a:solidFill>
                <a:srgbClr val="646269"/>
              </a:solidFill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6" name="Shape 771"/>
          <p:cNvSpPr txBox="1">
            <a:spLocks noGrp="1"/>
          </p:cNvSpPr>
          <p:nvPr>
            <p:ph type="ftr" idx="11"/>
          </p:nvPr>
        </p:nvSpPr>
        <p:spPr>
          <a:xfrm>
            <a:off x="457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>
              <a:buSzPct val="25000"/>
            </a:pPr>
            <a:r>
              <a:rPr lang="en-US"/>
              <a:t>Supercharge</a:t>
            </a:r>
          </a:p>
        </p:txBody>
      </p:sp>
    </p:spTree>
    <p:extLst>
      <p:ext uri="{BB962C8B-B14F-4D97-AF65-F5344CB8AC3E}">
        <p14:creationId xmlns:p14="http://schemas.microsoft.com/office/powerpoint/2010/main" val="156350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167" i="1" smtClean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15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1"/>
          </p:nvPr>
        </p:nvSpPr>
        <p:spPr>
          <a:xfrm>
            <a:off x="457200" y="308845"/>
            <a:ext cx="8229600" cy="4639701"/>
          </a:xfrm>
          <a:prstGeom prst="rect">
            <a:avLst/>
          </a:prstGeom>
          <a:solidFill>
            <a:srgbClr val="2B2B2B"/>
          </a:solidFill>
        </p:spPr>
        <p:txBody>
          <a:bodyPr wrap="square" rtlCol="0">
            <a:spAutoFit/>
          </a:bodyPr>
          <a:lstStyle/>
          <a:p>
            <a:pPr marL="95247" indent="0">
              <a:buNone/>
            </a:pP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compile 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'com.github.davidmoten:rxjava-extras:0.8.0.5’</a:t>
            </a:r>
          </a:p>
          <a:p>
            <a:pPr marL="95247" indent="0">
              <a:buNone/>
            </a:pP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compile 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com.trello.rxlifecycle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:+’</a:t>
            </a:r>
            <a:endParaRPr lang="en-US" sz="800" dirty="0">
              <a:solidFill>
                <a:srgbClr val="646269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endParaRPr lang="en-US" sz="800" dirty="0">
              <a:solidFill>
                <a:srgbClr val="646269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observable.retryWhen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RetryWhen.</a:t>
            </a:r>
            <a:r>
              <a:rPr lang="en-US" sz="800" i="1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retryWhenInstanceOf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CommunicationError.class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.delay(2L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,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TimeUnit.</a:t>
            </a:r>
            <a:r>
              <a:rPr lang="en-US" sz="800" i="1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SECONDS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.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maxRetries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(1)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.build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())</a:t>
            </a:r>
          </a:p>
          <a:p>
            <a:pPr marL="9360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.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compose(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bindToLifecycle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.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compose(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RxUtils.</a:t>
            </a:r>
            <a:r>
              <a:rPr lang="en-US" sz="800" i="1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androidSchedulers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())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 .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doOnSubscribe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(() -&gt; 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appManager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.showMultipleFullScreenprogress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true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))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doOnTerminate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(() -&gt; 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appManager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.showMultipleFullScreenprogress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false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))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.lift((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Observable.Operator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&lt;T, T&gt;) subscriber -&gt; new Subscriber&lt;T&gt;(subscriber) {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	  @Override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public void 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onCompleted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 {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    if (!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subscriber.isUnsubscribed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()) {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         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subscriber.onCompleted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();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    }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}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@Override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public void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onError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Throwable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e) {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    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if (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subscriber.isUnsubscribed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()) {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	    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return;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    }</a:t>
            </a:r>
          </a:p>
          <a:p>
            <a:pPr marL="95247" indent="0">
              <a:buNone/>
            </a:pP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    //</a:t>
            </a:r>
            <a:r>
              <a:rPr lang="en-US" sz="800" i="1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TODO: handle error</a:t>
            </a:r>
            <a:endParaRPr lang="en-US" sz="800" dirty="0" smtClean="0">
              <a:solidFill>
                <a:srgbClr val="646269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    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subscriber.onError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(e); </a:t>
            </a:r>
          </a:p>
          <a:p>
            <a:pPr marL="95247" indent="0">
              <a:buNone/>
            </a:pP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}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@Override	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public void 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onNext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(T t) {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        if (!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subscriber.isUnsubscribed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()) {</a:t>
            </a:r>
          </a:p>
          <a:p>
            <a:pPr marL="95247" indent="0">
              <a:buNone/>
            </a:pP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	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     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subscriber.onNext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(t);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         }</a:t>
            </a:r>
            <a:b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  });</a:t>
            </a:r>
            <a:endParaRPr lang="en-US" sz="800" dirty="0">
              <a:solidFill>
                <a:srgbClr val="646269"/>
              </a:solidFill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6" name="Shape 771"/>
          <p:cNvSpPr txBox="1">
            <a:spLocks noGrp="1"/>
          </p:cNvSpPr>
          <p:nvPr>
            <p:ph type="ftr" idx="11"/>
          </p:nvPr>
        </p:nvSpPr>
        <p:spPr>
          <a:xfrm>
            <a:off x="457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>
              <a:buSzPct val="25000"/>
            </a:pPr>
            <a:r>
              <a:rPr lang="en-US"/>
              <a:t>Supercharge</a:t>
            </a:r>
          </a:p>
        </p:txBody>
      </p:sp>
    </p:spTree>
    <p:extLst>
      <p:ext uri="{BB962C8B-B14F-4D97-AF65-F5344CB8AC3E}">
        <p14:creationId xmlns:p14="http://schemas.microsoft.com/office/powerpoint/2010/main" val="54685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167" i="1" smtClean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16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1"/>
          </p:nvPr>
        </p:nvSpPr>
        <p:spPr>
          <a:xfrm>
            <a:off x="457200" y="308845"/>
            <a:ext cx="8229600" cy="4639701"/>
          </a:xfrm>
          <a:prstGeom prst="rect">
            <a:avLst/>
          </a:prstGeom>
          <a:solidFill>
            <a:srgbClr val="2B2B2B"/>
          </a:solidFill>
        </p:spPr>
        <p:txBody>
          <a:bodyPr wrap="square" rtlCol="0">
            <a:spAutoFit/>
          </a:bodyPr>
          <a:lstStyle/>
          <a:p>
            <a:pPr marL="95247" indent="0">
              <a:buNone/>
            </a:pP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compile 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'com.github.davidmoten:rxjava-extras:0.8.0.5’</a:t>
            </a:r>
          </a:p>
          <a:p>
            <a:pPr marL="95247" indent="0">
              <a:buNone/>
            </a:pP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compile 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com.trello.rxlifecycle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:+’</a:t>
            </a:r>
            <a:endParaRPr lang="en-US" sz="800" dirty="0">
              <a:solidFill>
                <a:srgbClr val="646269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endParaRPr lang="en-US" sz="800" dirty="0">
              <a:solidFill>
                <a:srgbClr val="646269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observable.retryWhen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RetryWhen.</a:t>
            </a:r>
            <a:r>
              <a:rPr lang="en-US" sz="800" i="1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retryWhenInstanceOf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CommunicationError.class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.delay(2L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,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TimeUnit.</a:t>
            </a:r>
            <a:r>
              <a:rPr lang="en-US" sz="800" i="1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SECONDS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.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maxRetries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(1)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.build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())</a:t>
            </a:r>
          </a:p>
          <a:p>
            <a:pPr marL="9360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.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compose(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bindToLifecycle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.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compose(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RxUtils.</a:t>
            </a:r>
            <a:r>
              <a:rPr lang="en-US" sz="800" i="1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androidSchedulers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.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doOnSubscribe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(() -&gt;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appManager.showMultipleFullScreenprogress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(true))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.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doOnTerminate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(() -&gt;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appManager.showMultipleFullScreenprogress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(false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))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 .lift((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Observable.Operator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&lt;</a:t>
            </a:r>
            <a:r>
              <a:rPr lang="en-US" sz="800" dirty="0">
                <a:solidFill>
                  <a:srgbClr val="507874"/>
                </a:solidFill>
                <a:latin typeface="Menlo" charset="0"/>
                <a:ea typeface="Menlo" charset="0"/>
                <a:cs typeface="Menlo" charset="0"/>
              </a:rPr>
              <a:t>T</a:t>
            </a: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, </a:t>
            </a:r>
            <a:r>
              <a:rPr lang="en-US" sz="800" dirty="0">
                <a:solidFill>
                  <a:srgbClr val="507874"/>
                </a:solidFill>
                <a:latin typeface="Menlo" charset="0"/>
                <a:ea typeface="Menlo" charset="0"/>
                <a:cs typeface="Menlo" charset="0"/>
              </a:rPr>
              <a:t>T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&gt;) subscriber -&gt; </a:t>
            </a: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new 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Subscriber&lt;</a:t>
            </a:r>
            <a:r>
              <a:rPr lang="en-US" sz="800" dirty="0">
                <a:solidFill>
                  <a:srgbClr val="507874"/>
                </a:solidFill>
                <a:latin typeface="Menlo" charset="0"/>
                <a:ea typeface="Menlo" charset="0"/>
                <a:cs typeface="Menlo" charset="0"/>
              </a:rPr>
              <a:t>T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&gt;(subscriber) {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latin typeface="Menlo" charset="0"/>
                <a:ea typeface="Menlo" charset="0"/>
                <a:cs typeface="Menlo" charset="0"/>
              </a:rPr>
              <a:t>  	  </a:t>
            </a:r>
            <a:r>
              <a:rPr lang="en-US" sz="800" dirty="0" smtClean="0">
                <a:solidFill>
                  <a:srgbClr val="BBB529"/>
                </a:solidFill>
                <a:latin typeface="Menlo" charset="0"/>
                <a:ea typeface="Menlo" charset="0"/>
                <a:cs typeface="Menlo" charset="0"/>
              </a:rPr>
              <a:t>@Override</a:t>
            </a:r>
            <a:br>
              <a:rPr lang="en-US" sz="800" dirty="0" smtClean="0">
                <a:solidFill>
                  <a:srgbClr val="BBB52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529"/>
                </a:solidFill>
                <a:latin typeface="Menlo" charset="0"/>
                <a:ea typeface="Menlo" charset="0"/>
                <a:cs typeface="Menlo" charset="0"/>
              </a:rPr>
              <a:t>	    </a:t>
            </a:r>
            <a: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public void </a:t>
            </a:r>
            <a:r>
              <a:rPr lang="en-US" sz="800" dirty="0" err="1" smtClean="0">
                <a:solidFill>
                  <a:srgbClr val="FFC66D"/>
                </a:solidFill>
                <a:latin typeface="Menlo" charset="0"/>
                <a:ea typeface="Menlo" charset="0"/>
                <a:cs typeface="Menlo" charset="0"/>
              </a:rPr>
              <a:t>onCompleted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 {</a:t>
            </a:r>
            <a:b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	</a:t>
            </a:r>
            <a:r>
              <a:rPr lang="en-US" sz="800" dirty="0" smtClean="0"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if 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(!</a:t>
            </a:r>
            <a:r>
              <a:rPr lang="en-US" sz="800" dirty="0" err="1" smtClean="0">
                <a:solidFill>
                  <a:srgbClr val="B389C5"/>
                </a:solidFill>
                <a:latin typeface="Menlo" charset="0"/>
                <a:ea typeface="Menlo" charset="0"/>
                <a:cs typeface="Menlo" charset="0"/>
              </a:rPr>
              <a:t>subscriber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.isUnsubscribed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()) {</a:t>
            </a:r>
            <a:b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	 </a:t>
            </a:r>
            <a:r>
              <a:rPr lang="en-US" sz="800" dirty="0" smtClean="0">
                <a:latin typeface="Menlo" charset="0"/>
                <a:ea typeface="Menlo" charset="0"/>
                <a:cs typeface="Menlo" charset="0"/>
              </a:rPr>
              <a:t>            </a:t>
            </a:r>
            <a:r>
              <a:rPr lang="en-US" sz="800" dirty="0" err="1" smtClean="0">
                <a:solidFill>
                  <a:srgbClr val="B389C5"/>
                </a:solidFill>
                <a:latin typeface="Menlo" charset="0"/>
                <a:ea typeface="Menlo" charset="0"/>
                <a:cs typeface="Menlo" charset="0"/>
              </a:rPr>
              <a:t>subscriber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.onCompleted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</a:t>
            </a:r>
            <a: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;</a:t>
            </a:r>
            <a:b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	     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}</a:t>
            </a:r>
            <a:b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	    }</a:t>
            </a:r>
            <a:r>
              <a:rPr lang="en-US" sz="800" dirty="0" smtClean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 smtClean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latin typeface="Menlo" charset="0"/>
                <a:ea typeface="Menlo" charset="0"/>
                <a:cs typeface="Menlo" charset="0"/>
              </a:rPr>
              <a:t>	    </a:t>
            </a:r>
            <a:r>
              <a:rPr lang="en-US" sz="800" dirty="0">
                <a:solidFill>
                  <a:srgbClr val="BBB529"/>
                </a:solidFill>
                <a:latin typeface="Menlo" charset="0"/>
                <a:ea typeface="Menlo" charset="0"/>
                <a:cs typeface="Menlo" charset="0"/>
              </a:rPr>
              <a:t>@Override</a:t>
            </a:r>
            <a:br>
              <a:rPr lang="en-US" sz="800" dirty="0">
                <a:solidFill>
                  <a:srgbClr val="BBB52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529"/>
                </a:solidFill>
                <a:latin typeface="Menlo" charset="0"/>
                <a:ea typeface="Menlo" charset="0"/>
                <a:cs typeface="Menlo" charset="0"/>
              </a:rPr>
              <a:t>	    </a:t>
            </a: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public void </a:t>
            </a:r>
            <a:r>
              <a:rPr lang="en-US" sz="800" dirty="0" err="1">
                <a:solidFill>
                  <a:srgbClr val="FFC66D"/>
                </a:solidFill>
                <a:latin typeface="Menlo" charset="0"/>
                <a:ea typeface="Menlo" charset="0"/>
                <a:cs typeface="Menlo" charset="0"/>
              </a:rPr>
              <a:t>onError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Throwable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e) {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	</a:t>
            </a:r>
            <a:r>
              <a:rPr lang="en-US" sz="800" dirty="0" smtClean="0"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if 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err="1">
                <a:solidFill>
                  <a:srgbClr val="B389C5"/>
                </a:solidFill>
                <a:latin typeface="Menlo" charset="0"/>
                <a:ea typeface="Menlo" charset="0"/>
                <a:cs typeface="Menlo" charset="0"/>
              </a:rPr>
              <a:t>subscriber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.isUnsubscribed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()) {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smtClean="0">
                <a:latin typeface="Menlo" charset="0"/>
                <a:ea typeface="Menlo" charset="0"/>
                <a:cs typeface="Menlo" charset="0"/>
              </a:rPr>
              <a:t>		    </a:t>
            </a: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return;</a:t>
            </a:r>
            <a:b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	        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}</a:t>
            </a:r>
            <a:endParaRPr lang="en-US" sz="800" dirty="0" smtClean="0"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r>
              <a:rPr lang="en-US" sz="800" dirty="0" smtClean="0">
                <a:latin typeface="Menlo" charset="0"/>
                <a:ea typeface="Menlo" charset="0"/>
                <a:cs typeface="Menlo" charset="0"/>
              </a:rPr>
              <a:t>	        </a:t>
            </a:r>
            <a:r>
              <a:rPr lang="en-US" sz="800" dirty="0" smtClean="0">
                <a:solidFill>
                  <a:srgbClr val="808080"/>
                </a:solidFill>
                <a:latin typeface="Menlo" charset="0"/>
                <a:ea typeface="Menlo" charset="0"/>
                <a:cs typeface="Menlo" charset="0"/>
              </a:rPr>
              <a:t>//</a:t>
            </a:r>
            <a:r>
              <a:rPr lang="en-US" sz="800" i="1" dirty="0" smtClean="0">
                <a:solidFill>
                  <a:srgbClr val="A8C023"/>
                </a:solidFill>
                <a:latin typeface="Menlo" charset="0"/>
                <a:ea typeface="Menlo" charset="0"/>
                <a:cs typeface="Menlo" charset="0"/>
              </a:rPr>
              <a:t>TODO: handle error</a:t>
            </a:r>
            <a:endParaRPr lang="en-US" sz="800" dirty="0" smtClean="0"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r>
              <a:rPr lang="en-US" sz="800" dirty="0" smtClean="0">
                <a:solidFill>
                  <a:srgbClr val="B389C5"/>
                </a:solidFill>
                <a:latin typeface="Menlo" charset="0"/>
                <a:ea typeface="Menlo" charset="0"/>
                <a:cs typeface="Menlo" charset="0"/>
              </a:rPr>
              <a:t>	        </a:t>
            </a:r>
            <a:r>
              <a:rPr lang="en-US" sz="800" dirty="0" err="1" smtClean="0">
                <a:solidFill>
                  <a:srgbClr val="B389C5"/>
                </a:solidFill>
                <a:latin typeface="Menlo" charset="0"/>
                <a:ea typeface="Menlo" charset="0"/>
                <a:cs typeface="Menlo" charset="0"/>
              </a:rPr>
              <a:t>subscriber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.onError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(e)</a:t>
            </a:r>
            <a: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; </a:t>
            </a:r>
            <a:endParaRPr lang="en-US" sz="800" dirty="0" smtClean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	    }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latin typeface="Menlo" charset="0"/>
                <a:ea typeface="Menlo" charset="0"/>
                <a:cs typeface="Menlo" charset="0"/>
              </a:rPr>
              <a:t>	    </a:t>
            </a:r>
            <a:r>
              <a:rPr lang="en-US" sz="800" dirty="0" smtClean="0">
                <a:solidFill>
                  <a:srgbClr val="BBB529"/>
                </a:solidFill>
                <a:latin typeface="Menlo" charset="0"/>
                <a:ea typeface="Menlo" charset="0"/>
                <a:cs typeface="Menlo" charset="0"/>
              </a:rPr>
              <a:t>@Override	</a:t>
            </a:r>
            <a:br>
              <a:rPr lang="en-US" sz="800" dirty="0" smtClean="0">
                <a:solidFill>
                  <a:srgbClr val="BBB52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529"/>
                </a:solidFill>
                <a:latin typeface="Menlo" charset="0"/>
                <a:ea typeface="Menlo" charset="0"/>
                <a:cs typeface="Menlo" charset="0"/>
              </a:rPr>
              <a:t>	    </a:t>
            </a:r>
            <a: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public void </a:t>
            </a:r>
            <a:r>
              <a:rPr lang="en-US" sz="800" dirty="0" err="1" smtClean="0">
                <a:solidFill>
                  <a:srgbClr val="FFC66D"/>
                </a:solidFill>
                <a:latin typeface="Menlo" charset="0"/>
                <a:ea typeface="Menlo" charset="0"/>
                <a:cs typeface="Menlo" charset="0"/>
              </a:rPr>
              <a:t>onNext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smtClean="0">
                <a:solidFill>
                  <a:srgbClr val="507874"/>
                </a:solidFill>
                <a:latin typeface="Menlo" charset="0"/>
                <a:ea typeface="Menlo" charset="0"/>
                <a:cs typeface="Menlo" charset="0"/>
              </a:rPr>
              <a:t>T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t) {</a:t>
            </a:r>
            <a:b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	</a:t>
            </a:r>
            <a:r>
              <a:rPr lang="en-US" sz="800" dirty="0" smtClean="0"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if 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(!</a:t>
            </a:r>
            <a:r>
              <a:rPr lang="en-US" sz="800" dirty="0" err="1" smtClean="0">
                <a:solidFill>
                  <a:srgbClr val="B389C5"/>
                </a:solidFill>
                <a:latin typeface="Menlo" charset="0"/>
                <a:ea typeface="Menlo" charset="0"/>
                <a:cs typeface="Menlo" charset="0"/>
              </a:rPr>
              <a:t>subscriber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.isUnsubscribed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()) {</a:t>
            </a:r>
          </a:p>
          <a:p>
            <a:pPr marL="95247" indent="0">
              <a:buNone/>
            </a:pP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	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      </a:t>
            </a:r>
            <a:r>
              <a:rPr lang="en-US" sz="800" dirty="0" err="1" smtClean="0">
                <a:solidFill>
                  <a:srgbClr val="B389C5"/>
                </a:solidFill>
                <a:latin typeface="Menlo" charset="0"/>
                <a:ea typeface="Menlo" charset="0"/>
                <a:cs typeface="Menlo" charset="0"/>
              </a:rPr>
              <a:t>subscriber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.onNext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(t)</a:t>
            </a:r>
            <a: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;</a:t>
            </a:r>
            <a:b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         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 }</a:t>
            </a:r>
            <a:b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   })</a:t>
            </a:r>
            <a: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;</a:t>
            </a:r>
            <a:endParaRPr lang="en-US" sz="800" dirty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6" name="Shape 771"/>
          <p:cNvSpPr txBox="1">
            <a:spLocks noGrp="1"/>
          </p:cNvSpPr>
          <p:nvPr>
            <p:ph type="ftr" idx="11"/>
          </p:nvPr>
        </p:nvSpPr>
        <p:spPr>
          <a:xfrm>
            <a:off x="457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>
              <a:buSzPct val="25000"/>
            </a:pPr>
            <a:r>
              <a:rPr lang="en-US"/>
              <a:t>Supercharge</a:t>
            </a:r>
          </a:p>
        </p:txBody>
      </p:sp>
    </p:spTree>
    <p:extLst>
      <p:ext uri="{BB962C8B-B14F-4D97-AF65-F5344CB8AC3E}">
        <p14:creationId xmlns:p14="http://schemas.microsoft.com/office/powerpoint/2010/main" val="16801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Shape 804"/>
          <p:cNvSpPr txBox="1">
            <a:spLocks noGrp="1"/>
          </p:cNvSpPr>
          <p:nvPr>
            <p:ph type="ctrTitle"/>
          </p:nvPr>
        </p:nvSpPr>
        <p:spPr>
          <a:xfrm>
            <a:off x="669022" y="2131726"/>
            <a:ext cx="7772400" cy="1225020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b" anchorCtr="0">
            <a:noAutofit/>
          </a:bodyPr>
          <a:lstStyle/>
          <a:p>
            <a:pPr>
              <a:buSzPct val="25000"/>
            </a:pPr>
            <a:r>
              <a:rPr lang="en-US" dirty="0" smtClean="0"/>
              <a:t>Debug &amp; Test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167" i="1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18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215" y="2595890"/>
            <a:ext cx="3015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Lato" charset="0"/>
                <a:ea typeface="Lato" charset="0"/>
                <a:cs typeface="Lato" charset="0"/>
              </a:rPr>
              <a:t>Stetho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ato" charset="0"/>
                <a:ea typeface="Lato" charset="0"/>
                <a:cs typeface="Lato" charset="0"/>
              </a:rPr>
              <a:t>https://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charset="0"/>
                <a:ea typeface="Lato" charset="0"/>
                <a:cs typeface="Lato" charset="0"/>
              </a:rPr>
              <a:t>github.com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ato" charset="0"/>
                <a:ea typeface="Lato" charset="0"/>
                <a:cs typeface="Lato" charset="0"/>
              </a:rPr>
              <a:t>/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charset="0"/>
                <a:ea typeface="Lato" charset="0"/>
                <a:cs typeface="Lato" charset="0"/>
              </a:rPr>
              <a:t>facebook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ato" charset="0"/>
                <a:ea typeface="Lato" charset="0"/>
                <a:cs typeface="Lato" charset="0"/>
              </a:rPr>
              <a:t>/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charset="0"/>
                <a:ea typeface="Lato" charset="0"/>
                <a:cs typeface="Lato" charset="0"/>
              </a:rPr>
              <a:t>stetho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6" name="Shape 771"/>
          <p:cNvSpPr txBox="1">
            <a:spLocks noGrp="1"/>
          </p:cNvSpPr>
          <p:nvPr>
            <p:ph type="ftr" idx="11"/>
          </p:nvPr>
        </p:nvSpPr>
        <p:spPr>
          <a:xfrm>
            <a:off x="457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>
              <a:buSzPct val="25000"/>
            </a:pPr>
            <a:r>
              <a:rPr lang="en-US"/>
              <a:t>Supercharge</a:t>
            </a:r>
          </a:p>
        </p:txBody>
      </p:sp>
    </p:spTree>
    <p:extLst>
      <p:ext uri="{BB962C8B-B14F-4D97-AF65-F5344CB8AC3E}">
        <p14:creationId xmlns:p14="http://schemas.microsoft.com/office/powerpoint/2010/main" val="72538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167" i="1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19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253" y="0"/>
            <a:ext cx="5718390" cy="46551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5531" y="4714433"/>
            <a:ext cx="4527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" charset="0"/>
                <a:ea typeface="Lato" charset="0"/>
                <a:cs typeface="Lato" charset="0"/>
              </a:rPr>
              <a:t>Espresso +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Lato" charset="0"/>
                <a:ea typeface="Lato" charset="0"/>
                <a:cs typeface="Lato" charset="0"/>
              </a:rPr>
              <a:t>Robotium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ato" charset="0"/>
                <a:ea typeface="Lato" charset="0"/>
                <a:cs typeface="Lato" charset="0"/>
              </a:rPr>
              <a:t>+ Spoon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ato" charset="0"/>
                <a:ea typeface="Lato" charset="0"/>
                <a:cs typeface="Lato" charset="0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ato" charset="0"/>
                <a:ea typeface="Lato" charset="0"/>
                <a:cs typeface="Lato" charset="0"/>
              </a:rPr>
              <a:t>https://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charset="0"/>
                <a:ea typeface="Lato" charset="0"/>
                <a:cs typeface="Lato" charset="0"/>
              </a:rPr>
              <a:t>github.com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ato" charset="0"/>
                <a:ea typeface="Lato" charset="0"/>
                <a:cs typeface="Lato" charset="0"/>
              </a:rPr>
              <a:t>/team-supercharge/android-test-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charset="0"/>
                <a:ea typeface="Lato" charset="0"/>
                <a:cs typeface="Lato" charset="0"/>
              </a:rPr>
              <a:t>util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6" name="Shape 771"/>
          <p:cNvSpPr txBox="1">
            <a:spLocks noGrp="1"/>
          </p:cNvSpPr>
          <p:nvPr>
            <p:ph type="ftr" idx="11"/>
          </p:nvPr>
        </p:nvSpPr>
        <p:spPr>
          <a:xfrm>
            <a:off x="457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>
              <a:buSzPct val="25000"/>
            </a:pPr>
            <a:r>
              <a:rPr lang="en-US"/>
              <a:t>Supercharge</a:t>
            </a:r>
          </a:p>
        </p:txBody>
      </p:sp>
    </p:spTree>
    <p:extLst>
      <p:ext uri="{BB962C8B-B14F-4D97-AF65-F5344CB8AC3E}">
        <p14:creationId xmlns:p14="http://schemas.microsoft.com/office/powerpoint/2010/main" val="86752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Shape 433"/>
          <p:cNvPicPr preferRelativeResize="0"/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Shape 434"/>
          <p:cNvSpPr txBox="1"/>
          <p:nvPr/>
        </p:nvSpPr>
        <p:spPr>
          <a:xfrm>
            <a:off x="1192375" y="1084604"/>
            <a:ext cx="6759250" cy="918750"/>
          </a:xfrm>
          <a:prstGeom prst="rect">
            <a:avLst/>
          </a:prstGeom>
          <a:noFill/>
          <a:ln>
            <a:noFill/>
          </a:ln>
        </p:spPr>
        <p:txBody>
          <a:bodyPr lIns="57146" tIns="28563" rIns="57146" bIns="28563" anchor="b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GB" sz="30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We experiment, we move fast,</a:t>
            </a:r>
            <a:br>
              <a:rPr lang="en-GB" sz="30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GB" sz="30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we make it happen</a:t>
            </a:r>
          </a:p>
        </p:txBody>
      </p:sp>
      <p:sp>
        <p:nvSpPr>
          <p:cNvPr id="435" name="Shape 435"/>
          <p:cNvSpPr/>
          <p:nvPr/>
        </p:nvSpPr>
        <p:spPr>
          <a:xfrm>
            <a:off x="1192375" y="3900854"/>
            <a:ext cx="6759250" cy="750250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t" anchorCtr="0">
            <a:noAutofit/>
          </a:bodyPr>
          <a:lstStyle/>
          <a:p>
            <a:pPr>
              <a:lnSpc>
                <a:spcPct val="155555"/>
              </a:lnSpc>
              <a:buSzPct val="25000"/>
            </a:pPr>
            <a:r>
              <a:rPr lang="en-GB" sz="1125" dirty="0">
                <a:solidFill>
                  <a:schemeClr val="lt1"/>
                </a:solidFill>
                <a:latin typeface="Lato" charset="0"/>
                <a:ea typeface="Lato" charset="0"/>
                <a:cs typeface="Lato" charset="0"/>
                <a:sym typeface="Open Sans"/>
              </a:rPr>
              <a:t>At Supercharge we build high-impact mobile products making life easier for millions of users. Creating stunning experiences can only happen if you stretch yourself. To supercharge means to go that extra mile.</a:t>
            </a:r>
          </a:p>
        </p:txBody>
      </p:sp>
      <p:pic>
        <p:nvPicPr>
          <p:cNvPr id="436" name="Shape 4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4541" y="100497"/>
            <a:ext cx="5517791" cy="55351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961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Shape 804"/>
          <p:cNvSpPr txBox="1">
            <a:spLocks noGrp="1"/>
          </p:cNvSpPr>
          <p:nvPr>
            <p:ph type="ctrTitle"/>
          </p:nvPr>
        </p:nvSpPr>
        <p:spPr>
          <a:xfrm>
            <a:off x="669022" y="2131726"/>
            <a:ext cx="7772400" cy="1225020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b" anchorCtr="0">
            <a:noAutofit/>
          </a:bodyPr>
          <a:lstStyle/>
          <a:p>
            <a:pPr>
              <a:buSzPct val="25000"/>
            </a:pPr>
            <a:r>
              <a:rPr lang="en-US" dirty="0" smtClean="0"/>
              <a:t>Let’s integrate our work!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79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b" anchorCtr="0">
            <a:noAutofit/>
          </a:bodyPr>
          <a:lstStyle/>
          <a:p>
            <a:pPr>
              <a:buSzPct val="25000"/>
            </a:pPr>
            <a:r>
              <a:rPr lang="en-US" dirty="0" err="1" smtClean="0"/>
              <a:t>danger.systems</a:t>
            </a:r>
            <a:endParaRPr lang="en-US" dirty="0"/>
          </a:p>
        </p:txBody>
      </p:sp>
      <p:sp>
        <p:nvSpPr>
          <p:cNvPr id="770" name="Shape 77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t" anchorCtr="0">
            <a:noAutofit/>
          </a:bodyPr>
          <a:lstStyle/>
          <a:p>
            <a:pPr lvl="1" indent="-285739">
              <a:spcBef>
                <a:spcPts val="0"/>
              </a:spcBef>
            </a:pPr>
            <a:endParaRPr lang="en-US" dirty="0"/>
          </a:p>
          <a:p>
            <a:pPr indent="-285739">
              <a:spcBef>
                <a:spcPts val="0"/>
              </a:spcBef>
            </a:pPr>
            <a:endParaRPr lang="en-US" dirty="0" smtClean="0"/>
          </a:p>
          <a:p>
            <a:pPr indent="-285739">
              <a:spcBef>
                <a:spcPts val="0"/>
              </a:spcBef>
            </a:pPr>
            <a:endParaRPr lang="en-US" b="0" i="0" u="none" strike="noStrike" cap="none" dirty="0">
              <a:solidFill>
                <a:srgbClr val="26262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1" name="Shape 77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>
              <a:buSzPct val="25000"/>
            </a:pPr>
            <a:r>
              <a:rPr lang="en-US"/>
              <a:t>Supercharge</a:t>
            </a:r>
          </a:p>
        </p:txBody>
      </p:sp>
      <p:sp>
        <p:nvSpPr>
          <p:cNvPr id="772" name="Shape 77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167" i="1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21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87" y="1242502"/>
            <a:ext cx="5950329" cy="2435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87" y="3754486"/>
            <a:ext cx="5950329" cy="1350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192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b" anchorCtr="0">
            <a:noAutofit/>
          </a:bodyPr>
          <a:lstStyle/>
          <a:p>
            <a:pPr>
              <a:buSzPct val="25000"/>
            </a:pPr>
            <a:r>
              <a:rPr lang="en-US" dirty="0" smtClean="0"/>
              <a:t>CI</a:t>
            </a:r>
            <a:endParaRPr lang="en-US" dirty="0"/>
          </a:p>
        </p:txBody>
      </p:sp>
      <p:sp>
        <p:nvSpPr>
          <p:cNvPr id="770" name="Shape 77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t" anchorCtr="0">
            <a:noAutofit/>
          </a:bodyPr>
          <a:lstStyle/>
          <a:p>
            <a:pPr indent="-285739">
              <a:spcBef>
                <a:spcPts val="0"/>
              </a:spcBef>
            </a:pPr>
            <a:r>
              <a:rPr lang="en-US" dirty="0" smtClean="0"/>
              <a:t>Rebase feature branch</a:t>
            </a:r>
          </a:p>
          <a:p>
            <a:pPr indent="-285739">
              <a:spcBef>
                <a:spcPts val="0"/>
              </a:spcBef>
            </a:pPr>
            <a:endParaRPr lang="en-US" dirty="0" smtClean="0"/>
          </a:p>
          <a:p>
            <a:pPr indent="-285739">
              <a:spcBef>
                <a:spcPts val="0"/>
              </a:spcBef>
            </a:pPr>
            <a:r>
              <a:rPr lang="en-US" dirty="0" smtClean="0"/>
              <a:t>Build every MR</a:t>
            </a:r>
          </a:p>
          <a:p>
            <a:pPr indent="-285739">
              <a:spcBef>
                <a:spcPts val="0"/>
              </a:spcBef>
            </a:pPr>
            <a:endParaRPr lang="en-US" dirty="0"/>
          </a:p>
          <a:p>
            <a:pPr indent="-285739">
              <a:spcBef>
                <a:spcPts val="0"/>
              </a:spcBef>
            </a:pPr>
            <a:r>
              <a:rPr lang="en-US" dirty="0" smtClean="0"/>
              <a:t>Run </a:t>
            </a:r>
            <a:r>
              <a:rPr lang="en-US" dirty="0" err="1" smtClean="0"/>
              <a:t>Checkstyle</a:t>
            </a:r>
            <a:r>
              <a:rPr lang="en-US" dirty="0" smtClean="0"/>
              <a:t>, Lint, PMD </a:t>
            </a:r>
          </a:p>
          <a:p>
            <a:pPr lvl="1" indent="-285739">
              <a:spcBef>
                <a:spcPts val="0"/>
              </a:spcBef>
            </a:pPr>
            <a:r>
              <a:rPr lang="en-US" dirty="0" smtClean="0"/>
              <a:t>Quality </a:t>
            </a:r>
            <a:r>
              <a:rPr lang="en-US" dirty="0" err="1" smtClean="0"/>
              <a:t>config</a:t>
            </a:r>
            <a:r>
              <a:rPr lang="en-US" dirty="0" smtClean="0"/>
              <a:t> as </a:t>
            </a:r>
            <a:r>
              <a:rPr lang="en-US" dirty="0" err="1" smtClean="0"/>
              <a:t>git</a:t>
            </a:r>
            <a:r>
              <a:rPr lang="en-US" dirty="0" smtClean="0"/>
              <a:t> submodule</a:t>
            </a:r>
          </a:p>
          <a:p>
            <a:pPr indent="-285739">
              <a:spcBef>
                <a:spcPts val="0"/>
              </a:spcBef>
            </a:pPr>
            <a:endParaRPr lang="en-US" dirty="0" smtClean="0"/>
          </a:p>
          <a:p>
            <a:pPr indent="-285739">
              <a:spcBef>
                <a:spcPts val="0"/>
              </a:spcBef>
            </a:pPr>
            <a:r>
              <a:rPr lang="en-US" dirty="0" smtClean="0"/>
              <a:t>Use WIP MR</a:t>
            </a:r>
            <a:endParaRPr lang="en-US" dirty="0"/>
          </a:p>
          <a:p>
            <a:pPr indent="-285739">
              <a:spcBef>
                <a:spcPts val="0"/>
              </a:spcBef>
            </a:pPr>
            <a:endParaRPr lang="en-US" dirty="0" smtClean="0"/>
          </a:p>
          <a:p>
            <a:pPr indent="-285739">
              <a:spcBef>
                <a:spcPts val="0"/>
              </a:spcBef>
            </a:pPr>
            <a:r>
              <a:rPr lang="en-US" dirty="0" smtClean="0"/>
              <a:t>Code review  by 2</a:t>
            </a:r>
          </a:p>
          <a:p>
            <a:pPr lvl="1" indent="-285739">
              <a:spcBef>
                <a:spcPts val="0"/>
              </a:spcBef>
            </a:pPr>
            <a:r>
              <a:rPr lang="en-US" dirty="0" smtClean="0"/>
              <a:t>1 DEV</a:t>
            </a:r>
          </a:p>
          <a:p>
            <a:pPr lvl="1" indent="-285739">
              <a:spcBef>
                <a:spcPts val="0"/>
              </a:spcBef>
            </a:pPr>
            <a:r>
              <a:rPr lang="en-US" dirty="0" smtClean="0"/>
              <a:t>1 PM</a:t>
            </a:r>
          </a:p>
          <a:p>
            <a:pPr lvl="1" indent="-285739">
              <a:spcBef>
                <a:spcPts val="0"/>
              </a:spcBef>
            </a:pPr>
            <a:endParaRPr lang="en-US" dirty="0"/>
          </a:p>
          <a:p>
            <a:pPr indent="-285739">
              <a:spcBef>
                <a:spcPts val="0"/>
              </a:spcBef>
            </a:pPr>
            <a:r>
              <a:rPr lang="en-US" dirty="0" smtClean="0"/>
              <a:t>Nightly </a:t>
            </a:r>
            <a:r>
              <a:rPr lang="en-US" dirty="0" err="1" smtClean="0"/>
              <a:t>Sonarqube</a:t>
            </a:r>
            <a:r>
              <a:rPr lang="en-US" dirty="0" smtClean="0"/>
              <a:t> analysis</a:t>
            </a:r>
          </a:p>
          <a:p>
            <a:pPr indent="-285739">
              <a:spcBef>
                <a:spcPts val="0"/>
              </a:spcBef>
            </a:pPr>
            <a:endParaRPr lang="en-US" dirty="0"/>
          </a:p>
          <a:p>
            <a:pPr indent="-285739">
              <a:spcBef>
                <a:spcPts val="0"/>
              </a:spcBef>
            </a:pPr>
            <a:r>
              <a:rPr lang="en-US" dirty="0" smtClean="0"/>
              <a:t>Nightly </a:t>
            </a:r>
            <a:r>
              <a:rPr lang="en-US" dirty="0" err="1" smtClean="0"/>
              <a:t>proguard</a:t>
            </a:r>
            <a:r>
              <a:rPr lang="en-US" dirty="0" smtClean="0"/>
              <a:t> build</a:t>
            </a:r>
          </a:p>
          <a:p>
            <a:pPr indent="-285739">
              <a:spcBef>
                <a:spcPts val="0"/>
              </a:spcBef>
            </a:pPr>
            <a:endParaRPr lang="en-US" b="0" i="0" u="none" strike="noStrike" cap="none" dirty="0">
              <a:solidFill>
                <a:srgbClr val="26262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1" name="Shape 77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>
              <a:buSzPct val="25000"/>
            </a:pPr>
            <a:r>
              <a:rPr lang="en-US"/>
              <a:t>Supercharge</a:t>
            </a:r>
          </a:p>
        </p:txBody>
      </p:sp>
      <p:sp>
        <p:nvSpPr>
          <p:cNvPr id="772" name="Shape 77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167" i="1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22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33" y="1373187"/>
            <a:ext cx="2005067" cy="3693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09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Shape 804"/>
          <p:cNvSpPr txBox="1">
            <a:spLocks noGrp="1"/>
          </p:cNvSpPr>
          <p:nvPr>
            <p:ph type="ctrTitle"/>
          </p:nvPr>
        </p:nvSpPr>
        <p:spPr>
          <a:xfrm>
            <a:off x="669022" y="2131726"/>
            <a:ext cx="7772400" cy="1225020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b" anchorCtr="0">
            <a:noAutofit/>
          </a:bodyPr>
          <a:lstStyle/>
          <a:p>
            <a:pPr>
              <a:buSzPct val="25000"/>
            </a:pPr>
            <a:r>
              <a:rPr lang="en-US" dirty="0" smtClean="0"/>
              <a:t>Fire the release!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2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167" i="1" smtClean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24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1"/>
          </p:nvPr>
        </p:nvSpPr>
        <p:spPr>
          <a:xfrm>
            <a:off x="457200" y="574852"/>
            <a:ext cx="8229600" cy="4362702"/>
          </a:xfrm>
          <a:prstGeom prst="rect">
            <a:avLst/>
          </a:prstGeom>
          <a:solidFill>
            <a:srgbClr val="2B2B2B"/>
          </a:solidFill>
        </p:spPr>
        <p:txBody>
          <a:bodyPr wrap="square" rtlCol="0">
            <a:spAutoFit/>
          </a:bodyPr>
          <a:lstStyle/>
          <a:p>
            <a:pPr marL="95247" indent="0">
              <a:buNone/>
            </a:pP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ext.releseNotesPath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= 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"build/</a:t>
            </a:r>
            <a:r>
              <a:rPr lang="en-US" sz="800" dirty="0" err="1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tmp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/</a:t>
            </a:r>
            <a:r>
              <a:rPr lang="en-US" sz="800" dirty="0" err="1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crashlytics_release_notes.txt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"</a:t>
            </a:r>
            <a:b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err="1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def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executeGitCommand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(command) {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def</a:t>
            </a: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stdout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= </a:t>
            </a: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new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ByteArrayOutputStream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exec {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commandLine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command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standardOutput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=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stdout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}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stdout.toString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().trim()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}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err="1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def</a:t>
            </a: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getCommitCount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 {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executeGitCommand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([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 err="1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git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, 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'rev-list'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, 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'HEAD'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, 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'--count'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])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}</a:t>
            </a:r>
          </a:p>
          <a:p>
            <a:pPr marL="95247" indent="0">
              <a:buNone/>
            </a:pP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 err="1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def</a:t>
            </a:r>
            <a: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isCIMachine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 {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return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project.hasProperty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 err="1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versionName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);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}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if 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isCIMachine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()) {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android.buildTypes.each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{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buildType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-&gt;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buildType.ext.betaDistributionGroupAliases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= 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"supercharge"</a:t>
            </a:r>
            <a:b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buildType.ext.betaDistributionReleaseNotesFilePath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= file(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ext.releseNotesPath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).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absoluteFile</a:t>
            </a:r>
            <a:r>
              <a:rPr lang="en-US" sz="800" dirty="0" err="1">
                <a:latin typeface="Menlo" charset="0"/>
                <a:ea typeface="Menlo" charset="0"/>
                <a:cs typeface="Menlo" charset="0"/>
              </a:rPr>
              <a:t>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path</a:t>
            </a: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}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setupReleaseNotesFromCommitMessages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android.defaultConfig.versionName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=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versionName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android.defaultConfig.versionCode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=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Integer.</a:t>
            </a:r>
            <a:r>
              <a:rPr lang="en-US" sz="800" i="1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valueOf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getCommitCount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())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}</a:t>
            </a:r>
          </a:p>
          <a:p>
            <a:pPr marL="95247" indent="0">
              <a:buNone/>
            </a:pPr>
            <a:endParaRPr lang="en-US" sz="800" dirty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endParaRPr lang="en-US" sz="800" dirty="0" smtClean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./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gradlew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assembleProdRelease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crashlyticsUploadDistributionProdRelease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mr-IN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–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PversionName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=1.0.0</a:t>
            </a:r>
            <a:endParaRPr lang="en-US" sz="800" dirty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6" name="Shape 771"/>
          <p:cNvSpPr txBox="1">
            <a:spLocks noGrp="1"/>
          </p:cNvSpPr>
          <p:nvPr>
            <p:ph type="ftr" idx="11"/>
          </p:nvPr>
        </p:nvSpPr>
        <p:spPr>
          <a:xfrm>
            <a:off x="457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>
              <a:buSzPct val="25000"/>
            </a:pPr>
            <a:r>
              <a:rPr lang="en-US"/>
              <a:t>Supercharge</a:t>
            </a:r>
          </a:p>
        </p:txBody>
      </p:sp>
    </p:spTree>
    <p:extLst>
      <p:ext uri="{BB962C8B-B14F-4D97-AF65-F5344CB8AC3E}">
        <p14:creationId xmlns:p14="http://schemas.microsoft.com/office/powerpoint/2010/main" val="167274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167" i="1" smtClean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25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1"/>
          </p:nvPr>
        </p:nvSpPr>
        <p:spPr>
          <a:xfrm>
            <a:off x="457200" y="574852"/>
            <a:ext cx="8229600" cy="4362702"/>
          </a:xfrm>
          <a:prstGeom prst="rect">
            <a:avLst/>
          </a:prstGeom>
          <a:solidFill>
            <a:srgbClr val="2B2B2B"/>
          </a:solidFill>
        </p:spPr>
        <p:txBody>
          <a:bodyPr wrap="square" rtlCol="0">
            <a:spAutoFit/>
          </a:bodyPr>
          <a:lstStyle/>
          <a:p>
            <a:pPr marL="95247" indent="0">
              <a:buNone/>
            </a:pP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ext.releseNotesPath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= "build/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tmp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/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crashlytics_release_notes.txt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"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def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executeGitCommand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(command) {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def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stdout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= new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ByteArrayOutputStream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exec {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commandLine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command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standardOutput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=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stdout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}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stdout.toString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().trim()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}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def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getCommitCount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 {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executeGitCommand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(['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git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', 'rev-list', 'HEAD', '--count'])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}</a:t>
            </a:r>
          </a:p>
          <a:p>
            <a:pPr marL="95247" indent="0">
              <a:buNone/>
            </a:pP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 err="1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def</a:t>
            </a:r>
            <a:r>
              <a:rPr lang="en-US" sz="800" dirty="0" smtClean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isCIMachine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 {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return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project.hasProperty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 err="1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versionName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);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}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if 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isCIMachine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()) {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android.buildTypes.each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{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buildType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-&gt;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buildType.ext.betaDistributionGroupAliases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= "supercharge"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buildType.ext.betaDistributionReleaseNotesFilePath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= file(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ext.releseNotesPath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).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absoluteFile.path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}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setupReleaseNotesFromCommitMessages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android.defaultConfig.versionName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=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versionName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android.defaultConfig.versionCode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=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Integer.</a:t>
            </a:r>
            <a:r>
              <a:rPr lang="en-US" sz="800" i="1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valueOf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getCommitCount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}</a:t>
            </a:r>
          </a:p>
          <a:p>
            <a:pPr marL="95247" indent="0">
              <a:buNone/>
            </a:pPr>
            <a:endParaRPr lang="en-US" sz="800" dirty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endParaRPr lang="en-US" sz="800" dirty="0" smtClean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./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gradlew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assembleProdRelease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crashlyticsUploadDistributionProdRelease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mr-IN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–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PversionName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=1.0.0</a:t>
            </a:r>
            <a:endParaRPr lang="en-US" sz="800" dirty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6" name="Shape 771"/>
          <p:cNvSpPr txBox="1">
            <a:spLocks noGrp="1"/>
          </p:cNvSpPr>
          <p:nvPr>
            <p:ph type="ftr" idx="11"/>
          </p:nvPr>
        </p:nvSpPr>
        <p:spPr>
          <a:xfrm>
            <a:off x="457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>
              <a:buSzPct val="25000"/>
            </a:pPr>
            <a:r>
              <a:rPr lang="en-US"/>
              <a:t>Supercharge</a:t>
            </a:r>
          </a:p>
        </p:txBody>
      </p:sp>
    </p:spTree>
    <p:extLst>
      <p:ext uri="{BB962C8B-B14F-4D97-AF65-F5344CB8AC3E}">
        <p14:creationId xmlns:p14="http://schemas.microsoft.com/office/powerpoint/2010/main" val="161426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167" i="1" smtClean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26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1"/>
          </p:nvPr>
        </p:nvSpPr>
        <p:spPr>
          <a:xfrm>
            <a:off x="457200" y="574852"/>
            <a:ext cx="8229600" cy="4362702"/>
          </a:xfrm>
          <a:prstGeom prst="rect">
            <a:avLst/>
          </a:prstGeom>
          <a:solidFill>
            <a:srgbClr val="2B2B2B"/>
          </a:solidFill>
        </p:spPr>
        <p:txBody>
          <a:bodyPr wrap="square" rtlCol="0">
            <a:spAutoFit/>
          </a:bodyPr>
          <a:lstStyle/>
          <a:p>
            <a:pPr marL="95247" indent="0">
              <a:buNone/>
            </a:pP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ext.releseNotesPath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= "build/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tmp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/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crashlytics_release_notes.txt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"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err="1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def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executeGitCommand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(command) {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def</a:t>
            </a: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stdout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= </a:t>
            </a: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new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ByteArrayOutputStream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exec {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commandLine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command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standardOutput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=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stdout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}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stdout.toString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().trim()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}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err="1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def</a:t>
            </a:r>
            <a:r>
              <a:rPr lang="en-US" sz="800" dirty="0">
                <a:solidFill>
                  <a:srgbClr val="CC7832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getCommitCount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 {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executeGitCommand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([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 err="1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git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, 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'rev-list'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, 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'HEAD'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, 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'--count'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])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}</a:t>
            </a:r>
          </a:p>
          <a:p>
            <a:pPr marL="95247" indent="0">
              <a:buNone/>
            </a:pP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def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isCIMachine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 {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return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project.hasProperty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('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versionName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');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}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if (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isCIMachine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()) {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android.buildTypes.each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{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buildType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-&gt;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buildType.ext.betaDistributionGroupAliases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= "supercharge"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buildType.ext.betaDistributionReleaseNotesFilePath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= file(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ext.releseNotesPath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).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absoluteFile.path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}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setupReleaseNotesFromCommitMessages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android.defaultConfig.versionName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=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versionName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android.defaultConfig.versionCode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=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Integer.</a:t>
            </a:r>
            <a:r>
              <a:rPr lang="en-US" sz="800" i="1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valueOf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getCommitCount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())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}</a:t>
            </a:r>
          </a:p>
          <a:p>
            <a:pPr marL="95247" indent="0">
              <a:buNone/>
            </a:pPr>
            <a:endParaRPr lang="en-US" sz="800" dirty="0">
              <a:solidFill>
                <a:srgbClr val="646269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endParaRPr lang="en-US" sz="800" dirty="0" smtClean="0">
              <a:solidFill>
                <a:srgbClr val="646269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./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gradlew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assembleProdRelease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crashlyticsUploadDistributionProdRelease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mr-IN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–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PversionName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=1.0.0</a:t>
            </a:r>
            <a:endParaRPr lang="en-US" sz="800" dirty="0">
              <a:solidFill>
                <a:srgbClr val="646269"/>
              </a:solidFill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6" name="Shape 771"/>
          <p:cNvSpPr txBox="1">
            <a:spLocks noGrp="1"/>
          </p:cNvSpPr>
          <p:nvPr>
            <p:ph type="ftr" idx="11"/>
          </p:nvPr>
        </p:nvSpPr>
        <p:spPr>
          <a:xfrm>
            <a:off x="457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>
              <a:buSzPct val="25000"/>
            </a:pPr>
            <a:r>
              <a:rPr lang="en-US"/>
              <a:t>Supercharge</a:t>
            </a:r>
          </a:p>
        </p:txBody>
      </p:sp>
    </p:spTree>
    <p:extLst>
      <p:ext uri="{BB962C8B-B14F-4D97-AF65-F5344CB8AC3E}">
        <p14:creationId xmlns:p14="http://schemas.microsoft.com/office/powerpoint/2010/main" val="97082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167" i="1" smtClean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27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1"/>
          </p:nvPr>
        </p:nvSpPr>
        <p:spPr>
          <a:xfrm>
            <a:off x="457200" y="574852"/>
            <a:ext cx="8229600" cy="4362702"/>
          </a:xfrm>
          <a:prstGeom prst="rect">
            <a:avLst/>
          </a:prstGeom>
          <a:solidFill>
            <a:srgbClr val="2B2B2B"/>
          </a:solidFill>
        </p:spPr>
        <p:txBody>
          <a:bodyPr wrap="square" rtlCol="0">
            <a:spAutoFit/>
          </a:bodyPr>
          <a:lstStyle/>
          <a:p>
            <a:pPr marL="95247" indent="0">
              <a:buNone/>
            </a:pP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ext.releseNotesPath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= 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"build/</a:t>
            </a:r>
            <a:r>
              <a:rPr lang="en-US" sz="800" dirty="0" err="1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tmp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/</a:t>
            </a:r>
            <a:r>
              <a:rPr lang="en-US" sz="800" dirty="0" err="1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crashlytics_release_notes.txt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" 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def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executeGitCommand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(command) {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def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stdout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= new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ByteArrayOutputStream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exec {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commandLine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command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standardOutput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=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stdout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}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stdout.toString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().trim()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}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def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getCommitCount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 {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executeGitCommand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(['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git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', 'rev-list', 'HEAD', '--count'])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}</a:t>
            </a:r>
          </a:p>
          <a:p>
            <a:pPr marL="95247" indent="0">
              <a:buNone/>
            </a:pP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def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isCIMachine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 {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return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project.hasProperty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('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versionName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');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}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if (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isCIMachine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()) {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android.buildTypes.each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{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buildType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-&gt;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buildType.ext.betaDistributionGroupAliases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= 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"supercharge"</a:t>
            </a:r>
            <a:b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buildType.ext.betaDistributionReleaseNotesFilePath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= file(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ext.releseNotesPath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).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absoluteFile</a:t>
            </a:r>
            <a:r>
              <a:rPr lang="en-US" sz="800" dirty="0" err="1">
                <a:latin typeface="Menlo" charset="0"/>
                <a:ea typeface="Menlo" charset="0"/>
                <a:cs typeface="Menlo" charset="0"/>
              </a:rPr>
              <a:t>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path</a:t>
            </a: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}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setupReleaseNotesFromCommitMessages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()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android.defaultConfig.versionName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=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versionName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android.defaultConfig.versionCode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= 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Integer.</a:t>
            </a:r>
            <a:r>
              <a:rPr lang="en-US" sz="800" i="1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valueOf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800" dirty="0" err="1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getCommitCount</a:t>
            </a:r>
            <a: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())</a:t>
            </a:r>
            <a:br>
              <a:rPr lang="en-US" sz="800" dirty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}</a:t>
            </a:r>
          </a:p>
          <a:p>
            <a:pPr marL="95247" indent="0">
              <a:buNone/>
            </a:pPr>
            <a:endParaRPr lang="en-US" sz="800" dirty="0">
              <a:solidFill>
                <a:srgbClr val="646269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endParaRPr lang="en-US" sz="800" dirty="0" smtClean="0">
              <a:solidFill>
                <a:srgbClr val="646269"/>
              </a:solidFill>
              <a:latin typeface="Menlo" charset="0"/>
              <a:ea typeface="Menlo" charset="0"/>
              <a:cs typeface="Menlo" charset="0"/>
            </a:endParaRPr>
          </a:p>
          <a:p>
            <a:pPr marL="95247" indent="0">
              <a:buNone/>
            </a:pP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./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gradlew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assembleProdRelease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crashlyticsUploadDistributionProdRelease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mr-IN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–</a:t>
            </a:r>
            <a:r>
              <a:rPr lang="en-US" sz="800" dirty="0" err="1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PversionName</a:t>
            </a:r>
            <a:r>
              <a:rPr lang="en-US" sz="800" dirty="0" smtClean="0">
                <a:solidFill>
                  <a:srgbClr val="646269"/>
                </a:solidFill>
                <a:latin typeface="Menlo" charset="0"/>
                <a:ea typeface="Menlo" charset="0"/>
                <a:cs typeface="Menlo" charset="0"/>
              </a:rPr>
              <a:t>=1.0.0</a:t>
            </a:r>
            <a:endParaRPr lang="en-US" sz="800" dirty="0">
              <a:solidFill>
                <a:srgbClr val="646269"/>
              </a:solidFill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6" name="Shape 771"/>
          <p:cNvSpPr txBox="1">
            <a:spLocks noGrp="1"/>
          </p:cNvSpPr>
          <p:nvPr>
            <p:ph type="ftr" idx="11"/>
          </p:nvPr>
        </p:nvSpPr>
        <p:spPr>
          <a:xfrm>
            <a:off x="457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>
              <a:buSzPct val="25000"/>
            </a:pPr>
            <a:r>
              <a:rPr lang="en-US"/>
              <a:t>Supercharge</a:t>
            </a:r>
          </a:p>
        </p:txBody>
      </p:sp>
    </p:spTree>
    <p:extLst>
      <p:ext uri="{BB962C8B-B14F-4D97-AF65-F5344CB8AC3E}">
        <p14:creationId xmlns:p14="http://schemas.microsoft.com/office/powerpoint/2010/main" val="195905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Shape 804"/>
          <p:cNvSpPr txBox="1">
            <a:spLocks noGrp="1"/>
          </p:cNvSpPr>
          <p:nvPr>
            <p:ph type="ctrTitle"/>
          </p:nvPr>
        </p:nvSpPr>
        <p:spPr>
          <a:xfrm>
            <a:off x="685800" y="2274339"/>
            <a:ext cx="7772400" cy="1225020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b" anchorCtr="0">
            <a:noAutofit/>
          </a:bodyPr>
          <a:lstStyle/>
          <a:p>
            <a:pPr>
              <a:buSzPct val="25000"/>
            </a:pPr>
            <a:r>
              <a:rPr lang="en-US" dirty="0" smtClean="0"/>
              <a:t>Hi!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Could u give me...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47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167" i="1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29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016" y="1011136"/>
            <a:ext cx="5153973" cy="3446719"/>
          </a:xfrm>
          <a:prstGeom prst="rect">
            <a:avLst/>
          </a:prstGeom>
        </p:spPr>
      </p:pic>
      <p:sp>
        <p:nvSpPr>
          <p:cNvPr id="5" name="Shape 771"/>
          <p:cNvSpPr txBox="1">
            <a:spLocks noGrp="1"/>
          </p:cNvSpPr>
          <p:nvPr>
            <p:ph type="ftr" idx="11"/>
          </p:nvPr>
        </p:nvSpPr>
        <p:spPr>
          <a:xfrm>
            <a:off x="457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>
              <a:buSzPct val="25000"/>
            </a:pPr>
            <a:r>
              <a:rPr lang="en-US"/>
              <a:t>Supercharge</a:t>
            </a:r>
          </a:p>
        </p:txBody>
      </p:sp>
    </p:spTree>
    <p:extLst>
      <p:ext uri="{BB962C8B-B14F-4D97-AF65-F5344CB8AC3E}">
        <p14:creationId xmlns:p14="http://schemas.microsoft.com/office/powerpoint/2010/main" val="199728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06" y="673330"/>
            <a:ext cx="5647113" cy="423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6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167" i="1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30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96" y="1170623"/>
            <a:ext cx="5764948" cy="3251791"/>
          </a:xfrm>
          <a:prstGeom prst="rect">
            <a:avLst/>
          </a:prstGeom>
        </p:spPr>
      </p:pic>
      <p:sp>
        <p:nvSpPr>
          <p:cNvPr id="4" name="Shape 771"/>
          <p:cNvSpPr txBox="1">
            <a:spLocks noGrp="1"/>
          </p:cNvSpPr>
          <p:nvPr>
            <p:ph type="ftr" idx="11"/>
          </p:nvPr>
        </p:nvSpPr>
        <p:spPr>
          <a:xfrm>
            <a:off x="457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>
              <a:buSzPct val="25000"/>
            </a:pPr>
            <a:r>
              <a:rPr lang="en-US"/>
              <a:t>Supercharge</a:t>
            </a:r>
          </a:p>
        </p:txBody>
      </p:sp>
    </p:spTree>
    <p:extLst>
      <p:ext uri="{BB962C8B-B14F-4D97-AF65-F5344CB8AC3E}">
        <p14:creationId xmlns:p14="http://schemas.microsoft.com/office/powerpoint/2010/main" val="80944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167" i="1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31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931" y="66700"/>
            <a:ext cx="5109684" cy="5077749"/>
          </a:xfrm>
          <a:prstGeom prst="rect">
            <a:avLst/>
          </a:prstGeom>
        </p:spPr>
      </p:pic>
      <p:sp>
        <p:nvSpPr>
          <p:cNvPr id="6" name="Shape 771"/>
          <p:cNvSpPr txBox="1">
            <a:spLocks noGrp="1"/>
          </p:cNvSpPr>
          <p:nvPr>
            <p:ph type="ftr" idx="11"/>
          </p:nvPr>
        </p:nvSpPr>
        <p:spPr>
          <a:xfrm>
            <a:off x="457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>
              <a:buSzPct val="25000"/>
            </a:pPr>
            <a:r>
              <a:rPr lang="en-US"/>
              <a:t>Supercharge</a:t>
            </a:r>
          </a:p>
        </p:txBody>
      </p:sp>
    </p:spTree>
    <p:extLst>
      <p:ext uri="{BB962C8B-B14F-4D97-AF65-F5344CB8AC3E}">
        <p14:creationId xmlns:p14="http://schemas.microsoft.com/office/powerpoint/2010/main" val="26501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Shape 804"/>
          <p:cNvSpPr txBox="1">
            <a:spLocks noGrp="1"/>
          </p:cNvSpPr>
          <p:nvPr>
            <p:ph type="ctrTitle"/>
          </p:nvPr>
        </p:nvSpPr>
        <p:spPr>
          <a:xfrm>
            <a:off x="669022" y="2131726"/>
            <a:ext cx="7772400" cy="1225020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b" anchorCtr="0">
            <a:noAutofit/>
          </a:bodyPr>
          <a:lstStyle/>
          <a:p>
            <a:pPr algn="ctr">
              <a:buSzPct val="25000"/>
            </a:pPr>
            <a:r>
              <a:rPr lang="en-US" dirty="0" smtClean="0"/>
              <a:t>Improve every day!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9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Shape 100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b" anchorCtr="0">
            <a:noAutofit/>
          </a:bodyPr>
          <a:lstStyle/>
          <a:p>
            <a:pPr>
              <a:buSzPct val="25000"/>
            </a:pPr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010" name="Shape 1010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t" anchorCtr="0">
            <a:noAutofit/>
          </a:bodyPr>
          <a:lstStyle/>
          <a:p>
            <a:pPr>
              <a:buSzPct val="25000"/>
            </a:pPr>
            <a:r>
              <a:rPr lang="en-US" dirty="0" smtClean="0"/>
              <a:t>We are hiring!</a:t>
            </a:r>
            <a:endParaRPr dirty="0"/>
          </a:p>
        </p:txBody>
      </p:sp>
      <p:sp>
        <p:nvSpPr>
          <p:cNvPr id="1011" name="Shape 1011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667" dirty="0" smtClean="0"/>
              <a:t>Richard </a:t>
            </a:r>
            <a:r>
              <a:rPr lang="en-US" sz="2667" dirty="0" err="1" smtClean="0"/>
              <a:t>Radics</a:t>
            </a:r>
            <a:endParaRPr lang="en-US" sz="2667" dirty="0"/>
          </a:p>
          <a:p>
            <a:pPr>
              <a:spcBef>
                <a:spcPts val="400"/>
              </a:spcBef>
              <a:buSzPct val="25000"/>
            </a:pPr>
            <a:r>
              <a:rPr lang="en-US" sz="2000" dirty="0"/>
              <a:t>Supercharge </a:t>
            </a:r>
          </a:p>
          <a:p>
            <a:pPr>
              <a:buSzPct val="25000"/>
            </a:pPr>
            <a:r>
              <a:rPr lang="en-US" dirty="0"/>
              <a:t>Lead Android Developer</a:t>
            </a:r>
          </a:p>
        </p:txBody>
      </p:sp>
      <p:pic>
        <p:nvPicPr>
          <p:cNvPr id="1012" name="Shape 1012"/>
          <p:cNvPicPr preferRelativeResize="0">
            <a:picLocks noGrp="1"/>
          </p:cNvPicPr>
          <p:nvPr>
            <p:ph type="pic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4956" y="2958042"/>
            <a:ext cx="1299932" cy="1324239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13" name="Shape 1013"/>
          <p:cNvSpPr txBox="1">
            <a:spLocks noGrp="1"/>
          </p:cNvSpPr>
          <p:nvPr>
            <p:ph type="body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richard.radics@supercharge.io</a:t>
            </a:r>
            <a:r>
              <a:rPr lang="en-US" dirty="0"/>
              <a:t> //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www.supercharge.io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Shape 804"/>
          <p:cNvSpPr txBox="1">
            <a:spLocks noGrp="1"/>
          </p:cNvSpPr>
          <p:nvPr>
            <p:ph type="ctrTitle"/>
          </p:nvPr>
        </p:nvSpPr>
        <p:spPr>
          <a:xfrm>
            <a:off x="669022" y="2131726"/>
            <a:ext cx="7772400" cy="1225020"/>
          </a:xfrm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b" anchorCtr="0">
            <a:noAutofit/>
          </a:bodyPr>
          <a:lstStyle/>
          <a:p>
            <a:pPr>
              <a:buSzPct val="25000"/>
            </a:pPr>
            <a:r>
              <a:rPr lang="en-US" dirty="0" smtClean="0"/>
              <a:t>The beginning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29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b" anchorCtr="0">
            <a:noAutofit/>
          </a:bodyPr>
          <a:lstStyle/>
          <a:p>
            <a:pPr>
              <a:buSzPct val="25000"/>
            </a:pPr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770" name="Shape 77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t" anchorCtr="0">
            <a:noAutofit/>
          </a:bodyPr>
          <a:lstStyle/>
          <a:p>
            <a:pPr indent="-285739">
              <a:spcBef>
                <a:spcPts val="0"/>
              </a:spcBef>
            </a:pPr>
            <a:r>
              <a:rPr lang="en-US" b="0" i="0" u="none" strike="noStrike" cap="none" dirty="0" smtClean="0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Package by feature</a:t>
            </a:r>
          </a:p>
          <a:p>
            <a:pPr lvl="1" indent="-285739">
              <a:spcBef>
                <a:spcPts val="0"/>
              </a:spcBef>
            </a:pPr>
            <a:endParaRPr lang="en-US" b="0" i="0" u="none" strike="noStrike" cap="none" dirty="0">
              <a:solidFill>
                <a:srgbClr val="262626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39">
              <a:spcBef>
                <a:spcPts val="0"/>
              </a:spcBef>
            </a:pPr>
            <a:endParaRPr lang="en-US" dirty="0" smtClean="0"/>
          </a:p>
          <a:p>
            <a:pPr indent="-285739">
              <a:spcBef>
                <a:spcPts val="0"/>
              </a:spcBef>
            </a:pPr>
            <a:r>
              <a:rPr lang="en-US" dirty="0" smtClean="0"/>
              <a:t>SOLI</a:t>
            </a:r>
            <a:r>
              <a:rPr lang="en-US" dirty="0" smtClean="0">
                <a:solidFill>
                  <a:schemeClr val="accent6"/>
                </a:solidFill>
              </a:rPr>
              <a:t>D</a:t>
            </a:r>
          </a:p>
          <a:p>
            <a:pPr indent="-285739">
              <a:spcBef>
                <a:spcPts val="0"/>
              </a:spcBef>
            </a:pPr>
            <a:endParaRPr lang="en-US" dirty="0"/>
          </a:p>
          <a:p>
            <a:pPr indent="-285739">
              <a:spcBef>
                <a:spcPts val="0"/>
              </a:spcBef>
            </a:pPr>
            <a:endParaRPr lang="en-US" dirty="0" smtClean="0"/>
          </a:p>
          <a:p>
            <a:pPr indent="-285739">
              <a:spcBef>
                <a:spcPts val="0"/>
              </a:spcBef>
            </a:pPr>
            <a:r>
              <a:rPr lang="en-US" dirty="0" err="1" smtClean="0"/>
              <a:t>ViewModel</a:t>
            </a:r>
            <a:r>
              <a:rPr lang="en-US" dirty="0" smtClean="0"/>
              <a:t> != </a:t>
            </a:r>
            <a:r>
              <a:rPr lang="en-US" dirty="0" err="1" smtClean="0"/>
              <a:t>ApiModel</a:t>
            </a:r>
            <a:endParaRPr lang="en-US" dirty="0" smtClean="0"/>
          </a:p>
          <a:p>
            <a:pPr indent="-285739">
              <a:spcBef>
                <a:spcPts val="0"/>
              </a:spcBef>
            </a:pPr>
            <a:endParaRPr lang="en-US" dirty="0"/>
          </a:p>
          <a:p>
            <a:pPr indent="-285739">
              <a:spcBef>
                <a:spcPts val="0"/>
              </a:spcBef>
            </a:pPr>
            <a:endParaRPr lang="en-US" dirty="0" smtClean="0"/>
          </a:p>
          <a:p>
            <a:pPr indent="-285739">
              <a:spcBef>
                <a:spcPts val="0"/>
              </a:spcBef>
            </a:pPr>
            <a:endParaRPr lang="en-US" b="0" i="0" u="none" strike="noStrike" cap="none" dirty="0">
              <a:solidFill>
                <a:srgbClr val="26262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1" name="Shape 77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>
              <a:buSzPct val="25000"/>
            </a:pPr>
            <a:r>
              <a:rPr lang="en-US"/>
              <a:t>Supercharge</a:t>
            </a:r>
          </a:p>
        </p:txBody>
      </p:sp>
      <p:sp>
        <p:nvSpPr>
          <p:cNvPr id="772" name="Shape 77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167" i="1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5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48" y="1333500"/>
            <a:ext cx="3159052" cy="3693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164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b" anchorCtr="0">
            <a:noAutofit/>
          </a:bodyPr>
          <a:lstStyle/>
          <a:p>
            <a:pPr>
              <a:buSzPct val="25000"/>
            </a:pPr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770" name="Shape 77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t" anchorCtr="0">
            <a:noAutofit/>
          </a:bodyPr>
          <a:lstStyle/>
          <a:p>
            <a:pPr indent="-285739">
              <a:spcBef>
                <a:spcPts val="0"/>
              </a:spcBef>
            </a:pPr>
            <a:r>
              <a:rPr lang="en-US" b="0" i="0" u="none" strike="noStrike" cap="none" dirty="0" smtClean="0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Package by feature</a:t>
            </a:r>
          </a:p>
          <a:p>
            <a:pPr lvl="1" indent="-285739">
              <a:spcBef>
                <a:spcPts val="0"/>
              </a:spcBef>
            </a:pPr>
            <a:endParaRPr lang="en-US" b="0" i="0" u="none" strike="noStrike" cap="none" dirty="0">
              <a:solidFill>
                <a:srgbClr val="262626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39">
              <a:spcBef>
                <a:spcPts val="0"/>
              </a:spcBef>
            </a:pPr>
            <a:endParaRPr lang="en-US" dirty="0" smtClean="0"/>
          </a:p>
          <a:p>
            <a:pPr indent="-285739">
              <a:spcBef>
                <a:spcPts val="0"/>
              </a:spcBef>
            </a:pPr>
            <a:r>
              <a:rPr lang="en-US" dirty="0" smtClean="0"/>
              <a:t>SOLI</a:t>
            </a:r>
            <a:r>
              <a:rPr lang="en-US" dirty="0" smtClean="0">
                <a:solidFill>
                  <a:schemeClr val="accent6"/>
                </a:solidFill>
              </a:rPr>
              <a:t>D</a:t>
            </a:r>
          </a:p>
          <a:p>
            <a:pPr indent="-285739">
              <a:spcBef>
                <a:spcPts val="0"/>
              </a:spcBef>
            </a:pPr>
            <a:endParaRPr lang="en-US" dirty="0"/>
          </a:p>
          <a:p>
            <a:pPr indent="-285739">
              <a:spcBef>
                <a:spcPts val="0"/>
              </a:spcBef>
            </a:pPr>
            <a:endParaRPr lang="en-US" dirty="0" smtClean="0"/>
          </a:p>
          <a:p>
            <a:pPr indent="-285739">
              <a:spcBef>
                <a:spcPts val="0"/>
              </a:spcBef>
            </a:pPr>
            <a:r>
              <a:rPr lang="en-US" dirty="0" err="1" smtClean="0"/>
              <a:t>ViewModel</a:t>
            </a:r>
            <a:r>
              <a:rPr lang="en-US" dirty="0" smtClean="0"/>
              <a:t> != </a:t>
            </a:r>
            <a:r>
              <a:rPr lang="en-US" dirty="0" err="1" smtClean="0"/>
              <a:t>ApiModel</a:t>
            </a:r>
            <a:endParaRPr lang="en-US" dirty="0" smtClean="0"/>
          </a:p>
          <a:p>
            <a:pPr indent="-285739">
              <a:spcBef>
                <a:spcPts val="0"/>
              </a:spcBef>
            </a:pPr>
            <a:endParaRPr lang="en-US" dirty="0"/>
          </a:p>
          <a:p>
            <a:pPr indent="-285739">
              <a:spcBef>
                <a:spcPts val="0"/>
              </a:spcBef>
            </a:pPr>
            <a:endParaRPr lang="en-US" dirty="0" smtClean="0"/>
          </a:p>
          <a:p>
            <a:pPr indent="-285739">
              <a:spcBef>
                <a:spcPts val="0"/>
              </a:spcBef>
            </a:pPr>
            <a:r>
              <a:rPr lang="en-US" dirty="0" err="1" smtClean="0"/>
              <a:t>MockPresenter</a:t>
            </a:r>
            <a:endParaRPr lang="en-US" dirty="0" smtClean="0"/>
          </a:p>
          <a:p>
            <a:pPr lvl="1" indent="-285739">
              <a:spcBef>
                <a:spcPts val="0"/>
              </a:spcBef>
            </a:pPr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slm</a:t>
            </a:r>
            <a:r>
              <a:rPr lang="en-US" dirty="0"/>
              <a:t>/</a:t>
            </a:r>
            <a:r>
              <a:rPr lang="en-US" dirty="0" err="1"/>
              <a:t>AndroidRandom</a:t>
            </a:r>
            <a:endParaRPr lang="en-US" dirty="0" smtClean="0"/>
          </a:p>
          <a:p>
            <a:pPr lvl="1" indent="-285739">
              <a:spcBef>
                <a:spcPts val="0"/>
              </a:spcBef>
            </a:pP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 smtClean="0"/>
              <a:t>github.com</a:t>
            </a:r>
            <a:r>
              <a:rPr lang="en-US" dirty="0" smtClean="0"/>
              <a:t>/</a:t>
            </a:r>
            <a:r>
              <a:rPr lang="en-US" dirty="0" err="1" smtClean="0"/>
              <a:t>andygibson</a:t>
            </a:r>
            <a:r>
              <a:rPr lang="en-US" dirty="0" smtClean="0"/>
              <a:t>/</a:t>
            </a:r>
            <a:r>
              <a:rPr lang="en-US" dirty="0" err="1" smtClean="0"/>
              <a:t>datafactory</a:t>
            </a:r>
            <a:endParaRPr lang="en-US" dirty="0" smtClean="0"/>
          </a:p>
          <a:p>
            <a:pPr lvl="1" indent="-285739">
              <a:spcBef>
                <a:spcPts val="0"/>
              </a:spcBef>
            </a:pPr>
            <a:endParaRPr lang="en-US" dirty="0"/>
          </a:p>
          <a:p>
            <a:pPr indent="-285739">
              <a:spcBef>
                <a:spcPts val="0"/>
              </a:spcBef>
            </a:pPr>
            <a:endParaRPr lang="en-US" dirty="0" smtClean="0"/>
          </a:p>
          <a:p>
            <a:pPr indent="-285739">
              <a:spcBef>
                <a:spcPts val="0"/>
              </a:spcBef>
            </a:pPr>
            <a:endParaRPr lang="en-US" b="0" i="0" u="none" strike="noStrike" cap="none" dirty="0">
              <a:solidFill>
                <a:srgbClr val="26262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1" name="Shape 77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>
              <a:buSzPct val="25000"/>
            </a:pPr>
            <a:r>
              <a:rPr lang="en-US"/>
              <a:t>Supercharge</a:t>
            </a:r>
          </a:p>
        </p:txBody>
      </p:sp>
      <p:sp>
        <p:nvSpPr>
          <p:cNvPr id="772" name="Shape 77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167" i="1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6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48" y="1333500"/>
            <a:ext cx="3159052" cy="3693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435364" y="2514024"/>
            <a:ext cx="3304599" cy="344494"/>
          </a:xfrm>
          <a:prstGeom prst="rect">
            <a:avLst/>
          </a:prstGeom>
          <a:solidFill>
            <a:srgbClr val="E46C0A">
              <a:alpha val="45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8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b" anchorCtr="0">
            <a:noAutofit/>
          </a:bodyPr>
          <a:lstStyle/>
          <a:p>
            <a:pPr>
              <a:buSzPct val="25000"/>
            </a:pPr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770" name="Shape 77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800" dirty="0" smtClean="0"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771" name="Shape 77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>
              <a:buSzPct val="25000"/>
            </a:pPr>
            <a:r>
              <a:rPr lang="en-US"/>
              <a:t>Supercharge</a:t>
            </a:r>
          </a:p>
        </p:txBody>
      </p:sp>
      <p:sp>
        <p:nvSpPr>
          <p:cNvPr id="772" name="Shape 77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167" i="1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7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1333500"/>
            <a:ext cx="4925001" cy="3170099"/>
          </a:xfrm>
          <a:prstGeom prst="rect">
            <a:avLst/>
          </a:prstGeom>
          <a:solidFill>
            <a:srgbClr val="2B2B2B"/>
          </a:solidFill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sourceSets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{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mock.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java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srcDirs</a:t>
            </a: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+=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 err="1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src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/mock/java'</a:t>
            </a:r>
            <a:b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chemeClr val="bg1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mock.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res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srcDirs</a:t>
            </a: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+=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 err="1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src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/mock/res'</a:t>
            </a:r>
            <a:b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staging.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java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srcDirs</a:t>
            </a: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+=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 err="1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src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/integration/java'</a:t>
            </a:r>
            <a:b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staging.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res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srcDirs</a:t>
            </a: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+=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 err="1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src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/integration/res'</a:t>
            </a:r>
            <a:b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}</a:t>
            </a:r>
          </a:p>
          <a:p>
            <a:endParaRPr lang="en-US" sz="800" dirty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endParaRPr lang="en-US" sz="800" dirty="0" smtClean="0">
              <a:solidFill>
                <a:srgbClr val="9876AA"/>
              </a:solidFill>
              <a:latin typeface="Menlo" charset="0"/>
              <a:ea typeface="Menlo" charset="0"/>
              <a:cs typeface="Menlo" charset="0"/>
            </a:endParaRPr>
          </a:p>
          <a:p>
            <a:endParaRPr lang="en-US" sz="800" dirty="0" smtClean="0">
              <a:solidFill>
                <a:srgbClr val="9876AA"/>
              </a:solidFill>
              <a:latin typeface="Menlo" charset="0"/>
              <a:ea typeface="Menlo" charset="0"/>
              <a:cs typeface="Menlo" charset="0"/>
            </a:endParaRPr>
          </a:p>
          <a:p>
            <a:endParaRPr lang="en-US" sz="800" dirty="0" smtClean="0">
              <a:solidFill>
                <a:srgbClr val="9876AA"/>
              </a:solidFill>
              <a:latin typeface="Menlo" charset="0"/>
              <a:ea typeface="Menlo" charset="0"/>
              <a:cs typeface="Menlo" charset="0"/>
            </a:endParaRPr>
          </a:p>
          <a:p>
            <a:r>
              <a:rPr lang="en-US" sz="800" dirty="0" smtClean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 smtClean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 </a:t>
            </a:r>
          </a:p>
          <a:p>
            <a:endParaRPr lang="en-US" sz="800" dirty="0" smtClean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endParaRPr lang="en-US" sz="800" dirty="0" smtClean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endParaRPr lang="en-US" sz="800" dirty="0" smtClean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endParaRPr lang="en-US" sz="800" dirty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endParaRPr lang="en-US" sz="800" dirty="0" smtClean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endParaRPr lang="en-US" sz="800" dirty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endParaRPr lang="en-US" sz="800" dirty="0" smtClean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endParaRPr lang="en-US" sz="800" dirty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endParaRPr lang="en-US" sz="800" dirty="0" smtClean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endParaRPr lang="en-US" sz="800" dirty="0" smtClean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endParaRPr lang="en-US" sz="800" dirty="0" smtClean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endParaRPr lang="en-US" sz="800" dirty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48" y="1333500"/>
            <a:ext cx="3159052" cy="3693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435364" y="2514024"/>
            <a:ext cx="3304599" cy="344494"/>
          </a:xfrm>
          <a:prstGeom prst="rect">
            <a:avLst/>
          </a:prstGeom>
          <a:solidFill>
            <a:srgbClr val="E46C0A">
              <a:alpha val="45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35363" y="2857500"/>
            <a:ext cx="3304599" cy="954107"/>
          </a:xfrm>
          <a:prstGeom prst="rect">
            <a:avLst/>
          </a:prstGeom>
          <a:solidFill>
            <a:schemeClr val="bg2">
              <a:alpha val="4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NOT NEEDED IN MOCK</a:t>
            </a:r>
            <a:endParaRPr lang="en-US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925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b" anchorCtr="0">
            <a:noAutofit/>
          </a:bodyPr>
          <a:lstStyle/>
          <a:p>
            <a:pPr>
              <a:buSzPct val="25000"/>
            </a:pPr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770" name="Shape 77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800" dirty="0" smtClean="0"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771" name="Shape 77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>
              <a:buSzPct val="25000"/>
            </a:pPr>
            <a:r>
              <a:rPr lang="en-US"/>
              <a:t>Supercharge</a:t>
            </a:r>
          </a:p>
        </p:txBody>
      </p:sp>
      <p:sp>
        <p:nvSpPr>
          <p:cNvPr id="772" name="Shape 77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167" i="1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8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1333500"/>
            <a:ext cx="4925001" cy="3170099"/>
          </a:xfrm>
          <a:prstGeom prst="rect">
            <a:avLst/>
          </a:prstGeom>
          <a:solidFill>
            <a:srgbClr val="2B2B2B"/>
          </a:solidFill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sourceSets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{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mock.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java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srcDirs</a:t>
            </a: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+=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 err="1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src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/mock/java'</a:t>
            </a:r>
            <a:b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chemeClr val="bg1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mock.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res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srcDirs</a:t>
            </a: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+=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 err="1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src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/mock/res'</a:t>
            </a:r>
            <a:b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staging.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java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srcDirs</a:t>
            </a: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+=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 err="1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src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/integration/java'</a:t>
            </a:r>
            <a:b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staging.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res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srcDirs</a:t>
            </a: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+=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 err="1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src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/integration/res'</a:t>
            </a:r>
            <a:b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}</a:t>
            </a:r>
          </a:p>
          <a:p>
            <a:endParaRPr lang="en-US" sz="800" dirty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configurations {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 smtClean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integrationCompile</a:t>
            </a:r>
            <a:r>
              <a:rPr lang="en-US" sz="800" dirty="0" smtClean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 smtClean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 smtClean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stagingCompile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.extendsFrom</a:t>
            </a:r>
            <a:r>
              <a:rPr lang="en-US" sz="800" dirty="0" smtClean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 smtClean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integrationCompile</a:t>
            </a: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 smtClean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integrationAnnotationProcessor</a:t>
            </a: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stagingAnnotationProcessor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.extendsFrom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 smtClean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integrationAnnotationProcessor</a:t>
            </a: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}</a:t>
            </a:r>
          </a:p>
          <a:p>
            <a:endParaRPr lang="en-US" sz="800" dirty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endParaRPr lang="en-US" sz="800" dirty="0" smtClean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endParaRPr lang="en-US" sz="800" dirty="0" smtClean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endParaRPr lang="en-US" sz="800" dirty="0" smtClean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endParaRPr lang="en-US" sz="800" dirty="0" smtClean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endParaRPr lang="en-US" sz="800" dirty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endParaRPr lang="en-US" sz="800" dirty="0" smtClean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endParaRPr lang="en-US" sz="800" dirty="0" smtClean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endParaRPr lang="en-US" sz="800" dirty="0" smtClean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endParaRPr lang="en-US" sz="800" dirty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48" y="1333500"/>
            <a:ext cx="3159052" cy="3693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5435364" y="2514024"/>
            <a:ext cx="3304599" cy="344494"/>
          </a:xfrm>
          <a:prstGeom prst="rect">
            <a:avLst/>
          </a:prstGeom>
          <a:solidFill>
            <a:srgbClr val="E46C0A">
              <a:alpha val="45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435363" y="2857500"/>
            <a:ext cx="3304599" cy="954107"/>
          </a:xfrm>
          <a:prstGeom prst="rect">
            <a:avLst/>
          </a:prstGeom>
          <a:solidFill>
            <a:schemeClr val="bg2">
              <a:alpha val="4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NOT NEEDED IN MOCK</a:t>
            </a:r>
            <a:endParaRPr lang="en-US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815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b" anchorCtr="0">
            <a:noAutofit/>
          </a:bodyPr>
          <a:lstStyle/>
          <a:p>
            <a:pPr>
              <a:buSzPct val="25000"/>
            </a:pPr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770" name="Shape 77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800" dirty="0" smtClean="0"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771" name="Shape 77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>
              <a:buSzPct val="25000"/>
            </a:pPr>
            <a:r>
              <a:rPr lang="en-US" dirty="0"/>
              <a:t>Supercharge</a:t>
            </a:r>
          </a:p>
        </p:txBody>
      </p:sp>
      <p:sp>
        <p:nvSpPr>
          <p:cNvPr id="772" name="Shape 77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167" i="1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pPr algn="r">
                <a:buSzPct val="25000"/>
              </a:pPr>
              <a:t>9</a:t>
            </a:fld>
            <a:endParaRPr lang="en-US" sz="1167" i="1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48" y="1333500"/>
            <a:ext cx="3159052" cy="3693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435364" y="2514024"/>
            <a:ext cx="3304599" cy="344494"/>
          </a:xfrm>
          <a:prstGeom prst="rect">
            <a:avLst/>
          </a:prstGeom>
          <a:solidFill>
            <a:srgbClr val="E46C0A">
              <a:alpha val="45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35363" y="2857500"/>
            <a:ext cx="3304599" cy="954107"/>
          </a:xfrm>
          <a:prstGeom prst="rect">
            <a:avLst/>
          </a:prstGeom>
          <a:solidFill>
            <a:schemeClr val="bg2">
              <a:alpha val="4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NOT NEEDED IN MOCK</a:t>
            </a:r>
            <a:endParaRPr lang="en-US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57200" y="1333500"/>
            <a:ext cx="4925001" cy="3170099"/>
          </a:xfrm>
          <a:prstGeom prst="rect">
            <a:avLst/>
          </a:prstGeom>
          <a:solidFill>
            <a:srgbClr val="2B2B2B"/>
          </a:solidFill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sourceSets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{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mock.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java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srcDirs</a:t>
            </a: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+=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 err="1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src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/mock/java'</a:t>
            </a:r>
            <a:b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chemeClr val="bg1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mock.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res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srcDirs</a:t>
            </a: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+=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 err="1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src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/mock/res'</a:t>
            </a:r>
            <a:b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staging.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java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srcDirs</a:t>
            </a: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+=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 err="1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src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/integration/java'</a:t>
            </a:r>
            <a:b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staging.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res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srcDirs</a:t>
            </a: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+=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'</a:t>
            </a:r>
            <a:r>
              <a:rPr lang="en-US" sz="800" dirty="0" err="1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src</a:t>
            </a:r>
            <a: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  <a:t>/integration/res'</a:t>
            </a:r>
            <a:br>
              <a:rPr lang="en-US" sz="800" dirty="0">
                <a:solidFill>
                  <a:srgbClr val="6A8759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}</a:t>
            </a:r>
          </a:p>
          <a:p>
            <a:endParaRPr lang="en-US" sz="800" dirty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configurations {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 smtClean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integrationCompile</a:t>
            </a:r>
            <a:r>
              <a:rPr lang="en-US" sz="800" dirty="0" smtClean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 smtClean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 smtClean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stagingCompile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.extendsFrom</a:t>
            </a:r>
            <a:r>
              <a:rPr lang="en-US" sz="800" dirty="0" smtClean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 smtClean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integrationCompile</a:t>
            </a: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 smtClean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integrationAnnotationProcessor</a:t>
            </a: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stagingAnnotationProcessor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.extendsFrom</a:t>
            </a:r>
            <a:r>
              <a:rPr lang="en-US" sz="800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 smtClean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>integrationAnnotationProcessor</a:t>
            </a:r>
            <a: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9876AA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}</a:t>
            </a:r>
          </a:p>
          <a:p>
            <a:endParaRPr lang="en-US" sz="800" dirty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endParaRPr lang="en-US" sz="800" dirty="0" smtClean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networkDependencies.each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{ item -&gt;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integrationCompile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item.value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}</a:t>
            </a:r>
          </a:p>
          <a:p>
            <a:endParaRPr lang="en-US" sz="800" dirty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  <a:p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mockDependencies.each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{ item -&gt;</a:t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sz="800" dirty="0" err="1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mockCompile</a:t>
            </a:r>
            <a:r>
              <a:rPr lang="en-US" sz="800" dirty="0" smtClean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sz="800" dirty="0" err="1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item.value</a:t>
            </a: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</a:br>
            <a:r>
              <a:rPr lang="en-US" sz="800" dirty="0">
                <a:solidFill>
                  <a:srgbClr val="BBBBBB"/>
                </a:solidFill>
                <a:latin typeface="Menlo" charset="0"/>
                <a:ea typeface="Menlo" charset="0"/>
                <a:cs typeface="Menlo" charset="0"/>
              </a:rPr>
              <a:t>}</a:t>
            </a:r>
          </a:p>
          <a:p>
            <a:endParaRPr lang="en-US" sz="800" dirty="0">
              <a:solidFill>
                <a:srgbClr val="BBBBBB"/>
              </a:solidFill>
              <a:latin typeface="Menlo" charset="0"/>
              <a:ea typeface="Menlo" charset="0"/>
              <a:cs typeface="Menl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2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28526</TotalTime>
  <Words>308</Words>
  <Application>Microsoft Macintosh PowerPoint</Application>
  <PresentationFormat>On-screen Show (16:10)</PresentationFormat>
  <Paragraphs>232</Paragraphs>
  <Slides>34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Helvetica Neue</vt:lpstr>
      <vt:lpstr>Lato</vt:lpstr>
      <vt:lpstr>Menlo</vt:lpstr>
      <vt:lpstr>Open Sans</vt:lpstr>
      <vt:lpstr>Office Theme</vt:lpstr>
      <vt:lpstr>README.MD</vt:lpstr>
      <vt:lpstr>PowerPoint Presentation</vt:lpstr>
      <vt:lpstr>PowerPoint Presentation</vt:lpstr>
      <vt:lpstr>The beginning</vt:lpstr>
      <vt:lpstr>Architecture</vt:lpstr>
      <vt:lpstr>Architecture</vt:lpstr>
      <vt:lpstr>Architecture</vt:lpstr>
      <vt:lpstr>Architecture</vt:lpstr>
      <vt:lpstr>Architecture</vt:lpstr>
      <vt:lpstr>Architecture</vt:lpstr>
      <vt:lpstr>Daily RxJava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Debug &amp; Test</vt:lpstr>
      <vt:lpstr>PowerPoint Presentation</vt:lpstr>
      <vt:lpstr>PowerPoint Presentation</vt:lpstr>
      <vt:lpstr>Let’s integrate our work!</vt:lpstr>
      <vt:lpstr>danger.systems</vt:lpstr>
      <vt:lpstr>CI</vt:lpstr>
      <vt:lpstr>Fire the release!</vt:lpstr>
      <vt:lpstr>PowerPoint Presentation</vt:lpstr>
      <vt:lpstr>PowerPoint Presentation</vt:lpstr>
      <vt:lpstr>PowerPoint Presentation</vt:lpstr>
      <vt:lpstr>PowerPoint Presentation</vt:lpstr>
      <vt:lpstr>Hi! Could u give me...</vt:lpstr>
      <vt:lpstr>PowerPoint Presentation</vt:lpstr>
      <vt:lpstr>PowerPoint Presentation</vt:lpstr>
      <vt:lpstr>PowerPoint Presentation</vt:lpstr>
      <vt:lpstr>Improve every day!</vt:lpstr>
      <vt:lpstr>Thank you!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Supercharge template</dc:title>
  <cp:lastModifiedBy>Microsoft Office User</cp:lastModifiedBy>
  <cp:revision>127</cp:revision>
  <dcterms:modified xsi:type="dcterms:W3CDTF">2017-04-26T15:42:36Z</dcterms:modified>
</cp:coreProperties>
</file>