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256" r:id="rId5"/>
    <p:sldId id="260" r:id="rId6"/>
    <p:sldId id="270" r:id="rId7"/>
    <p:sldId id="272" r:id="rId8"/>
    <p:sldId id="273" r:id="rId9"/>
    <p:sldId id="274" r:id="rId10"/>
    <p:sldId id="275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5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25"/>
    <p:restoredTop sz="91345" autoAdjust="0"/>
  </p:normalViewPr>
  <p:slideViewPr>
    <p:cSldViewPr snapToObjects="1">
      <p:cViewPr varScale="1">
        <p:scale>
          <a:sx n="87" d="100"/>
          <a:sy n="87" d="100"/>
        </p:scale>
        <p:origin x="837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43" d="100"/>
          <a:sy n="143" d="100"/>
        </p:scale>
        <p:origin x="412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A1-4C51-9EF7-B131FCB354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effectLst>
              <a:innerShdw blurRad="50800" dist="25400" dir="13500000">
                <a:srgbClr val="FFFFFF">
                  <a:alpha val="0"/>
                </a:srgbClr>
              </a:inn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A1-4C51-9EF7-B131FCB354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effectLst>
              <a:innerShdw blurRad="50800" dist="25400" dir="13500000">
                <a:srgbClr val="FFFFFF">
                  <a:alpha val="0"/>
                </a:srgbClr>
              </a:inn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A1-4C51-9EF7-B131FCB35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5082176"/>
        <c:axId val="-2065096928"/>
      </c:barChart>
      <c:catAx>
        <c:axId val="-2065082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65096928"/>
        <c:crosses val="autoZero"/>
        <c:auto val="1"/>
        <c:lblAlgn val="ctr"/>
        <c:lblOffset val="100"/>
        <c:noMultiLvlLbl val="0"/>
      </c:catAx>
      <c:valAx>
        <c:axId val="-2065096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650821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81C62-4794-1A43-ACEA-3818A86130A6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F4D4-EC61-D742-8158-5F07323DB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2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6AF42-4014-3F4F-AD2D-2B697165963A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46C57-426C-4A47-86D7-707F1131E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</a:t>
            </a:r>
            <a:r>
              <a:rPr lang="en-US" dirty="0" err="1"/>
              <a:t>kedvenc</a:t>
            </a:r>
            <a:r>
              <a:rPr lang="en-US" dirty="0"/>
              <a:t>: </a:t>
            </a:r>
            <a:r>
              <a:rPr lang="en-US" dirty="0" err="1"/>
              <a:t>fertőzött</a:t>
            </a:r>
            <a:r>
              <a:rPr lang="en-US" dirty="0"/>
              <a:t> </a:t>
            </a:r>
            <a:r>
              <a:rPr lang="en-US" dirty="0" err="1"/>
              <a:t>csatolmány</a:t>
            </a:r>
            <a:r>
              <a:rPr lang="en-US" dirty="0"/>
              <a:t> </a:t>
            </a:r>
            <a:r>
              <a:rPr lang="en-US" dirty="0" err="1"/>
              <a:t>körbeküldése</a:t>
            </a:r>
            <a:r>
              <a:rPr lang="en-US" dirty="0"/>
              <a:t> </a:t>
            </a:r>
            <a:r>
              <a:rPr lang="en-US" dirty="0" err="1"/>
              <a:t>mindenkinek</a:t>
            </a:r>
            <a:r>
              <a:rPr lang="en-US" dirty="0"/>
              <a:t> </a:t>
            </a:r>
            <a:r>
              <a:rPr lang="en-US" dirty="0" err="1"/>
              <a:t>hátha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gépén</a:t>
            </a:r>
            <a:r>
              <a:rPr lang="en-US" dirty="0"/>
              <a:t> </a:t>
            </a:r>
            <a:r>
              <a:rPr lang="en-US" dirty="0" err="1"/>
              <a:t>megnyílik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46C57-426C-4A47-86D7-707F1131E5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48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emf"/><Relationship Id="rId5" Type="http://schemas.openxmlformats.org/officeDocument/2006/relationships/chart" Target="../charts/chart1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20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1.png"/><Relationship Id="rId4" Type="http://schemas.openxmlformats.org/officeDocument/2006/relationships/image" Target="../media/image1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000"/>
          <a:stretch/>
        </p:blipFill>
        <p:spPr bwMode="auto">
          <a:xfrm>
            <a:off x="3314700" y="3771900"/>
            <a:ext cx="58293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288" y="730936"/>
            <a:ext cx="3606800" cy="176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6286500"/>
            <a:ext cx="1779587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7984" y="4343587"/>
            <a:ext cx="4411216" cy="93345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5281518"/>
            <a:ext cx="4411216" cy="748553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4427984" y="6145213"/>
            <a:ext cx="1231900" cy="365125"/>
          </a:xfrm>
        </p:spPr>
        <p:txBody>
          <a:bodyPr/>
          <a:lstStyle>
            <a:lvl1pPr algn="l">
              <a:defRPr sz="900"/>
            </a:lvl1pPr>
          </a:lstStyle>
          <a:p>
            <a:pPr>
              <a:defRPr/>
            </a:pPr>
            <a:fld id="{CFEAD502-9CA6-7E4C-8BE3-9266088C2E85}" type="datetimeFigureOut">
              <a:rPr lang="en-US" smtClean="0"/>
              <a:pPr>
                <a:defRPr/>
              </a:pPr>
              <a:t>3/28/2017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900" y="6145213"/>
            <a:ext cx="25273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742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/>
          <a:srcRect r="33463"/>
          <a:stretch/>
        </p:blipFill>
        <p:spPr>
          <a:xfrm>
            <a:off x="3059832" y="1433593"/>
            <a:ext cx="6084168" cy="542440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067944" y="1484784"/>
            <a:ext cx="4791894" cy="41402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888"/>
            <a:ext cx="554038" cy="365125"/>
          </a:xfr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CF8791AB-D717-8246-AAC3-05F2A45E8C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0" y="611905"/>
            <a:ext cx="80645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495" y="160938"/>
            <a:ext cx="793957" cy="38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6794500" y="5838131"/>
            <a:ext cx="2053988" cy="288032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DC15174E-6C97-9F4C-9308-10142F873687}" type="datetimeFigureOut">
              <a:rPr lang="en-US" smtClean="0"/>
              <a:pPr>
                <a:defRPr/>
              </a:pPr>
              <a:t>3/28/2017</a:t>
            </a:fld>
            <a:endParaRPr lang="en-US" dirty="0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67944" y="5838131"/>
            <a:ext cx="2520280" cy="288033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1484784"/>
            <a:ext cx="2808312" cy="4752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299691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31226"/>
          <a:stretch/>
        </p:blipFill>
        <p:spPr>
          <a:xfrm>
            <a:off x="-1" y="5805264"/>
            <a:ext cx="9144001" cy="1052736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1"/>
          </p:nvPr>
        </p:nvSpPr>
        <p:spPr>
          <a:xfrm>
            <a:off x="6794500" y="6243862"/>
            <a:ext cx="2097978" cy="260648"/>
          </a:xfrm>
        </p:spPr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CE74123-B25B-0747-90CB-A8870BC87469}" type="datetimeFigureOut">
              <a:rPr lang="en-US" smtClean="0"/>
              <a:pPr>
                <a:defRPr/>
              </a:pPr>
              <a:t>3/28/2017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971600" y="6243861"/>
            <a:ext cx="5353000" cy="260648"/>
          </a:xfrm>
        </p:spPr>
        <p:txBody>
          <a:bodyPr/>
          <a:lstStyle>
            <a:lvl1pPr>
              <a:defRPr sz="9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2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077" y="270041"/>
            <a:ext cx="8645525" cy="15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4" y="6278519"/>
            <a:ext cx="709025" cy="348549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876889" cy="64807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971600" y="2204864"/>
            <a:ext cx="3744416" cy="392129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2204864"/>
            <a:ext cx="4060464" cy="392129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8235" y="1196752"/>
            <a:ext cx="7870253" cy="544278"/>
          </a:xfrm>
        </p:spPr>
        <p:txBody>
          <a:bodyPr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916" y="6623530"/>
            <a:ext cx="53975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3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76" y="1105538"/>
            <a:ext cx="8208913" cy="635492"/>
          </a:xfrm>
        </p:spPr>
        <p:txBody>
          <a:bodyPr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r="31226"/>
          <a:stretch/>
        </p:blipFill>
        <p:spPr>
          <a:xfrm>
            <a:off x="-1" y="5805264"/>
            <a:ext cx="9144001" cy="105273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55578" y="486065"/>
            <a:ext cx="8208912" cy="61947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1"/>
          </p:nvPr>
        </p:nvSpPr>
        <p:spPr>
          <a:xfrm>
            <a:off x="6794500" y="6243862"/>
            <a:ext cx="2097978" cy="260648"/>
          </a:xfrm>
        </p:spPr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CE74123-B25B-0747-90CB-A8870BC87469}" type="datetimeFigureOut">
              <a:rPr lang="en-US" smtClean="0"/>
              <a:pPr>
                <a:defRPr/>
              </a:pPr>
              <a:t>3/28/2017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187624" y="6243861"/>
            <a:ext cx="5136976" cy="260648"/>
          </a:xfrm>
        </p:spPr>
        <p:txBody>
          <a:bodyPr/>
          <a:lstStyle>
            <a:lvl1pPr>
              <a:defRPr sz="9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2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077" y="270041"/>
            <a:ext cx="8645525" cy="15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4" y="6278519"/>
            <a:ext cx="709025" cy="348549"/>
          </a:xfrm>
          <a:prstGeom prst="rect">
            <a:avLst/>
          </a:prstGeom>
        </p:spPr>
      </p:pic>
      <p:graphicFrame>
        <p:nvGraphicFramePr>
          <p:cNvPr id="17" name="Chart 16"/>
          <p:cNvGraphicFramePr/>
          <p:nvPr userDrawn="1">
            <p:extLst>
              <p:ext uri="{D42A27DB-BD31-4B8C-83A1-F6EECF244321}">
                <p14:modId xmlns:p14="http://schemas.microsoft.com/office/powerpoint/2010/main" val="1641471504"/>
              </p:ext>
            </p:extLst>
          </p:nvPr>
        </p:nvGraphicFramePr>
        <p:xfrm>
          <a:off x="760882" y="1844824"/>
          <a:ext cx="8140353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8" name="Picture 17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916" y="6623530"/>
            <a:ext cx="53975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834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6"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69875"/>
            <a:ext cx="864552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988" y="6278769"/>
            <a:ext cx="709612" cy="3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Chart 12"/>
          <p:cNvGraphicFramePr>
            <a:graphicFrameLocks/>
          </p:cNvGraphicFramePr>
          <p:nvPr userDrawn="1"/>
        </p:nvGraphicFramePr>
        <p:xfrm>
          <a:off x="1128713" y="1938338"/>
          <a:ext cx="7815262" cy="402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r:id="rId6" imgW="7814426" imgH="4023027" progId="Excel.Chart.8">
                  <p:embed/>
                </p:oleObj>
              </mc:Choice>
              <mc:Fallback>
                <p:oleObj r:id="rId6" imgW="7814426" imgH="402302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713" y="1938338"/>
                        <a:ext cx="7815262" cy="4021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76" y="1105538"/>
            <a:ext cx="8208913" cy="635492"/>
          </a:xfrm>
        </p:spPr>
        <p:txBody>
          <a:bodyPr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55578" y="486065"/>
            <a:ext cx="8208912" cy="619473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794500" y="6243638"/>
            <a:ext cx="2098675" cy="260350"/>
          </a:xfrm>
        </p:spPr>
        <p:txBody>
          <a:bodyPr/>
          <a:lstStyle>
            <a:lvl1pPr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D1EF8701-8681-344C-87FC-246CF46DC914}" type="datetimeFigureOut">
              <a:rPr lang="en-US"/>
              <a:pPr>
                <a:defRPr/>
              </a:pPr>
              <a:t>3/28/2017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450" y="6243638"/>
            <a:ext cx="5137150" cy="260350"/>
          </a:xfrm>
        </p:spPr>
        <p:txBody>
          <a:bodyPr/>
          <a:lstStyle>
            <a:lvl1pPr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7" name="Picture 16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916" y="6623530"/>
            <a:ext cx="53975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210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6"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69875"/>
            <a:ext cx="864552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988" y="6278769"/>
            <a:ext cx="709612" cy="3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Table 23"/>
          <p:cNvGraphicFramePr>
            <a:graphicFrameLocks noGrp="1"/>
          </p:cNvGraphicFramePr>
          <p:nvPr userDrawn="1"/>
        </p:nvGraphicFramePr>
        <p:xfrm>
          <a:off x="746125" y="2247900"/>
          <a:ext cx="8074025" cy="2481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4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4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48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0316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Calibri"/>
                          <a:ea typeface="Arial" charset="0"/>
                          <a:cs typeface="Calibri"/>
                        </a:rPr>
                        <a:t>Sample text</a:t>
                      </a:r>
                    </a:p>
                    <a:p>
                      <a:pPr algn="ctr"/>
                      <a:r>
                        <a:rPr lang="en-US" sz="1600" b="0" i="0">
                          <a:latin typeface="Calibri"/>
                          <a:ea typeface="Arial" charset="0"/>
                          <a:cs typeface="Calibri"/>
                        </a:rPr>
                        <a:t>Calibri </a:t>
                      </a:r>
                      <a:r>
                        <a:rPr lang="en-US" sz="1600" b="0" i="0" dirty="0">
                          <a:latin typeface="Calibri"/>
                          <a:ea typeface="Arial" charset="0"/>
                          <a:cs typeface="Calibri"/>
                        </a:rPr>
                        <a:t>16pt</a:t>
                      </a:r>
                    </a:p>
                  </a:txBody>
                  <a:tcPr marL="91433" marR="91433" marT="45730" marB="4573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latin typeface="+mn-lt"/>
                          <a:ea typeface="Arial" charset="0"/>
                          <a:cs typeface="Calibri"/>
                        </a:rPr>
                        <a:t>Sample text</a:t>
                      </a:r>
                    </a:p>
                    <a:p>
                      <a:pPr algn="ctr"/>
                      <a:r>
                        <a:rPr lang="en-US" sz="1600" b="0" i="0"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  <a:endParaRPr lang="en-US" sz="1600" b="0" i="0" dirty="0">
                        <a:latin typeface="+mn-lt"/>
                        <a:ea typeface="Arial" charset="0"/>
                        <a:cs typeface="Calibri"/>
                      </a:endParaRPr>
                    </a:p>
                  </a:txBody>
                  <a:tcPr marL="91433" marR="91433" marT="45730" marB="4573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+mn-lt"/>
                          <a:ea typeface="Arial" charset="0"/>
                          <a:cs typeface="Calibri"/>
                        </a:rPr>
                        <a:t>Sample text</a:t>
                      </a:r>
                    </a:p>
                    <a:p>
                      <a:pPr algn="ctr"/>
                      <a:r>
                        <a:rPr lang="en-US" sz="1600" b="0" i="0" dirty="0"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+mn-lt"/>
                          <a:ea typeface="Arial" charset="0"/>
                          <a:cs typeface="Calibri"/>
                        </a:rPr>
                        <a:t>Sample text</a:t>
                      </a:r>
                    </a:p>
                    <a:p>
                      <a:pPr algn="ctr"/>
                      <a:r>
                        <a:rPr lang="en-US" sz="1600" b="0" i="0" dirty="0"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+mn-lt"/>
                          <a:ea typeface="Arial" charset="0"/>
                          <a:cs typeface="Calibri"/>
                        </a:rPr>
                        <a:t>Sample text</a:t>
                      </a:r>
                    </a:p>
                    <a:p>
                      <a:pPr algn="ctr"/>
                      <a:r>
                        <a:rPr lang="en-US" sz="1600" b="0" i="0" dirty="0"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316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316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  <a:endParaRPr lang="en-US" sz="16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Arial" charset="0"/>
                        <a:cs typeface="Calibri"/>
                      </a:endParaRPr>
                    </a:p>
                  </a:txBody>
                  <a:tcPr marL="91433" marR="91433" marT="45730" marB="4573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  <a:endParaRPr lang="en-US" sz="16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Arial" charset="0"/>
                        <a:cs typeface="Calibri"/>
                      </a:endParaRPr>
                    </a:p>
                  </a:txBody>
                  <a:tcPr marL="91433" marR="91433" marT="45730" marB="4573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316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Text</a:t>
                      </a:r>
                      <a:r>
                        <a:rPr lang="en-US" sz="1600" b="0" i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 </a:t>
                      </a:r>
                      <a:r>
                        <a:rPr lang="en-US" sz="16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Arial" charset="0"/>
                          <a:cs typeface="Calibri"/>
                        </a:rPr>
                        <a:t>Calibri 16pt</a:t>
                      </a:r>
                    </a:p>
                  </a:txBody>
                  <a:tcPr marL="91433" marR="91433" marT="45730" marB="4573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76" y="1105538"/>
            <a:ext cx="8064895" cy="635492"/>
          </a:xfrm>
        </p:spPr>
        <p:txBody>
          <a:bodyPr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55578" y="486065"/>
            <a:ext cx="8064894" cy="619473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10"/>
          </p:nvPr>
        </p:nvSpPr>
        <p:spPr>
          <a:xfrm>
            <a:off x="6794500" y="6243638"/>
            <a:ext cx="2098675" cy="260350"/>
          </a:xfrm>
        </p:spPr>
        <p:txBody>
          <a:bodyPr/>
          <a:lstStyle>
            <a:lvl1pPr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1D75FF82-4536-AA42-86FD-158314E4143D}" type="datetimeFigureOut">
              <a:rPr lang="en-US"/>
              <a:pPr>
                <a:defRPr/>
              </a:pPr>
              <a:t>3/28/2017</a:t>
            </a:fld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450" y="6243638"/>
            <a:ext cx="5137150" cy="260350"/>
          </a:xfrm>
        </p:spPr>
        <p:txBody>
          <a:bodyPr/>
          <a:lstStyle>
            <a:lvl1pPr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3" name="Picture 12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916" y="6623530"/>
            <a:ext cx="53975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40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25" t="1444" r="1689" b="79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84"/>
          <a:stretch/>
        </p:blipFill>
        <p:spPr bwMode="auto">
          <a:xfrm>
            <a:off x="2771800" y="3771900"/>
            <a:ext cx="63722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746561-90DB-3244-A022-1D6920050E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918" y="484808"/>
            <a:ext cx="3259961" cy="159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851920" y="4077073"/>
            <a:ext cx="4987280" cy="108012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851920" y="5157192"/>
            <a:ext cx="4987280" cy="87287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851920" y="6145213"/>
            <a:ext cx="1231900" cy="365125"/>
          </a:xfrm>
        </p:spPr>
        <p:txBody>
          <a:bodyPr/>
          <a:lstStyle>
            <a:lvl1pPr algn="l">
              <a:defRPr sz="9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CFEAD502-9CA6-7E4C-8BE3-9266088C2E85}" type="datetimeFigureOut">
              <a:rPr lang="en-US" smtClean="0"/>
              <a:pPr>
                <a:defRPr/>
              </a:pPr>
              <a:t>3/28/2017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900" y="6145213"/>
            <a:ext cx="2616200" cy="365125"/>
          </a:xfrm>
        </p:spPr>
        <p:txBody>
          <a:bodyPr/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3568" y="6307090"/>
            <a:ext cx="1800200" cy="20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9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6945" y="3771900"/>
            <a:ext cx="6325155" cy="3086100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242888"/>
            <a:ext cx="554038" cy="365125"/>
          </a:xfrm>
        </p:spPr>
        <p:txBody>
          <a:bodyPr/>
          <a:lstStyle/>
          <a:p>
            <a:pPr>
              <a:defRPr/>
            </a:pPr>
            <a:fld id="{C9746561-90DB-3244-A022-1D6920050E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851920" y="4077073"/>
            <a:ext cx="4987280" cy="108012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  <a:endParaRPr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851920" y="5157192"/>
            <a:ext cx="4987280" cy="872879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851920" y="6145213"/>
            <a:ext cx="1231900" cy="365125"/>
          </a:xfrm>
        </p:spPr>
        <p:txBody>
          <a:bodyPr/>
          <a:lstStyle>
            <a:lvl1pPr algn="l">
              <a:defRPr sz="9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FEAD502-9CA6-7E4C-8BE3-9266088C2E85}" type="datetimeFigureOut">
              <a:rPr lang="en-US" smtClean="0"/>
              <a:pPr>
                <a:defRPr/>
              </a:pPr>
              <a:t>3/28/2017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900" y="6145213"/>
            <a:ext cx="2616200" cy="365125"/>
          </a:xfrm>
        </p:spPr>
        <p:txBody>
          <a:bodyPr/>
          <a:lstStyle>
            <a:lvl1pPr algn="r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3568" y="6309320"/>
            <a:ext cx="1780447" cy="2010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78" y="459133"/>
            <a:ext cx="3258241" cy="160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3988"/>
            <a:ext cx="9144000" cy="724012"/>
          </a:xfrm>
          <a:prstGeom prst="rect">
            <a:avLst/>
          </a:prstGeom>
        </p:spPr>
      </p:pic>
      <p:pic>
        <p:nvPicPr>
          <p:cNvPr id="5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611905"/>
            <a:ext cx="80645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011" y="649288"/>
            <a:ext cx="7740477" cy="835496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700808"/>
            <a:ext cx="8423275" cy="4425355"/>
          </a:xfrm>
        </p:spPr>
        <p:txBody>
          <a:bodyPr/>
          <a:lstStyle>
            <a:lvl1pPr>
              <a:buSzPct val="75000"/>
              <a:defRPr/>
            </a:lvl1pPr>
            <a:lvl2pPr>
              <a:buSzPct val="75000"/>
              <a:defRPr/>
            </a:lvl2pPr>
            <a:lvl3pPr>
              <a:buSzPct val="75000"/>
              <a:defRPr/>
            </a:lvl3pPr>
            <a:lvl4pPr>
              <a:buSzPct val="75000"/>
              <a:defRPr/>
            </a:lvl4pPr>
            <a:lvl5pPr>
              <a:buSzPct val="75000"/>
              <a:defRPr/>
            </a:lvl5pPr>
            <a:lvl6pPr>
              <a:buSzPct val="75000"/>
              <a:defRPr/>
            </a:lvl6pPr>
            <a:lvl7pPr>
              <a:buSzPct val="75000"/>
              <a:defRPr/>
            </a:lvl7pPr>
            <a:lvl8pPr>
              <a:buSzPct val="75000"/>
              <a:defRPr/>
            </a:lvl8pPr>
            <a:lvl9pPr>
              <a:buSzPct val="75000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794500" y="6597354"/>
            <a:ext cx="2133600" cy="260648"/>
          </a:xfrm>
        </p:spPr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CE74123-B25B-0747-90CB-A8870BC87469}" type="datetimeFigureOut">
              <a:rPr lang="en-US" smtClean="0"/>
              <a:pPr>
                <a:defRPr/>
              </a:pPr>
              <a:t>3/28/2017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5576" y="6597353"/>
            <a:ext cx="5569024" cy="260648"/>
          </a:xfrm>
        </p:spPr>
        <p:txBody>
          <a:bodyPr/>
          <a:lstStyle>
            <a:lvl1pPr>
              <a:defRPr sz="9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0" name="Picture 1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495" y="160938"/>
            <a:ext cx="793957" cy="38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ChangeArrowheads="1"/>
          </p:cNvSpPr>
          <p:nvPr userDrawn="1"/>
        </p:nvSpPr>
        <p:spPr bwMode="auto">
          <a:xfrm>
            <a:off x="165202" y="1221320"/>
            <a:ext cx="457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63" y="718113"/>
            <a:ext cx="892037" cy="57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039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981200"/>
            <a:ext cx="8136902" cy="41449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576" y="1105538"/>
            <a:ext cx="8208913" cy="635492"/>
          </a:xfrm>
        </p:spPr>
        <p:txBody>
          <a:bodyPr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r="31226"/>
          <a:stretch/>
        </p:blipFill>
        <p:spPr>
          <a:xfrm>
            <a:off x="-1" y="5805264"/>
            <a:ext cx="9144001" cy="105273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55578" y="486065"/>
            <a:ext cx="8208912" cy="61947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1"/>
          </p:nvPr>
        </p:nvSpPr>
        <p:spPr>
          <a:xfrm>
            <a:off x="6794500" y="6243862"/>
            <a:ext cx="2097978" cy="260648"/>
          </a:xfrm>
        </p:spPr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9CE74123-B25B-0747-90CB-A8870BC87469}" type="datetimeFigureOut">
              <a:rPr lang="en-US" smtClean="0"/>
              <a:pPr>
                <a:defRPr/>
              </a:pPr>
              <a:t>3/28/2017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187624" y="6243861"/>
            <a:ext cx="5136976" cy="260648"/>
          </a:xfrm>
        </p:spPr>
        <p:txBody>
          <a:bodyPr/>
          <a:lstStyle>
            <a:lvl1pPr>
              <a:defRPr sz="9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9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077" y="270041"/>
            <a:ext cx="8645525" cy="15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4" y="6278519"/>
            <a:ext cx="709025" cy="348549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-429952" y="661140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916" y="6623530"/>
            <a:ext cx="53975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30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84"/>
          <a:stretch/>
        </p:blipFill>
        <p:spPr bwMode="auto">
          <a:xfrm>
            <a:off x="3616338" y="3771900"/>
            <a:ext cx="63722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800600" y="1088367"/>
            <a:ext cx="4055492" cy="2683533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  <a:endParaRPr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363919" y="3771900"/>
            <a:ext cx="3086100" cy="2609428"/>
          </a:xfrm>
        </p:spPr>
        <p:txBody>
          <a:bodyPr lIns="45720" rIns="45720"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4600">
                <a:solidFill>
                  <a:srgbClr val="175CA9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4800600" y="6426201"/>
            <a:ext cx="1231900" cy="171152"/>
          </a:xfrm>
        </p:spPr>
        <p:txBody>
          <a:bodyPr/>
          <a:lstStyle>
            <a:lvl1pPr algn="l">
              <a:defRPr sz="900"/>
            </a:lvl1pPr>
          </a:lstStyle>
          <a:p>
            <a:pPr>
              <a:defRPr/>
            </a:pPr>
            <a:fld id="{9199C625-1883-5040-B01C-227429F924A5}" type="datetimeFigureOut">
              <a:rPr lang="en-US" smtClean="0"/>
              <a:pPr>
                <a:defRPr/>
              </a:pPr>
              <a:t>3/28/2017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6311900" y="6381328"/>
            <a:ext cx="2527300" cy="216025"/>
          </a:xfrm>
        </p:spPr>
        <p:txBody>
          <a:bodyPr/>
          <a:lstStyle>
            <a:lvl1pPr algn="r">
              <a:defRPr sz="900"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5" name="Pictur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919" y="228936"/>
            <a:ext cx="1759809" cy="85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61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25" t="1444" r="1689" b="79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/>
          <a:srcRect l="2688" t="4751" b="99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8813" y="6248400"/>
            <a:ext cx="1474787" cy="365125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DBD044-80F1-5A4E-82C2-D41551E72199}" type="datetimeFigureOut">
              <a:rPr lang="en-US" smtClean="0"/>
              <a:pPr>
                <a:defRPr/>
              </a:pPr>
              <a:t>3/28/2017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400"/>
            <a:ext cx="56388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400"/>
            <a:ext cx="554038" cy="365125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FF704325-54E3-E844-9DED-3569E14642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7" name="Picture 1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332991"/>
            <a:ext cx="1759809" cy="85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062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3988"/>
            <a:ext cx="9144000" cy="7240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989" y="802774"/>
            <a:ext cx="7556500" cy="111601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1988" y="1985963"/>
            <a:ext cx="3424028" cy="41402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040" y="1985963"/>
            <a:ext cx="3916448" cy="41402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6794500" y="6237313"/>
            <a:ext cx="2053988" cy="288032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DC15174E-6C97-9F4C-9308-10142F873687}" type="datetimeFigureOut">
              <a:rPr lang="en-US" smtClean="0"/>
              <a:pPr>
                <a:defRPr/>
              </a:pPr>
              <a:t>3/28/2017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1988" y="6237313"/>
            <a:ext cx="5032612" cy="288033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CF8791AB-D717-8246-AAC3-05F2A45E8C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0" y="611905"/>
            <a:ext cx="80645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495" y="160938"/>
            <a:ext cx="793957" cy="38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23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/>
          <a:srcRect r="21473"/>
          <a:stretch/>
        </p:blipFill>
        <p:spPr>
          <a:xfrm>
            <a:off x="4865021" y="1910164"/>
            <a:ext cx="4047637" cy="510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r="21473"/>
          <a:stretch/>
        </p:blipFill>
        <p:spPr>
          <a:xfrm>
            <a:off x="572647" y="1910164"/>
            <a:ext cx="4047637" cy="51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1" y="757954"/>
            <a:ext cx="6795343" cy="9428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684" y="2447365"/>
            <a:ext cx="3657600" cy="367879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6218" y="2447365"/>
            <a:ext cx="3657600" cy="367879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684" y="2070847"/>
            <a:ext cx="3657600" cy="322729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F522E-09DE-8C43-BCE0-678FC794FAAD}" type="datetimeFigureOut">
              <a:rPr lang="en-US"/>
              <a:pPr>
                <a:defRPr/>
              </a:pPr>
              <a:t>3/28/2017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4EC90ABB-15BD-454E-98BA-BA20C87883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5257177" y="2070847"/>
            <a:ext cx="3657600" cy="322729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0" y="611905"/>
            <a:ext cx="80645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495" y="160938"/>
            <a:ext cx="793957" cy="38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1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8475" y="484188"/>
            <a:ext cx="7556500" cy="11160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981200"/>
            <a:ext cx="75565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500" y="6423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0E15AD-0548-BE40-B71D-9A428EDFCFA3}" type="datetimeFigureOut">
              <a:rPr lang="en-US"/>
              <a:pPr>
                <a:defRPr/>
              </a:pPr>
              <a:t>3/28/2017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13" y="6423025"/>
            <a:ext cx="6122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888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746561-90DB-3244-A022-1D6920050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61" r:id="rId2"/>
    <p:sldLayoutId id="2147483762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9" r:id="rId10"/>
    <p:sldLayoutId id="2147483763" r:id="rId11"/>
    <p:sldLayoutId id="2147483764" r:id="rId12"/>
    <p:sldLayoutId id="2147483765" r:id="rId13"/>
    <p:sldLayoutId id="214748376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2">
              <a:lumMod val="75000"/>
            </a:schemeClr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charset="0"/>
        <a:buChar char="n"/>
        <a:defRPr sz="20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charset="0"/>
        <a:buChar char="n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charset="0"/>
        <a:buChar char="n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charset="0"/>
        <a:buChar char="n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2">
            <a:lumMod val="75000"/>
          </a:schemeClr>
        </a:buClr>
        <a:buSzPct val="75000"/>
        <a:buFont typeface="Wingdings" charset="0"/>
        <a:buChar char="n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2">
            <a:lumMod val="75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2">
            <a:lumMod val="75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2">
            <a:lumMod val="75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2">
            <a:lumMod val="75000"/>
          </a:schemeClr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Ransomware és backup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3260" y="5085184"/>
            <a:ext cx="4411216" cy="1459850"/>
          </a:xfrm>
        </p:spPr>
        <p:txBody>
          <a:bodyPr>
            <a:noAutofit/>
          </a:bodyPr>
          <a:lstStyle/>
          <a:p>
            <a:r>
              <a:rPr lang="en-US" sz="2800" dirty="0"/>
              <a:t>Király István</a:t>
            </a:r>
          </a:p>
          <a:p>
            <a:r>
              <a:rPr lang="en-US" sz="2800" dirty="0"/>
              <a:t>Azure MVP, MCT, MCSE</a:t>
            </a:r>
          </a:p>
        </p:txBody>
      </p:sp>
    </p:spTree>
    <p:extLst>
      <p:ext uri="{BB962C8B-B14F-4D97-AF65-F5344CB8AC3E}">
        <p14:creationId xmlns:p14="http://schemas.microsoft.com/office/powerpoint/2010/main" val="559686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“user”</a:t>
            </a:r>
          </a:p>
          <a:p>
            <a:pPr lvl="1"/>
            <a:r>
              <a:rPr lang="en-US" dirty="0" err="1"/>
              <a:t>Hiszékeny</a:t>
            </a:r>
            <a:endParaRPr lang="en-US" dirty="0"/>
          </a:p>
          <a:p>
            <a:pPr lvl="1"/>
            <a:r>
              <a:rPr lang="en-US" dirty="0" err="1"/>
              <a:t>Figyelmetlen</a:t>
            </a:r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hálózat</a:t>
            </a:r>
            <a:r>
              <a:rPr lang="en-US" dirty="0"/>
              <a:t> és a </a:t>
            </a:r>
            <a:r>
              <a:rPr lang="en-US" dirty="0" err="1"/>
              <a:t>szerver</a:t>
            </a:r>
            <a:endParaRPr lang="en-US" dirty="0"/>
          </a:p>
          <a:p>
            <a:pPr lvl="1"/>
            <a:r>
              <a:rPr lang="en-US" dirty="0" err="1"/>
              <a:t>Védtelen</a:t>
            </a:r>
            <a:endParaRPr lang="en-US" dirty="0"/>
          </a:p>
          <a:p>
            <a:pPr lvl="1"/>
            <a:r>
              <a:rPr lang="en-US" dirty="0" err="1"/>
              <a:t>Szeparálatlan</a:t>
            </a:r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rendszergazda</a:t>
            </a:r>
            <a:endParaRPr lang="en-US" dirty="0"/>
          </a:p>
          <a:p>
            <a:pPr lvl="1"/>
            <a:r>
              <a:rPr lang="en-US" dirty="0" err="1"/>
              <a:t>Ideges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Alulfizetett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túlterhelt</a:t>
            </a:r>
            <a:r>
              <a:rPr lang="en-US" dirty="0">
                <a:sym typeface="Wingdings" panose="05000000000000000000" pitchFamily="2" charset="2"/>
              </a:rPr>
              <a:t> 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Miért</a:t>
            </a:r>
            <a:r>
              <a:rPr lang="en-US" dirty="0"/>
              <a:t> </a:t>
            </a:r>
            <a:r>
              <a:rPr lang="en-US" dirty="0" err="1"/>
              <a:t>épült</a:t>
            </a:r>
            <a:r>
              <a:rPr lang="en-US" dirty="0"/>
              <a:t> </a:t>
            </a:r>
            <a:r>
              <a:rPr lang="en-US" dirty="0" err="1"/>
              <a:t>iparág</a:t>
            </a:r>
            <a:r>
              <a:rPr lang="en-US" dirty="0"/>
              <a:t>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Ransomware</a:t>
            </a:r>
          </a:p>
        </p:txBody>
      </p:sp>
    </p:spTree>
    <p:extLst>
      <p:ext uri="{BB962C8B-B14F-4D97-AF65-F5344CB8AC3E}">
        <p14:creationId xmlns:p14="http://schemas.microsoft.com/office/powerpoint/2010/main" val="391199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ipari</a:t>
            </a:r>
            <a:r>
              <a:rPr lang="en-US" dirty="0"/>
              <a:t> </a:t>
            </a:r>
            <a:r>
              <a:rPr lang="en-US" dirty="0" err="1"/>
              <a:t>tevékenységet</a:t>
            </a:r>
            <a:r>
              <a:rPr lang="en-US" dirty="0"/>
              <a:t> </a:t>
            </a:r>
            <a:r>
              <a:rPr lang="en-US" dirty="0" err="1"/>
              <a:t>végző</a:t>
            </a:r>
            <a:r>
              <a:rPr lang="en-US" dirty="0"/>
              <a:t> KKV:</a:t>
            </a:r>
          </a:p>
          <a:p>
            <a:pPr lvl="1"/>
            <a:r>
              <a:rPr lang="en-US" dirty="0"/>
              <a:t>Human Spam-</a:t>
            </a:r>
            <a:r>
              <a:rPr lang="en-US" dirty="0" err="1"/>
              <a:t>sz</a:t>
            </a:r>
            <a:r>
              <a:rPr lang="hu-HU" dirty="0"/>
              <a:t>ű</a:t>
            </a:r>
            <a:r>
              <a:rPr lang="en-US" dirty="0" err="1"/>
              <a:t>rő</a:t>
            </a:r>
            <a:r>
              <a:rPr lang="en-US" dirty="0"/>
              <a:t> (</a:t>
            </a:r>
            <a:r>
              <a:rPr lang="en-US" dirty="0" err="1"/>
              <a:t>nekem</a:t>
            </a:r>
            <a:r>
              <a:rPr lang="en-US" dirty="0"/>
              <a:t> </a:t>
            </a:r>
            <a:r>
              <a:rPr lang="en-US" dirty="0" err="1"/>
              <a:t>minden</a:t>
            </a:r>
            <a:r>
              <a:rPr lang="en-US" dirty="0"/>
              <a:t> </a:t>
            </a:r>
            <a:r>
              <a:rPr lang="en-US" dirty="0" err="1"/>
              <a:t>levelet</a:t>
            </a:r>
            <a:r>
              <a:rPr lang="en-US" dirty="0"/>
              <a:t> </a:t>
            </a:r>
            <a:r>
              <a:rPr lang="en-US" dirty="0" err="1"/>
              <a:t>ellenőriznem</a:t>
            </a:r>
            <a:r>
              <a:rPr lang="en-US" dirty="0"/>
              <a:t> </a:t>
            </a:r>
            <a:r>
              <a:rPr lang="en-US" dirty="0" err="1"/>
              <a:t>kell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Temérdek</a:t>
            </a:r>
            <a:r>
              <a:rPr lang="en-US" dirty="0"/>
              <a:t> Intune </a:t>
            </a:r>
            <a:r>
              <a:rPr lang="en-US" dirty="0" err="1"/>
              <a:t>riasztás</a:t>
            </a:r>
            <a:r>
              <a:rPr lang="en-US" dirty="0"/>
              <a:t>, </a:t>
            </a:r>
            <a:r>
              <a:rPr lang="en-US" dirty="0" err="1"/>
              <a:t>néha</a:t>
            </a:r>
            <a:r>
              <a:rPr lang="en-US" dirty="0"/>
              <a:t> </a:t>
            </a:r>
            <a:r>
              <a:rPr lang="en-US" dirty="0" err="1"/>
              <a:t>beszalad</a:t>
            </a:r>
            <a:r>
              <a:rPr lang="en-US" dirty="0"/>
              <a:t> 1-2 </a:t>
            </a:r>
            <a:r>
              <a:rPr lang="en-US" dirty="0" err="1"/>
              <a:t>kórokozó</a:t>
            </a:r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nemesfém</a:t>
            </a:r>
            <a:r>
              <a:rPr lang="en-US" dirty="0"/>
              <a:t> </a:t>
            </a:r>
            <a:r>
              <a:rPr lang="en-US" dirty="0" err="1"/>
              <a:t>forgalmazó</a:t>
            </a:r>
            <a:endParaRPr lang="en-US" dirty="0"/>
          </a:p>
          <a:p>
            <a:pPr lvl="1"/>
            <a:r>
              <a:rPr lang="en-US" dirty="0"/>
              <a:t>“</a:t>
            </a:r>
            <a:r>
              <a:rPr lang="en-US" dirty="0" err="1"/>
              <a:t>Ártatlan</a:t>
            </a:r>
            <a:r>
              <a:rPr lang="en-US" dirty="0"/>
              <a:t>” WP és Joomla! </a:t>
            </a:r>
            <a:r>
              <a:rPr lang="en-US" dirty="0" err="1"/>
              <a:t>oldalak</a:t>
            </a:r>
            <a:r>
              <a:rPr lang="en-US" dirty="0"/>
              <a:t> </a:t>
            </a:r>
            <a:r>
              <a:rPr lang="en-US" dirty="0" err="1"/>
              <a:t>böngészése</a:t>
            </a:r>
            <a:endParaRPr lang="en-US" dirty="0"/>
          </a:p>
          <a:p>
            <a:pPr lvl="1"/>
            <a:r>
              <a:rPr lang="en-US" dirty="0" err="1"/>
              <a:t>Szeretem</a:t>
            </a:r>
            <a:r>
              <a:rPr lang="en-US" dirty="0"/>
              <a:t> a </a:t>
            </a:r>
            <a:r>
              <a:rPr lang="en-US" dirty="0" err="1"/>
              <a:t>Jin</a:t>
            </a:r>
            <a:r>
              <a:rPr lang="en-US" dirty="0"/>
              <a:t>-Jang-</a:t>
            </a:r>
            <a:r>
              <a:rPr lang="en-US" dirty="0" err="1"/>
              <a:t>ot</a:t>
            </a:r>
            <a:r>
              <a:rPr lang="en-US" dirty="0"/>
              <a:t> (</a:t>
            </a:r>
            <a:r>
              <a:rPr lang="en-US" dirty="0" err="1"/>
              <a:t>ezotéria</a:t>
            </a:r>
            <a:r>
              <a:rPr lang="en-US" dirty="0"/>
              <a:t> van a </a:t>
            </a:r>
            <a:r>
              <a:rPr lang="en-US" dirty="0" err="1"/>
              <a:t>cégkivonatban</a:t>
            </a:r>
            <a:r>
              <a:rPr lang="en-US" dirty="0"/>
              <a:t>?)</a:t>
            </a:r>
          </a:p>
          <a:p>
            <a:r>
              <a:rPr lang="en-US" dirty="0"/>
              <a:t>A </a:t>
            </a:r>
            <a:r>
              <a:rPr lang="en-US" dirty="0" err="1"/>
              <a:t>könyvelőcég</a:t>
            </a:r>
            <a:endParaRPr lang="en-US" dirty="0"/>
          </a:p>
          <a:p>
            <a:pPr lvl="1"/>
            <a:r>
              <a:rPr lang="en-US" dirty="0"/>
              <a:t>Team Viewer és RDP </a:t>
            </a:r>
            <a:r>
              <a:rPr lang="en-US" dirty="0" err="1"/>
              <a:t>kombó</a:t>
            </a:r>
            <a:r>
              <a:rPr lang="en-US" dirty="0"/>
              <a:t>!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Jön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az</a:t>
            </a:r>
            <a:r>
              <a:rPr lang="en-US" dirty="0">
                <a:sym typeface="Wingdings" panose="05000000000000000000" pitchFamily="2" charset="2"/>
              </a:rPr>
              <a:t> ÁFA </a:t>
            </a:r>
            <a:r>
              <a:rPr lang="en-US" dirty="0" err="1">
                <a:sym typeface="Wingdings" panose="05000000000000000000" pitchFamily="2" charset="2"/>
              </a:rPr>
              <a:t>bevallás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siettem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Milyen</a:t>
            </a:r>
            <a:r>
              <a:rPr lang="en-US" dirty="0"/>
              <a:t> </a:t>
            </a:r>
            <a:r>
              <a:rPr lang="en-US" dirty="0" err="1"/>
              <a:t>esetekkel</a:t>
            </a:r>
            <a:r>
              <a:rPr lang="en-US" dirty="0"/>
              <a:t> </a:t>
            </a:r>
            <a:r>
              <a:rPr lang="en-US" dirty="0" err="1"/>
              <a:t>találkoztunk</a:t>
            </a:r>
            <a:r>
              <a:rPr lang="en-US" dirty="0"/>
              <a:t> mi?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Ransomware</a:t>
            </a:r>
          </a:p>
        </p:txBody>
      </p:sp>
    </p:spTree>
    <p:extLst>
      <p:ext uri="{BB962C8B-B14F-4D97-AF65-F5344CB8AC3E}">
        <p14:creationId xmlns:p14="http://schemas.microsoft.com/office/powerpoint/2010/main" val="2783801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ipari</a:t>
            </a:r>
            <a:r>
              <a:rPr lang="en-US" dirty="0"/>
              <a:t> </a:t>
            </a:r>
            <a:r>
              <a:rPr lang="en-US" dirty="0" err="1"/>
              <a:t>tevékenységet</a:t>
            </a:r>
            <a:r>
              <a:rPr lang="en-US" dirty="0"/>
              <a:t> </a:t>
            </a:r>
            <a:r>
              <a:rPr lang="en-US" dirty="0" err="1"/>
              <a:t>végző</a:t>
            </a:r>
            <a:r>
              <a:rPr lang="en-US" dirty="0"/>
              <a:t> KKV:</a:t>
            </a:r>
          </a:p>
          <a:p>
            <a:pPr lvl="1"/>
            <a:r>
              <a:rPr lang="en-US" dirty="0"/>
              <a:t>Office 365 </a:t>
            </a:r>
            <a:r>
              <a:rPr lang="en-US" dirty="0">
                <a:sym typeface="Wingdings" panose="05000000000000000000" pitchFamily="2" charset="2"/>
              </a:rPr>
              <a:t> Advanced Threat Protection (safe attachment, safe links) </a:t>
            </a:r>
            <a:endParaRPr lang="en-US" dirty="0"/>
          </a:p>
          <a:p>
            <a:pPr lvl="1"/>
            <a:r>
              <a:rPr lang="en-US" dirty="0" err="1"/>
              <a:t>Személyre</a:t>
            </a:r>
            <a:r>
              <a:rPr lang="en-US" dirty="0"/>
              <a:t> </a:t>
            </a:r>
            <a:r>
              <a:rPr lang="en-US" dirty="0" err="1"/>
              <a:t>szabott</a:t>
            </a:r>
            <a:r>
              <a:rPr lang="en-US" dirty="0"/>
              <a:t> Spam </a:t>
            </a:r>
            <a:r>
              <a:rPr lang="en-US" dirty="0" err="1"/>
              <a:t>sz</a:t>
            </a:r>
            <a:r>
              <a:rPr lang="hu-HU" dirty="0"/>
              <a:t>ű</a:t>
            </a:r>
            <a:r>
              <a:rPr lang="en-US" dirty="0" err="1"/>
              <a:t>rő</a:t>
            </a:r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nemesfém</a:t>
            </a:r>
            <a:r>
              <a:rPr lang="en-US" dirty="0"/>
              <a:t> </a:t>
            </a:r>
            <a:r>
              <a:rPr lang="en-US" dirty="0" err="1"/>
              <a:t>forgalmazó</a:t>
            </a:r>
            <a:endParaRPr lang="en-US" dirty="0"/>
          </a:p>
          <a:p>
            <a:pPr lvl="1"/>
            <a:r>
              <a:rPr lang="en-US" dirty="0" err="1"/>
              <a:t>Tartalomfogyasztási</a:t>
            </a:r>
            <a:r>
              <a:rPr lang="en-US" dirty="0"/>
              <a:t> </a:t>
            </a:r>
            <a:r>
              <a:rPr lang="en-US" dirty="0" err="1"/>
              <a:t>szokások</a:t>
            </a:r>
            <a:r>
              <a:rPr lang="en-US" dirty="0"/>
              <a:t> </a:t>
            </a:r>
            <a:r>
              <a:rPr lang="en-US" dirty="0" err="1"/>
              <a:t>felülvizsgálata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lvl="1"/>
            <a:r>
              <a:rPr lang="en-US" dirty="0"/>
              <a:t>Proxy: </a:t>
            </a:r>
            <a:r>
              <a:rPr lang="en-US" dirty="0" err="1"/>
              <a:t>szigorúbb</a:t>
            </a:r>
            <a:r>
              <a:rPr lang="en-US" dirty="0"/>
              <a:t> </a:t>
            </a:r>
            <a:r>
              <a:rPr lang="en-US" dirty="0" err="1"/>
              <a:t>sz</a:t>
            </a:r>
            <a:r>
              <a:rPr lang="hu-HU" dirty="0"/>
              <a:t>ű</a:t>
            </a:r>
            <a:r>
              <a:rPr lang="en-US" dirty="0" err="1"/>
              <a:t>rés</a:t>
            </a:r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könyvelőcég</a:t>
            </a:r>
            <a:endParaRPr lang="en-US" dirty="0"/>
          </a:p>
          <a:p>
            <a:pPr lvl="1"/>
            <a:r>
              <a:rPr lang="en-US" dirty="0"/>
              <a:t>VPN, RDP és </a:t>
            </a:r>
            <a:r>
              <a:rPr lang="en-US" dirty="0" err="1"/>
              <a:t>távoli</a:t>
            </a:r>
            <a:r>
              <a:rPr lang="en-US" dirty="0"/>
              <a:t> </a:t>
            </a:r>
            <a:r>
              <a:rPr lang="en-US" dirty="0" err="1"/>
              <a:t>elérések</a:t>
            </a:r>
            <a:r>
              <a:rPr lang="en-US" dirty="0"/>
              <a:t> </a:t>
            </a:r>
            <a:r>
              <a:rPr lang="en-US" dirty="0" err="1"/>
              <a:t>felülvizsgálata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Aktívabb</a:t>
            </a:r>
            <a:r>
              <a:rPr lang="en-US" dirty="0">
                <a:sym typeface="Wingdings" panose="05000000000000000000" pitchFamily="2" charset="2"/>
              </a:rPr>
              <a:t> SharePoint online </a:t>
            </a:r>
            <a:r>
              <a:rPr lang="en-US" dirty="0" err="1">
                <a:sym typeface="Wingdings" panose="05000000000000000000" pitchFamily="2" charset="2"/>
              </a:rPr>
              <a:t>használat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szinkron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nélkül</a:t>
            </a:r>
            <a:r>
              <a:rPr lang="en-US" dirty="0">
                <a:sym typeface="Wingdings" panose="05000000000000000000" pitchFamily="2" charset="2"/>
              </a:rPr>
              <a:t>!)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Milyen</a:t>
            </a:r>
            <a:r>
              <a:rPr lang="en-US" dirty="0"/>
              <a:t> </a:t>
            </a:r>
            <a:r>
              <a:rPr lang="en-US" dirty="0" err="1"/>
              <a:t>megoldások</a:t>
            </a:r>
            <a:r>
              <a:rPr lang="en-US" dirty="0"/>
              <a:t> </a:t>
            </a:r>
            <a:r>
              <a:rPr lang="en-US" dirty="0" err="1"/>
              <a:t>léteznek</a:t>
            </a:r>
            <a:r>
              <a:rPr lang="en-US" dirty="0"/>
              <a:t>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Ransomware</a:t>
            </a:r>
          </a:p>
        </p:txBody>
      </p:sp>
    </p:spTree>
    <p:extLst>
      <p:ext uri="{BB962C8B-B14F-4D97-AF65-F5344CB8AC3E}">
        <p14:creationId xmlns:p14="http://schemas.microsoft.com/office/powerpoint/2010/main" val="3209421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Google / OneDrive / Dropbox (a “</a:t>
            </a:r>
            <a:r>
              <a:rPr lang="en-US" dirty="0" err="1"/>
              <a:t>mentésre</a:t>
            </a:r>
            <a:r>
              <a:rPr lang="en-US" dirty="0"/>
              <a:t>” </a:t>
            </a:r>
            <a:r>
              <a:rPr lang="en-US" dirty="0" err="1"/>
              <a:t>szinkronizáljuk</a:t>
            </a:r>
            <a:r>
              <a:rPr lang="en-US" dirty="0"/>
              <a:t> a </a:t>
            </a:r>
            <a:r>
              <a:rPr lang="en-US" dirty="0" err="1"/>
              <a:t>titkosított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felülírt</a:t>
            </a:r>
            <a:r>
              <a:rPr lang="en-US" dirty="0"/>
              <a:t> </a:t>
            </a:r>
            <a:r>
              <a:rPr lang="en-US" dirty="0" err="1"/>
              <a:t>állományokat</a:t>
            </a:r>
            <a:r>
              <a:rPr lang="en-US" dirty="0"/>
              <a:t> is)</a:t>
            </a:r>
          </a:p>
          <a:p>
            <a:r>
              <a:rPr lang="en-US" dirty="0"/>
              <a:t>A RAID </a:t>
            </a:r>
            <a:r>
              <a:rPr lang="en-US" dirty="0" err="1"/>
              <a:t>tömb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mentés</a:t>
            </a:r>
            <a:r>
              <a:rPr lang="en-US" dirty="0"/>
              <a:t> (</a:t>
            </a:r>
            <a:r>
              <a:rPr lang="en-US" dirty="0" err="1"/>
              <a:t>komoly</a:t>
            </a:r>
            <a:r>
              <a:rPr lang="en-US" dirty="0"/>
              <a:t> SAP </a:t>
            </a:r>
            <a:r>
              <a:rPr lang="en-US" dirty="0" err="1"/>
              <a:t>baleset</a:t>
            </a:r>
            <a:r>
              <a:rPr lang="en-US" dirty="0"/>
              <a:t>, </a:t>
            </a:r>
            <a:r>
              <a:rPr lang="en-US" dirty="0" err="1"/>
              <a:t>több</a:t>
            </a:r>
            <a:r>
              <a:rPr lang="en-US" dirty="0"/>
              <a:t> </a:t>
            </a:r>
            <a:r>
              <a:rPr lang="en-US" dirty="0" err="1"/>
              <a:t>hónap</a:t>
            </a:r>
            <a:r>
              <a:rPr lang="en-US" dirty="0"/>
              <a:t> </a:t>
            </a:r>
            <a:r>
              <a:rPr lang="en-US" dirty="0" err="1"/>
              <a:t>veszteség</a:t>
            </a:r>
            <a:r>
              <a:rPr lang="en-US" dirty="0"/>
              <a:t>)</a:t>
            </a:r>
          </a:p>
          <a:p>
            <a:r>
              <a:rPr lang="en-US" dirty="0" err="1"/>
              <a:t>Külső</a:t>
            </a:r>
            <a:r>
              <a:rPr lang="en-US" dirty="0"/>
              <a:t> HDD, </a:t>
            </a:r>
            <a:r>
              <a:rPr lang="en-US" dirty="0" err="1"/>
              <a:t>rajta</a:t>
            </a:r>
            <a:r>
              <a:rPr lang="en-US" dirty="0"/>
              <a:t> a virus, malware</a:t>
            </a:r>
          </a:p>
          <a:p>
            <a:r>
              <a:rPr lang="en-US" dirty="0" err="1"/>
              <a:t>Kazi</a:t>
            </a:r>
            <a:r>
              <a:rPr lang="en-US" dirty="0"/>
              <a:t>,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senki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cserél</a:t>
            </a:r>
            <a:r>
              <a:rPr lang="en-US" dirty="0"/>
              <a:t> és </a:t>
            </a:r>
            <a:r>
              <a:rPr lang="en-US" dirty="0" err="1"/>
              <a:t>ellenőrzött</a:t>
            </a:r>
            <a:r>
              <a:rPr lang="en-US" dirty="0"/>
              <a:t> </a:t>
            </a:r>
            <a:r>
              <a:rPr lang="en-US" dirty="0" err="1"/>
              <a:t>hetek</a:t>
            </a:r>
            <a:r>
              <a:rPr lang="en-US" dirty="0"/>
              <a:t> / </a:t>
            </a:r>
            <a:r>
              <a:rPr lang="en-US" dirty="0" err="1"/>
              <a:t>hónapok</a:t>
            </a:r>
            <a:r>
              <a:rPr lang="en-US" dirty="0"/>
              <a:t> </a:t>
            </a:r>
            <a:r>
              <a:rPr lang="en-US" dirty="0" err="1"/>
              <a:t>óta</a:t>
            </a:r>
            <a:endParaRPr lang="en-US" dirty="0"/>
          </a:p>
          <a:p>
            <a:r>
              <a:rPr lang="en-US" dirty="0" err="1"/>
              <a:t>Xcopy</a:t>
            </a:r>
            <a:r>
              <a:rPr lang="en-US" dirty="0"/>
              <a:t> / </a:t>
            </a:r>
            <a:r>
              <a:rPr lang="en-US" dirty="0" err="1"/>
              <a:t>Robocopy</a:t>
            </a:r>
            <a:r>
              <a:rPr lang="en-US" dirty="0"/>
              <a:t> </a:t>
            </a:r>
            <a:r>
              <a:rPr lang="en-US" dirty="0" err="1"/>
              <a:t>másik</a:t>
            </a:r>
            <a:r>
              <a:rPr lang="en-US" dirty="0"/>
              <a:t> </a:t>
            </a:r>
            <a:r>
              <a:rPr lang="en-US" dirty="0" err="1"/>
              <a:t>gépre</a:t>
            </a:r>
            <a:r>
              <a:rPr lang="en-US" dirty="0"/>
              <a:t> (</a:t>
            </a:r>
            <a:r>
              <a:rPr lang="en-US" dirty="0" err="1"/>
              <a:t>Linuxra</a:t>
            </a:r>
            <a:r>
              <a:rPr lang="en-US" dirty="0"/>
              <a:t>, </a:t>
            </a:r>
            <a:r>
              <a:rPr lang="en-US" dirty="0" err="1"/>
              <a:t>mert</a:t>
            </a:r>
            <a:r>
              <a:rPr lang="en-US" dirty="0"/>
              <a:t> </a:t>
            </a:r>
            <a:r>
              <a:rPr lang="en-US" dirty="0" err="1"/>
              <a:t>ott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lehet</a:t>
            </a:r>
            <a:r>
              <a:rPr lang="en-US" dirty="0"/>
              <a:t> </a:t>
            </a:r>
            <a:r>
              <a:rPr lang="en-US" dirty="0" err="1"/>
              <a:t>baj</a:t>
            </a:r>
            <a:r>
              <a:rPr lang="en-US" dirty="0"/>
              <a:t>, </a:t>
            </a:r>
            <a:r>
              <a:rPr lang="en-US" dirty="0" err="1"/>
              <a:t>majd</a:t>
            </a:r>
            <a:r>
              <a:rPr lang="en-US" dirty="0"/>
              <a:t> </a:t>
            </a:r>
            <a:r>
              <a:rPr lang="en-US" dirty="0" err="1"/>
              <a:t>visszamásolják</a:t>
            </a:r>
            <a:r>
              <a:rPr lang="en-US" dirty="0"/>
              <a:t> a </a:t>
            </a:r>
            <a:r>
              <a:rPr lang="en-US" dirty="0" err="1"/>
              <a:t>vírust</a:t>
            </a:r>
            <a:r>
              <a:rPr lang="en-US" dirty="0"/>
              <a:t> a </a:t>
            </a:r>
            <a:r>
              <a:rPr lang="en-US" dirty="0" err="1"/>
              <a:t>backupból</a:t>
            </a:r>
            <a:r>
              <a:rPr lang="en-US" dirty="0"/>
              <a:t>)</a:t>
            </a:r>
          </a:p>
          <a:p>
            <a:r>
              <a:rPr lang="en-US" dirty="0"/>
              <a:t>Off-site </a:t>
            </a:r>
            <a:r>
              <a:rPr lang="en-US" dirty="0" err="1"/>
              <a:t>mentések</a:t>
            </a:r>
            <a:r>
              <a:rPr lang="en-US" dirty="0"/>
              <a:t> </a:t>
            </a:r>
            <a:r>
              <a:rPr lang="en-US" dirty="0" err="1"/>
              <a:t>terjedőben</a:t>
            </a:r>
            <a:r>
              <a:rPr lang="en-US" dirty="0"/>
              <a:t>, de </a:t>
            </a:r>
            <a:r>
              <a:rPr lang="en-US" dirty="0" err="1"/>
              <a:t>még</a:t>
            </a:r>
            <a:r>
              <a:rPr lang="en-US" dirty="0"/>
              <a:t> </a:t>
            </a:r>
            <a:r>
              <a:rPr lang="en-US" dirty="0" err="1"/>
              <a:t>mindig</a:t>
            </a:r>
            <a:r>
              <a:rPr lang="en-US" dirty="0"/>
              <a:t> </a:t>
            </a:r>
            <a:r>
              <a:rPr lang="en-US" dirty="0" err="1"/>
              <a:t>aránytalanul</a:t>
            </a:r>
            <a:r>
              <a:rPr lang="en-US" dirty="0"/>
              <a:t> </a:t>
            </a:r>
            <a:r>
              <a:rPr lang="en-US" dirty="0" err="1"/>
              <a:t>kevés</a:t>
            </a:r>
            <a:r>
              <a:rPr lang="en-US" dirty="0"/>
              <a:t> </a:t>
            </a:r>
            <a:r>
              <a:rPr lang="en-US" dirty="0" err="1"/>
              <a:t>pénzt</a:t>
            </a:r>
            <a:r>
              <a:rPr lang="en-US" dirty="0"/>
              <a:t> </a:t>
            </a:r>
            <a:r>
              <a:rPr lang="en-US" dirty="0" err="1"/>
              <a:t>költenek</a:t>
            </a:r>
            <a:r>
              <a:rPr lang="en-US" dirty="0"/>
              <a:t> </a:t>
            </a:r>
            <a:r>
              <a:rPr lang="en-US" dirty="0" err="1"/>
              <a:t>mentésre</a:t>
            </a:r>
            <a:r>
              <a:rPr lang="en-US" dirty="0"/>
              <a:t>. (Azure Backup, </a:t>
            </a:r>
            <a:r>
              <a:rPr lang="en-US" dirty="0" err="1"/>
              <a:t>Veeam</a:t>
            </a:r>
            <a:r>
              <a:rPr lang="en-US" dirty="0"/>
              <a:t> és </a:t>
            </a:r>
            <a:r>
              <a:rPr lang="en-US" dirty="0" err="1"/>
              <a:t>társaik</a:t>
            </a:r>
            <a:r>
              <a:rPr lang="en-US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neveznek</a:t>
            </a:r>
            <a:r>
              <a:rPr lang="en-US" dirty="0"/>
              <a:t> </a:t>
            </a:r>
            <a:r>
              <a:rPr lang="en-US" dirty="0" err="1"/>
              <a:t>backupnak</a:t>
            </a:r>
            <a:r>
              <a:rPr lang="en-US" dirty="0"/>
              <a:t> ma a KKV-k?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horror</a:t>
            </a:r>
          </a:p>
        </p:txBody>
      </p:sp>
    </p:spTree>
    <p:extLst>
      <p:ext uri="{BB962C8B-B14F-4D97-AF65-F5344CB8AC3E}">
        <p14:creationId xmlns:p14="http://schemas.microsoft.com/office/powerpoint/2010/main" val="3497655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Többszint</a:t>
            </a:r>
            <a:r>
              <a:rPr lang="hu-HU" dirty="0"/>
              <a:t>ű</a:t>
            </a:r>
            <a:r>
              <a:rPr lang="en-US" dirty="0"/>
              <a:t> </a:t>
            </a:r>
            <a:r>
              <a:rPr lang="en-US" dirty="0" err="1"/>
              <a:t>védelem</a:t>
            </a:r>
            <a:r>
              <a:rPr lang="en-US" dirty="0"/>
              <a:t> (</a:t>
            </a:r>
            <a:r>
              <a:rPr lang="en-US" dirty="0" err="1"/>
              <a:t>Vírus</a:t>
            </a:r>
            <a:r>
              <a:rPr lang="en-US" dirty="0"/>
              <a:t>, Malware, Proxy)</a:t>
            </a:r>
          </a:p>
          <a:p>
            <a:r>
              <a:rPr lang="en-US" dirty="0"/>
              <a:t>Online </a:t>
            </a:r>
            <a:r>
              <a:rPr lang="en-US" dirty="0" err="1"/>
              <a:t>tárak</a:t>
            </a:r>
            <a:r>
              <a:rPr lang="en-US" dirty="0"/>
              <a:t> </a:t>
            </a:r>
            <a:r>
              <a:rPr lang="en-US" dirty="0" err="1"/>
              <a:t>használta</a:t>
            </a:r>
            <a:r>
              <a:rPr lang="en-US" dirty="0"/>
              <a:t> (SharePoint online, Google Docs </a:t>
            </a:r>
            <a:r>
              <a:rPr lang="en-US" dirty="0" err="1"/>
              <a:t>stb</a:t>
            </a:r>
            <a:r>
              <a:rPr lang="en-US" dirty="0"/>
              <a:t>.)</a:t>
            </a:r>
          </a:p>
          <a:p>
            <a:r>
              <a:rPr lang="en-US" dirty="0" err="1"/>
              <a:t>Legalább</a:t>
            </a:r>
            <a:r>
              <a:rPr lang="en-US" dirty="0"/>
              <a:t> </a:t>
            </a:r>
            <a:r>
              <a:rPr lang="en-US" dirty="0" err="1"/>
              <a:t>két</a:t>
            </a:r>
            <a:r>
              <a:rPr lang="en-US" dirty="0"/>
              <a:t> </a:t>
            </a:r>
            <a:r>
              <a:rPr lang="en-US" dirty="0" err="1"/>
              <a:t>mentés</a:t>
            </a:r>
            <a:r>
              <a:rPr lang="en-US" dirty="0"/>
              <a:t> (On-Site és Off-Site+ Volume Shadow Copy)</a:t>
            </a:r>
          </a:p>
          <a:p>
            <a:r>
              <a:rPr lang="en-US" dirty="0" err="1"/>
              <a:t>Oktatás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Avagy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tehetünk</a:t>
            </a:r>
            <a:r>
              <a:rPr lang="en-US" dirty="0"/>
              <a:t> mi?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Megoldás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6289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Köszönöm</a:t>
            </a:r>
            <a:r>
              <a:rPr lang="en-US" dirty="0"/>
              <a:t> a </a:t>
            </a:r>
            <a:r>
              <a:rPr lang="en-US" dirty="0" err="1"/>
              <a:t>figyelmet</a:t>
            </a:r>
            <a:r>
              <a:rPr lang="en-US" dirty="0"/>
              <a:t>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55235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_x00e1_tusz xmlns="16ab5a25-44ae-4f85-abd6-cb37e690fe0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BAAFC62A7AF9B141B3CE4E336679A6FF" ma:contentTypeVersion="6" ma:contentTypeDescription="Új dokumentum létrehozása." ma:contentTypeScope="" ma:versionID="f0a063f6fb0742a211496cbd74eda0bc">
  <xsd:schema xmlns:xsd="http://www.w3.org/2001/XMLSchema" xmlns:xs="http://www.w3.org/2001/XMLSchema" xmlns:p="http://schemas.microsoft.com/office/2006/metadata/properties" xmlns:ns2="b5174e89-4d79-42db-9ae7-5c313d25e033" xmlns:ns3="16ab5a25-44ae-4f85-abd6-cb37e690fe07" targetNamespace="http://schemas.microsoft.com/office/2006/metadata/properties" ma:root="true" ma:fieldsID="996a2f514ad59b772b2bb2dbfb889683" ns2:_="" ns3:_="">
    <xsd:import namespace="b5174e89-4d79-42db-9ae7-5c313d25e033"/>
    <xsd:import namespace="16ab5a25-44ae-4f85-abd6-cb37e690fe0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St_x00e1_tusz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174e89-4d79-42db-9ae7-5c313d25e03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Megosztási tipp kivonata" ma:internalName="SharingHintHash" ma:readOnly="true">
      <xsd:simpleType>
        <xsd:restriction base="dms:Text"/>
      </xsd:simpleType>
    </xsd:element>
    <xsd:element name="SharedWithDetails" ma:index="10" nillable="true" ma:displayName="Megosztva részletekkel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Utoljára megosztva felhasználók szerint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Utoljára megosztva időpontok szerint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ab5a25-44ae-4f85-abd6-cb37e690fe07" elementFormDefault="qualified">
    <xsd:import namespace="http://schemas.microsoft.com/office/2006/documentManagement/types"/>
    <xsd:import namespace="http://schemas.microsoft.com/office/infopath/2007/PartnerControls"/>
    <xsd:element name="St_x00e1_tusz" ma:index="13" nillable="true" ma:displayName="Státusz" ma:internalName="St_x00e1_tusz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9EC725-7226-4910-ABDD-5EF9662BCBB3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  <ds:schemaRef ds:uri="16ab5a25-44ae-4f85-abd6-cb37e690fe07"/>
    <ds:schemaRef ds:uri="http://schemas.openxmlformats.org/package/2006/metadata/core-properties"/>
    <ds:schemaRef ds:uri="b5174e89-4d79-42db-9ae7-5c313d25e03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F1B6409-3778-48B6-957A-4E55C3D480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8FA088-407E-48C3-A218-9C41EF2BC6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174e89-4d79-42db-9ae7-5c313d25e033"/>
    <ds:schemaRef ds:uri="16ab5a25-44ae-4f85-abd6-cb37e690fe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325</Words>
  <Application>Microsoft Office PowerPoint</Application>
  <PresentationFormat>On-screen Show (4:3)</PresentationFormat>
  <Paragraphs>53</Paragraphs>
  <Slides>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ＭＳ Ｐゴシック</vt:lpstr>
      <vt:lpstr>Arial</vt:lpstr>
      <vt:lpstr>Calibri</vt:lpstr>
      <vt:lpstr>Wingdings</vt:lpstr>
      <vt:lpstr>Advantage</vt:lpstr>
      <vt:lpstr>Microsoft Excel Chart</vt:lpstr>
      <vt:lpstr>Ransomware és backup</vt:lpstr>
      <vt:lpstr>Ransomware</vt:lpstr>
      <vt:lpstr>Ransomware</vt:lpstr>
      <vt:lpstr>Ransomware</vt:lpstr>
      <vt:lpstr>Backup horror</vt:lpstr>
      <vt:lpstr>Megoldás?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Király István</cp:lastModifiedBy>
  <cp:revision>55</cp:revision>
  <dcterms:created xsi:type="dcterms:W3CDTF">2015-10-27T15:02:59Z</dcterms:created>
  <dcterms:modified xsi:type="dcterms:W3CDTF">2017-03-28T19:09:50Z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0x010100BAAFC62A7AF9B141B3CE4E336679A6FF</vt:lpwstr>
  </property>
</Properties>
</file>