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23" r:id="rId2"/>
    <p:sldId id="336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7" r:id="rId11"/>
    <p:sldId id="330" r:id="rId12"/>
    <p:sldId id="333" r:id="rId13"/>
    <p:sldId id="334" r:id="rId14"/>
    <p:sldId id="335" r:id="rId15"/>
    <p:sldId id="293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00D"/>
    <a:srgbClr val="F57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63" autoAdjust="0"/>
  </p:normalViewPr>
  <p:slideViewPr>
    <p:cSldViewPr>
      <p:cViewPr>
        <p:scale>
          <a:sx n="80" d="100"/>
          <a:sy n="80" d="100"/>
        </p:scale>
        <p:origin x="-11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eladatok\NMHH\Spekrum%20meghallgat&#225;s%20anyagai%202012.12.12\General%20tax%20burden%20calculations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ekvencia2011\frequency%20benchmark%20datav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ekvencia2011\frequency%20benchmark%20datav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rekvencia2011\frequency%20benchmark%20datav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index (2011; EU27 = 100)</c:v>
                </c:pt>
              </c:strCache>
            </c:strRef>
          </c:tx>
          <c:invertIfNegative val="0"/>
          <c:cat>
            <c:strRef>
              <c:f>Sheet1!$A$2:$A$29</c:f>
              <c:strCache>
                <c:ptCount val="28"/>
                <c:pt idx="0">
                  <c:v>Slovenia</c:v>
                </c:pt>
                <c:pt idx="1">
                  <c:v>Belgium</c:v>
                </c:pt>
                <c:pt idx="2">
                  <c:v>Cyprus</c:v>
                </c:pt>
                <c:pt idx="3">
                  <c:v>Bulgaria</c:v>
                </c:pt>
                <c:pt idx="4">
                  <c:v>Greece</c:v>
                </c:pt>
                <c:pt idx="5">
                  <c:v>Malta</c:v>
                </c:pt>
                <c:pt idx="6">
                  <c:v>France</c:v>
                </c:pt>
                <c:pt idx="7">
                  <c:v>Latvia</c:v>
                </c:pt>
                <c:pt idx="8">
                  <c:v>Romania</c:v>
                </c:pt>
                <c:pt idx="9">
                  <c:v>Hungary</c:v>
                </c:pt>
                <c:pt idx="10">
                  <c:v>Netherlands</c:v>
                </c:pt>
                <c:pt idx="11">
                  <c:v>Czech Republic</c:v>
                </c:pt>
                <c:pt idx="12">
                  <c:v>Luxembourg</c:v>
                </c:pt>
                <c:pt idx="13">
                  <c:v>Germany</c:v>
                </c:pt>
                <c:pt idx="14">
                  <c:v>Spain</c:v>
                </c:pt>
                <c:pt idx="15">
                  <c:v>Slovakia</c:v>
                </c:pt>
                <c:pt idx="16">
                  <c:v>Lithuania</c:v>
                </c:pt>
                <c:pt idx="17">
                  <c:v>EU (27 countries)</c:v>
                </c:pt>
                <c:pt idx="18">
                  <c:v>United Kingdom</c:v>
                </c:pt>
                <c:pt idx="19">
                  <c:v>Poland</c:v>
                </c:pt>
                <c:pt idx="20">
                  <c:v>Italy</c:v>
                </c:pt>
                <c:pt idx="21">
                  <c:v>Portugal</c:v>
                </c:pt>
                <c:pt idx="22">
                  <c:v>Estonia</c:v>
                </c:pt>
                <c:pt idx="23">
                  <c:v>Ireland</c:v>
                </c:pt>
                <c:pt idx="24">
                  <c:v>Denmark</c:v>
                </c:pt>
                <c:pt idx="25">
                  <c:v>Austria</c:v>
                </c:pt>
                <c:pt idx="26">
                  <c:v>Sweden</c:v>
                </c:pt>
                <c:pt idx="27">
                  <c:v>Finland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84</c:v>
                </c:pt>
                <c:pt idx="1">
                  <c:v>118</c:v>
                </c:pt>
                <c:pt idx="2">
                  <c:v>92</c:v>
                </c:pt>
                <c:pt idx="3">
                  <c:v>45</c:v>
                </c:pt>
                <c:pt idx="4">
                  <c:v>82</c:v>
                </c:pt>
                <c:pt idx="5">
                  <c:v>83</c:v>
                </c:pt>
                <c:pt idx="6">
                  <c:v>107</c:v>
                </c:pt>
                <c:pt idx="7">
                  <c:v>58</c:v>
                </c:pt>
                <c:pt idx="8">
                  <c:v>49</c:v>
                </c:pt>
                <c:pt idx="9">
                  <c:v>66</c:v>
                </c:pt>
                <c:pt idx="10">
                  <c:v>131</c:v>
                </c:pt>
                <c:pt idx="11">
                  <c:v>80</c:v>
                </c:pt>
                <c:pt idx="12">
                  <c:v>274</c:v>
                </c:pt>
                <c:pt idx="13">
                  <c:v>120</c:v>
                </c:pt>
                <c:pt idx="14">
                  <c:v>99</c:v>
                </c:pt>
                <c:pt idx="15">
                  <c:v>73</c:v>
                </c:pt>
                <c:pt idx="16">
                  <c:v>62</c:v>
                </c:pt>
                <c:pt idx="17">
                  <c:v>100</c:v>
                </c:pt>
                <c:pt idx="18">
                  <c:v>108</c:v>
                </c:pt>
                <c:pt idx="19">
                  <c:v>65</c:v>
                </c:pt>
                <c:pt idx="20">
                  <c:v>101</c:v>
                </c:pt>
                <c:pt idx="21">
                  <c:v>77</c:v>
                </c:pt>
                <c:pt idx="22">
                  <c:v>67</c:v>
                </c:pt>
                <c:pt idx="23">
                  <c:v>127</c:v>
                </c:pt>
                <c:pt idx="24">
                  <c:v>125</c:v>
                </c:pt>
                <c:pt idx="25">
                  <c:v>129</c:v>
                </c:pt>
                <c:pt idx="26">
                  <c:v>126</c:v>
                </c:pt>
                <c:pt idx="27">
                  <c:v>116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Mobilszélessáv ellátottság index (2011; EU27 = 100)</c:v>
                </c:pt>
              </c:strCache>
            </c:strRef>
          </c:tx>
          <c:invertIfNegative val="0"/>
          <c:cat>
            <c:strRef>
              <c:f>Sheet1!$A$2:$A$29</c:f>
              <c:strCache>
                <c:ptCount val="28"/>
                <c:pt idx="0">
                  <c:v>Slovenia</c:v>
                </c:pt>
                <c:pt idx="1">
                  <c:v>Belgium</c:v>
                </c:pt>
                <c:pt idx="2">
                  <c:v>Cyprus</c:v>
                </c:pt>
                <c:pt idx="3">
                  <c:v>Bulgaria</c:v>
                </c:pt>
                <c:pt idx="4">
                  <c:v>Greece</c:v>
                </c:pt>
                <c:pt idx="5">
                  <c:v>Malta</c:v>
                </c:pt>
                <c:pt idx="6">
                  <c:v>France</c:v>
                </c:pt>
                <c:pt idx="7">
                  <c:v>Latvia</c:v>
                </c:pt>
                <c:pt idx="8">
                  <c:v>Romania</c:v>
                </c:pt>
                <c:pt idx="9">
                  <c:v>Hungary</c:v>
                </c:pt>
                <c:pt idx="10">
                  <c:v>Netherlands</c:v>
                </c:pt>
                <c:pt idx="11">
                  <c:v>Czech Republic</c:v>
                </c:pt>
                <c:pt idx="12">
                  <c:v>Luxembourg</c:v>
                </c:pt>
                <c:pt idx="13">
                  <c:v>Germany</c:v>
                </c:pt>
                <c:pt idx="14">
                  <c:v>Spain</c:v>
                </c:pt>
                <c:pt idx="15">
                  <c:v>Slovakia</c:v>
                </c:pt>
                <c:pt idx="16">
                  <c:v>Lithuania</c:v>
                </c:pt>
                <c:pt idx="17">
                  <c:v>EU (27 countries)</c:v>
                </c:pt>
                <c:pt idx="18">
                  <c:v>United Kingdom</c:v>
                </c:pt>
                <c:pt idx="19">
                  <c:v>Poland</c:v>
                </c:pt>
                <c:pt idx="20">
                  <c:v>Italy</c:v>
                </c:pt>
                <c:pt idx="21">
                  <c:v>Portugal</c:v>
                </c:pt>
                <c:pt idx="22">
                  <c:v>Estonia</c:v>
                </c:pt>
                <c:pt idx="23">
                  <c:v>Ireland</c:v>
                </c:pt>
                <c:pt idx="24">
                  <c:v>Denmark</c:v>
                </c:pt>
                <c:pt idx="25">
                  <c:v>Austria</c:v>
                </c:pt>
                <c:pt idx="26">
                  <c:v>Sweden</c:v>
                </c:pt>
                <c:pt idx="27">
                  <c:v>Finland</c:v>
                </c:pt>
              </c:strCache>
            </c:strRef>
          </c:cat>
          <c:val>
            <c:numRef>
              <c:f>Sheet1!$C$2:$C$29</c:f>
              <c:numCache>
                <c:formatCode>#,##0.00</c:formatCode>
                <c:ptCount val="28"/>
                <c:pt idx="0">
                  <c:v>31.389578163771709</c:v>
                </c:pt>
                <c:pt idx="1">
                  <c:v>41.315136476426801</c:v>
                </c:pt>
                <c:pt idx="2">
                  <c:v>41.811414392059554</c:v>
                </c:pt>
                <c:pt idx="3">
                  <c:v>43.796526054590565</c:v>
                </c:pt>
                <c:pt idx="4">
                  <c:v>45.657568238213393</c:v>
                </c:pt>
                <c:pt idx="5">
                  <c:v>59.305210918114156</c:v>
                </c:pt>
                <c:pt idx="6">
                  <c:v>60.297766749379655</c:v>
                </c:pt>
                <c:pt idx="7">
                  <c:v>63.275434243176171</c:v>
                </c:pt>
                <c:pt idx="8">
                  <c:v>63.771712158808946</c:v>
                </c:pt>
                <c:pt idx="9">
                  <c:v>66.25310173697271</c:v>
                </c:pt>
                <c:pt idx="10">
                  <c:v>74.813895781637726</c:v>
                </c:pt>
                <c:pt idx="11">
                  <c:v>75.806451612903217</c:v>
                </c:pt>
                <c:pt idx="12">
                  <c:v>78.784119106699748</c:v>
                </c:pt>
                <c:pt idx="13">
                  <c:v>82.009925558312688</c:v>
                </c:pt>
                <c:pt idx="14">
                  <c:v>82.382133995037222</c:v>
                </c:pt>
                <c:pt idx="15">
                  <c:v>88.58560794044665</c:v>
                </c:pt>
                <c:pt idx="16">
                  <c:v>98.263027295285383</c:v>
                </c:pt>
                <c:pt idx="17">
                  <c:v>100</c:v>
                </c:pt>
                <c:pt idx="18">
                  <c:v>100.49627791563276</c:v>
                </c:pt>
                <c:pt idx="19">
                  <c:v>103.47394540942925</c:v>
                </c:pt>
                <c:pt idx="20">
                  <c:v>126.30272952853598</c:v>
                </c:pt>
                <c:pt idx="21">
                  <c:v>132.25806451612902</c:v>
                </c:pt>
                <c:pt idx="22">
                  <c:v>132.87841191067002</c:v>
                </c:pt>
                <c:pt idx="23">
                  <c:v>164.39205955334987</c:v>
                </c:pt>
                <c:pt idx="24">
                  <c:v>204.09429280397023</c:v>
                </c:pt>
                <c:pt idx="25">
                  <c:v>247.39454094292805</c:v>
                </c:pt>
                <c:pt idx="26">
                  <c:v>254.83870967741942</c:v>
                </c:pt>
                <c:pt idx="27">
                  <c:v>655.0868486352357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2992"/>
        <c:axId val="21174528"/>
      </c:barChart>
      <c:catAx>
        <c:axId val="21172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hu-HU"/>
          </a:p>
        </c:txPr>
        <c:crossAx val="21174528"/>
        <c:crosses val="autoZero"/>
        <c:auto val="1"/>
        <c:lblAlgn val="ctr"/>
        <c:lblOffset val="100"/>
        <c:noMultiLvlLbl val="0"/>
      </c:catAx>
      <c:valAx>
        <c:axId val="21174528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+mn-lt"/>
                  </a:defRPr>
                </a:pPr>
                <a:r>
                  <a:rPr lang="hu-HU" sz="1000" dirty="0" smtClean="0">
                    <a:latin typeface="+mn-lt"/>
                  </a:rPr>
                  <a:t>Index (EU27 = 100)</a:t>
                </a:r>
                <a:endParaRPr lang="hu-HU" sz="1000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u-HU"/>
          </a:p>
        </c:txPr>
        <c:crossAx val="21172992"/>
        <c:crosses val="autoZero"/>
        <c:crossBetween val="between"/>
      </c:valAx>
      <c:spPr>
        <a:ln>
          <a:solidFill>
            <a:srgbClr val="FFFFFF">
              <a:lumMod val="75000"/>
            </a:srgb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000">
                <a:latin typeface="+mn-lt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000">
                <a:latin typeface="+mn-lt"/>
              </a:defRPr>
            </a:pPr>
            <a:endParaRPr lang="hu-HU"/>
          </a:p>
        </c:txPr>
      </c:legendEntry>
      <c:layout>
        <c:manualLayout>
          <c:xMode val="edge"/>
          <c:yMode val="edge"/>
          <c:x val="0.19978493807824424"/>
          <c:y val="3.0210056121072044E-2"/>
          <c:w val="0.60903339105049759"/>
          <c:h val="4.9662348019846515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0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Lakásfenntartás, háztartási energia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\ &quot;Ft&quot;" sourceLinked="0"/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Sheet1!$B$2:$B$12</c:f>
              <c:numCache>
                <c:formatCode>#,##0\ "Ft"</c:formatCode>
                <c:ptCount val="11"/>
                <c:pt idx="0">
                  <c:v>70836</c:v>
                </c:pt>
                <c:pt idx="1">
                  <c:v>80122</c:v>
                </c:pt>
                <c:pt idx="2">
                  <c:v>87722</c:v>
                </c:pt>
                <c:pt idx="3">
                  <c:v>100752</c:v>
                </c:pt>
                <c:pt idx="4">
                  <c:v>117130</c:v>
                </c:pt>
                <c:pt idx="5">
                  <c:v>124762</c:v>
                </c:pt>
                <c:pt idx="6">
                  <c:v>133499</c:v>
                </c:pt>
                <c:pt idx="7">
                  <c:v>148643</c:v>
                </c:pt>
                <c:pt idx="8">
                  <c:v>167389</c:v>
                </c:pt>
                <c:pt idx="9">
                  <c:v>176453</c:v>
                </c:pt>
                <c:pt idx="10">
                  <c:v>189353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Hírközlés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\ &quot;Ft&quot;" sourceLinked="0"/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Sheet1!$C$2:$C$12</c:f>
              <c:numCache>
                <c:formatCode>#,##0\ "Ft"</c:formatCode>
                <c:ptCount val="11"/>
                <c:pt idx="0">
                  <c:v>20211</c:v>
                </c:pt>
                <c:pt idx="1">
                  <c:v>24804</c:v>
                </c:pt>
                <c:pt idx="2">
                  <c:v>28154</c:v>
                </c:pt>
                <c:pt idx="3">
                  <c:v>34383</c:v>
                </c:pt>
                <c:pt idx="4">
                  <c:v>38166</c:v>
                </c:pt>
                <c:pt idx="5">
                  <c:v>41898</c:v>
                </c:pt>
                <c:pt idx="6">
                  <c:v>48049</c:v>
                </c:pt>
                <c:pt idx="7">
                  <c:v>48287</c:v>
                </c:pt>
                <c:pt idx="8">
                  <c:v>49533</c:v>
                </c:pt>
                <c:pt idx="9">
                  <c:v>46260</c:v>
                </c:pt>
                <c:pt idx="10">
                  <c:v>45408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78752"/>
        <c:axId val="29580288"/>
      </c:lineChart>
      <c:catAx>
        <c:axId val="295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580288"/>
        <c:crosses val="autoZero"/>
        <c:auto val="1"/>
        <c:lblAlgn val="ctr"/>
        <c:lblOffset val="100"/>
        <c:noMultiLvlLbl val="0"/>
      </c:catAx>
      <c:valAx>
        <c:axId val="295802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hu-HU" sz="1000" dirty="0" smtClean="0"/>
                  <a:t>Egy főre</a:t>
                </a:r>
                <a:r>
                  <a:rPr lang="hu-HU" sz="1000" baseline="0" dirty="0" smtClean="0"/>
                  <a:t> jutó é</a:t>
                </a:r>
                <a:r>
                  <a:rPr lang="hu-HU" sz="1000" dirty="0" smtClean="0"/>
                  <a:t>ves bruttó kiadás</a:t>
                </a:r>
                <a:r>
                  <a:rPr lang="hu-HU" sz="1000" baseline="0" dirty="0" smtClean="0"/>
                  <a:t> összesen</a:t>
                </a:r>
                <a:endParaRPr lang="hu-HU" sz="1000" dirty="0"/>
              </a:p>
            </c:rich>
          </c:tx>
          <c:layout/>
          <c:overlay val="0"/>
        </c:title>
        <c:numFmt formatCode="#,##0\ &quot;Ft&quot;" sourceLinked="0"/>
        <c:majorTickMark val="out"/>
        <c:minorTickMark val="none"/>
        <c:tickLblPos val="nextTo"/>
        <c:crossAx val="29578752"/>
        <c:crosses val="autoZero"/>
        <c:crossBetween val="between"/>
      </c:valAx>
      <c:spPr>
        <a:ln>
          <a:solidFill>
            <a:srgbClr val="FFFFFF">
              <a:lumMod val="75000"/>
            </a:srgbClr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Hírközlés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Sheet1!$B$2:$B$12</c:f>
              <c:numCache>
                <c:formatCode>0.00%</c:formatCode>
                <c:ptCount val="11"/>
                <c:pt idx="0">
                  <c:v>4.7450357743792533E-2</c:v>
                </c:pt>
                <c:pt idx="1">
                  <c:v>4.9485441793572719E-2</c:v>
                </c:pt>
                <c:pt idx="2">
                  <c:v>5.1767471715039169E-2</c:v>
                </c:pt>
                <c:pt idx="3">
                  <c:v>5.6448717166995253E-2</c:v>
                </c:pt>
                <c:pt idx="4">
                  <c:v>5.7862100503657643E-2</c:v>
                </c:pt>
                <c:pt idx="5">
                  <c:v>5.9717223461178949E-2</c:v>
                </c:pt>
                <c:pt idx="6">
                  <c:v>6.5140353364031761E-2</c:v>
                </c:pt>
                <c:pt idx="7">
                  <c:v>6.4237255970105447E-2</c:v>
                </c:pt>
                <c:pt idx="8">
                  <c:v>6.2313642675232185E-2</c:v>
                </c:pt>
                <c:pt idx="9">
                  <c:v>5.864907553174107E-2</c:v>
                </c:pt>
                <c:pt idx="10">
                  <c:v>5.6384212471484826E-2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Lakásfenntartás, háztartási energia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0.17683977172301193</c:v>
                </c:pt>
                <c:pt idx="1">
                  <c:v>0.1692076035927208</c:v>
                </c:pt>
                <c:pt idx="2">
                  <c:v>0.16959763048202367</c:v>
                </c:pt>
                <c:pt idx="3">
                  <c:v>0.17064693807036443</c:v>
                </c:pt>
                <c:pt idx="4">
                  <c:v>0.18281196104964315</c:v>
                </c:pt>
                <c:pt idx="5">
                  <c:v>0.1836531313711203</c:v>
                </c:pt>
                <c:pt idx="6">
                  <c:v>0.18736096940028601</c:v>
                </c:pt>
                <c:pt idx="7">
                  <c:v>0.20294194344663938</c:v>
                </c:pt>
                <c:pt idx="8">
                  <c:v>0.21541072929173599</c:v>
                </c:pt>
                <c:pt idx="9">
                  <c:v>0.22881918599072029</c:v>
                </c:pt>
                <c:pt idx="10">
                  <c:v>0.24131545745345176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71744"/>
        <c:axId val="28273280"/>
      </c:lineChart>
      <c:catAx>
        <c:axId val="2827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273280"/>
        <c:crosses val="autoZero"/>
        <c:auto val="1"/>
        <c:lblAlgn val="ctr"/>
        <c:lblOffset val="100"/>
        <c:noMultiLvlLbl val="0"/>
      </c:catAx>
      <c:valAx>
        <c:axId val="28273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hu-HU" sz="1000" dirty="0" smtClean="0"/>
                  <a:t>Kiadások</a:t>
                </a:r>
                <a:r>
                  <a:rPr lang="hu-HU" sz="1000" baseline="0" dirty="0" smtClean="0"/>
                  <a:t> aránya az összkiadáson belül</a:t>
                </a:r>
                <a:endParaRPr lang="hu-HU" sz="10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8271744"/>
        <c:crosses val="autoZero"/>
        <c:crossBetween val="between"/>
      </c:valAx>
      <c:spPr>
        <a:ln>
          <a:solidFill>
            <a:srgbClr val="FFFFFF">
              <a:lumMod val="75000"/>
            </a:srgbClr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2971391861974"/>
          <c:y val="5.1400554097404488E-2"/>
          <c:w val="0.8708371842975754"/>
          <c:h val="0.610749489647127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Sheet1!$N$12:$N$44</c:f>
              <c:strCache>
                <c:ptCount val="33"/>
                <c:pt idx="0">
                  <c:v>Törökország</c:v>
                </c:pt>
                <c:pt idx="1">
                  <c:v>Gabon</c:v>
                </c:pt>
                <c:pt idx="2">
                  <c:v>Magyarország</c:v>
                </c:pt>
                <c:pt idx="3">
                  <c:v>Pakisztán</c:v>
                </c:pt>
                <c:pt idx="4">
                  <c:v>Görögország</c:v>
                </c:pt>
                <c:pt idx="5">
                  <c:v>Dánia</c:v>
                </c:pt>
                <c:pt idx="6">
                  <c:v>Svédország</c:v>
                </c:pt>
                <c:pt idx="7">
                  <c:v>Olaszország</c:v>
                </c:pt>
                <c:pt idx="8">
                  <c:v>Finnország</c:v>
                </c:pt>
                <c:pt idx="9">
                  <c:v>Lengyelország</c:v>
                </c:pt>
                <c:pt idx="10">
                  <c:v>EU 27 </c:v>
                </c:pt>
                <c:pt idx="11">
                  <c:v>Belgium</c:v>
                </c:pt>
                <c:pt idx="12">
                  <c:v>Írország</c:v>
                </c:pt>
                <c:pt idx="13">
                  <c:v>Lettország</c:v>
                </c:pt>
                <c:pt idx="14">
                  <c:v>Litvánia</c:v>
                </c:pt>
                <c:pt idx="15">
                  <c:v>Portugália</c:v>
                </c:pt>
                <c:pt idx="16">
                  <c:v>Ausztria</c:v>
                </c:pt>
                <c:pt idx="17">
                  <c:v>Csehország</c:v>
                </c:pt>
                <c:pt idx="18">
                  <c:v>Szlovénia</c:v>
                </c:pt>
                <c:pt idx="19">
                  <c:v>Ausztria</c:v>
                </c:pt>
                <c:pt idx="20">
                  <c:v>Bulgária</c:v>
                </c:pt>
                <c:pt idx="21">
                  <c:v>Észtország</c:v>
                </c:pt>
                <c:pt idx="22">
                  <c:v>Nagy-Britannia</c:v>
                </c:pt>
                <c:pt idx="23">
                  <c:v>Franciaország</c:v>
                </c:pt>
                <c:pt idx="24">
                  <c:v>Szlovákia</c:v>
                </c:pt>
                <c:pt idx="25">
                  <c:v>Románia</c:v>
                </c:pt>
                <c:pt idx="26">
                  <c:v>Hollandia</c:v>
                </c:pt>
                <c:pt idx="27">
                  <c:v>Németország</c:v>
                </c:pt>
                <c:pt idx="28">
                  <c:v>Átlag (111 ország)</c:v>
                </c:pt>
                <c:pt idx="29">
                  <c:v>Málta</c:v>
                </c:pt>
                <c:pt idx="30">
                  <c:v>Spanyolország</c:v>
                </c:pt>
                <c:pt idx="31">
                  <c:v>Ciprus</c:v>
                </c:pt>
                <c:pt idx="32">
                  <c:v>Luxemburg</c:v>
                </c:pt>
              </c:strCache>
            </c:strRef>
          </c:cat>
          <c:val>
            <c:numRef>
              <c:f>Sheet1!$O$12:$O$44</c:f>
              <c:numCache>
                <c:formatCode>0.00%</c:formatCode>
                <c:ptCount val="33"/>
                <c:pt idx="0">
                  <c:v>0.48230000000000001</c:v>
                </c:pt>
                <c:pt idx="1">
                  <c:v>0.372</c:v>
                </c:pt>
                <c:pt idx="2">
                  <c:v>0.35799999999999998</c:v>
                </c:pt>
                <c:pt idx="3">
                  <c:v>0.31609999999999999</c:v>
                </c:pt>
                <c:pt idx="4">
                  <c:v>0.3044</c:v>
                </c:pt>
                <c:pt idx="5" formatCode="0%">
                  <c:v>0.25</c:v>
                </c:pt>
                <c:pt idx="6" formatCode="0%">
                  <c:v>0.25</c:v>
                </c:pt>
                <c:pt idx="7">
                  <c:v>0.24379999999999999</c:v>
                </c:pt>
                <c:pt idx="8" formatCode="0%">
                  <c:v>0.23</c:v>
                </c:pt>
                <c:pt idx="9" formatCode="0%">
                  <c:v>0.22</c:v>
                </c:pt>
                <c:pt idx="10">
                  <c:v>0.21193333333333339</c:v>
                </c:pt>
                <c:pt idx="11" formatCode="0%">
                  <c:v>0.21</c:v>
                </c:pt>
                <c:pt idx="12" formatCode="0%">
                  <c:v>0.21</c:v>
                </c:pt>
                <c:pt idx="13" formatCode="0%">
                  <c:v>0.21</c:v>
                </c:pt>
                <c:pt idx="14" formatCode="0%">
                  <c:v>0.21</c:v>
                </c:pt>
                <c:pt idx="15" formatCode="0%">
                  <c:v>0.21</c:v>
                </c:pt>
                <c:pt idx="16" formatCode="0%">
                  <c:v>0.2</c:v>
                </c:pt>
                <c:pt idx="17" formatCode="0%">
                  <c:v>0.2</c:v>
                </c:pt>
                <c:pt idx="18" formatCode="0%">
                  <c:v>0.2</c:v>
                </c:pt>
                <c:pt idx="19" formatCode="0%">
                  <c:v>0.2</c:v>
                </c:pt>
                <c:pt idx="20" formatCode="0%">
                  <c:v>0.2</c:v>
                </c:pt>
                <c:pt idx="21" formatCode="0%">
                  <c:v>0.2</c:v>
                </c:pt>
                <c:pt idx="22" formatCode="0%">
                  <c:v>0.2</c:v>
                </c:pt>
                <c:pt idx="23">
                  <c:v>0.19600000000000001</c:v>
                </c:pt>
                <c:pt idx="24" formatCode="0%">
                  <c:v>0.19</c:v>
                </c:pt>
                <c:pt idx="25" formatCode="0%">
                  <c:v>0.19</c:v>
                </c:pt>
                <c:pt idx="26" formatCode="0%">
                  <c:v>0.19</c:v>
                </c:pt>
                <c:pt idx="27" formatCode="0%">
                  <c:v>0.19</c:v>
                </c:pt>
                <c:pt idx="28">
                  <c:v>0.18140000000000001</c:v>
                </c:pt>
                <c:pt idx="29" formatCode="0%">
                  <c:v>0.18</c:v>
                </c:pt>
                <c:pt idx="30" formatCode="0%">
                  <c:v>0.18</c:v>
                </c:pt>
                <c:pt idx="31" formatCode="0%">
                  <c:v>0.15</c:v>
                </c:pt>
                <c:pt idx="32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72832"/>
        <c:axId val="81274368"/>
      </c:barChart>
      <c:catAx>
        <c:axId val="8127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81274368"/>
        <c:crosses val="autoZero"/>
        <c:auto val="1"/>
        <c:lblAlgn val="ctr"/>
        <c:lblOffset val="100"/>
        <c:noMultiLvlLbl val="0"/>
      </c:catAx>
      <c:valAx>
        <c:axId val="812743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81272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99242215299475"/>
          <c:y val="2.0361929925646716E-2"/>
          <c:w val="0.78658594481193289"/>
          <c:h val="0.505092419362613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Sheet1!$B$2:$B$20</c:f>
              <c:strCache>
                <c:ptCount val="19"/>
                <c:pt idx="0">
                  <c:v>Netherlands</c:v>
                </c:pt>
                <c:pt idx="1">
                  <c:v>Italy</c:v>
                </c:pt>
                <c:pt idx="2">
                  <c:v>Greece</c:v>
                </c:pt>
                <c:pt idx="3">
                  <c:v>Germany</c:v>
                </c:pt>
                <c:pt idx="4">
                  <c:v>Austria </c:v>
                </c:pt>
                <c:pt idx="5">
                  <c:v>Sweden</c:v>
                </c:pt>
                <c:pt idx="6">
                  <c:v>Denmark</c:v>
                </c:pt>
                <c:pt idx="7">
                  <c:v>Finland</c:v>
                </c:pt>
                <c:pt idx="8">
                  <c:v>Czech Republic</c:v>
                </c:pt>
                <c:pt idx="9">
                  <c:v>UK</c:v>
                </c:pt>
                <c:pt idx="10">
                  <c:v>Belgium</c:v>
                </c:pt>
                <c:pt idx="11">
                  <c:v>Weighted average (EU15 except for LUX)</c:v>
                </c:pt>
                <c:pt idx="12">
                  <c:v>Portugal</c:v>
                </c:pt>
                <c:pt idx="13">
                  <c:v>Ireland</c:v>
                </c:pt>
                <c:pt idx="14">
                  <c:v>Spain</c:v>
                </c:pt>
                <c:pt idx="15">
                  <c:v>France</c:v>
                </c:pt>
                <c:pt idx="16">
                  <c:v>Romania</c:v>
                </c:pt>
                <c:pt idx="17">
                  <c:v>Hungary </c:v>
                </c:pt>
                <c:pt idx="18">
                  <c:v>Poland</c:v>
                </c:pt>
              </c:strCache>
            </c:strRef>
          </c:cat>
          <c:val>
            <c:numRef>
              <c:f>Sheet1!$C$2:$C$20</c:f>
              <c:numCache>
                <c:formatCode>_-* #,##0.00\ _F_t_-;\-* #,##0.00\ _F_t_-;_-* "-"???\ _F_t_-;_-@_-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7.945064107821434E-3</c:v>
                </c:pt>
                <c:pt idx="4">
                  <c:v>2.6215728715728748E-2</c:v>
                </c:pt>
                <c:pt idx="5">
                  <c:v>6.0000000000000032E-2</c:v>
                </c:pt>
                <c:pt idx="6">
                  <c:v>0.14000000000000001</c:v>
                </c:pt>
                <c:pt idx="7">
                  <c:v>0.34</c:v>
                </c:pt>
                <c:pt idx="8" formatCode="General">
                  <c:v>0.61103685316020662</c:v>
                </c:pt>
                <c:pt idx="9">
                  <c:v>0.7000000000000004</c:v>
                </c:pt>
                <c:pt idx="10">
                  <c:v>0.72000000000000042</c:v>
                </c:pt>
                <c:pt idx="11">
                  <c:v>0.77597383173941292</c:v>
                </c:pt>
                <c:pt idx="12">
                  <c:v>1.1200000000000001</c:v>
                </c:pt>
                <c:pt idx="13">
                  <c:v>1.44</c:v>
                </c:pt>
                <c:pt idx="14">
                  <c:v>1.71</c:v>
                </c:pt>
                <c:pt idx="15">
                  <c:v>2.42</c:v>
                </c:pt>
                <c:pt idx="16" formatCode="General">
                  <c:v>3.0904059040590384</c:v>
                </c:pt>
                <c:pt idx="17">
                  <c:v>3.2798833819241979</c:v>
                </c:pt>
                <c:pt idx="18">
                  <c:v>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14176"/>
        <c:axId val="81315712"/>
      </c:barChart>
      <c:catAx>
        <c:axId val="8131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81315712"/>
        <c:crosses val="autoZero"/>
        <c:auto val="1"/>
        <c:lblAlgn val="ctr"/>
        <c:lblOffset val="100"/>
        <c:noMultiLvlLbl val="0"/>
      </c:catAx>
      <c:valAx>
        <c:axId val="81315712"/>
        <c:scaling>
          <c:orientation val="minMax"/>
        </c:scaling>
        <c:delete val="0"/>
        <c:axPos val="l"/>
        <c:majorGridlines/>
        <c:numFmt formatCode="_-* #,##0.00\ _F_t_-;\-* #,##0.00\ _F_t_-;_-* &quot;-&quot;???\ _F_t_-;_-@_-" sourceLinked="1"/>
        <c:majorTickMark val="out"/>
        <c:minorTickMark val="none"/>
        <c:tickLblPos val="nextTo"/>
        <c:crossAx val="81314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Sheet1!$E$2:$E$20</c:f>
              <c:strCache>
                <c:ptCount val="19"/>
                <c:pt idx="0">
                  <c:v>Netherlands</c:v>
                </c:pt>
                <c:pt idx="1">
                  <c:v>Italy</c:v>
                </c:pt>
                <c:pt idx="2">
                  <c:v>Greece</c:v>
                </c:pt>
                <c:pt idx="3">
                  <c:v>Germany</c:v>
                </c:pt>
                <c:pt idx="4">
                  <c:v>Austria </c:v>
                </c:pt>
                <c:pt idx="5">
                  <c:v>Sweden</c:v>
                </c:pt>
                <c:pt idx="6">
                  <c:v>Denmark</c:v>
                </c:pt>
                <c:pt idx="7">
                  <c:v>Finland</c:v>
                </c:pt>
                <c:pt idx="8">
                  <c:v>UK</c:v>
                </c:pt>
                <c:pt idx="9">
                  <c:v>Czech Republic</c:v>
                </c:pt>
                <c:pt idx="10">
                  <c:v>Weighted average (EU15 except for LUX)</c:v>
                </c:pt>
                <c:pt idx="11">
                  <c:v>Belgium</c:v>
                </c:pt>
                <c:pt idx="12">
                  <c:v>Ireland</c:v>
                </c:pt>
                <c:pt idx="13">
                  <c:v>Portugal</c:v>
                </c:pt>
                <c:pt idx="14">
                  <c:v>Spain</c:v>
                </c:pt>
                <c:pt idx="15">
                  <c:v>Hungary </c:v>
                </c:pt>
                <c:pt idx="16">
                  <c:v>Romania</c:v>
                </c:pt>
                <c:pt idx="17">
                  <c:v>France</c:v>
                </c:pt>
                <c:pt idx="18">
                  <c:v>Poland</c:v>
                </c:pt>
              </c:strCache>
            </c:strRef>
          </c:cat>
          <c:val>
            <c:numRef>
              <c:f>Sheet1!$F$2:$F$20</c:f>
              <c:numCache>
                <c:formatCode>_-* #,##0.00\ _F_t_-;\-* #,##0.00\ _F_t_-;_-* "-"???\ _F_t_-;_-@_-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7.945064107821434E-3</c:v>
                </c:pt>
                <c:pt idx="4">
                  <c:v>2.6215728715728748E-2</c:v>
                </c:pt>
                <c:pt idx="5">
                  <c:v>6.0000000000000032E-2</c:v>
                </c:pt>
                <c:pt idx="6">
                  <c:v>0.14000000000000001</c:v>
                </c:pt>
                <c:pt idx="7">
                  <c:v>0.26</c:v>
                </c:pt>
                <c:pt idx="8">
                  <c:v>0.55000000000000004</c:v>
                </c:pt>
                <c:pt idx="9" formatCode="General">
                  <c:v>0.61103685316020662</c:v>
                </c:pt>
                <c:pt idx="10">
                  <c:v>0.64783453923430345</c:v>
                </c:pt>
                <c:pt idx="11">
                  <c:v>0.72000000000000042</c:v>
                </c:pt>
                <c:pt idx="12">
                  <c:v>1.08</c:v>
                </c:pt>
                <c:pt idx="13">
                  <c:v>1.1200000000000001</c:v>
                </c:pt>
                <c:pt idx="14">
                  <c:v>1.37</c:v>
                </c:pt>
                <c:pt idx="15">
                  <c:v>1.6399416909620976</c:v>
                </c:pt>
                <c:pt idx="16" formatCode="General">
                  <c:v>1.9603321033210352</c:v>
                </c:pt>
                <c:pt idx="17">
                  <c:v>2.0499999999999998</c:v>
                </c:pt>
                <c:pt idx="18" formatCode="General">
                  <c:v>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72384"/>
        <c:axId val="81873920"/>
      </c:barChart>
      <c:catAx>
        <c:axId val="8187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81873920"/>
        <c:crosses val="autoZero"/>
        <c:auto val="1"/>
        <c:lblAlgn val="ctr"/>
        <c:lblOffset val="100"/>
        <c:noMultiLvlLbl val="0"/>
      </c:catAx>
      <c:valAx>
        <c:axId val="81873920"/>
        <c:scaling>
          <c:orientation val="minMax"/>
        </c:scaling>
        <c:delete val="0"/>
        <c:axPos val="l"/>
        <c:majorGridlines/>
        <c:numFmt formatCode="_-* #,##0.00\ _F_t_-;\-* #,##0.00\ _F_t_-;_-* &quot;-&quot;???\ _F_t_-;_-@_-" sourceLinked="1"/>
        <c:majorTickMark val="out"/>
        <c:minorTickMark val="none"/>
        <c:tickLblPos val="nextTo"/>
        <c:crossAx val="8187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6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Sheet1!$H$2:$H$19</c:f>
              <c:strCache>
                <c:ptCount val="18"/>
                <c:pt idx="0">
                  <c:v>Netherlands</c:v>
                </c:pt>
                <c:pt idx="1">
                  <c:v>Italy</c:v>
                </c:pt>
                <c:pt idx="2">
                  <c:v>UK</c:v>
                </c:pt>
                <c:pt idx="3">
                  <c:v>Greece</c:v>
                </c:pt>
                <c:pt idx="4">
                  <c:v>Germany</c:v>
                </c:pt>
                <c:pt idx="5">
                  <c:v>Sweden</c:v>
                </c:pt>
                <c:pt idx="6">
                  <c:v>Denmark</c:v>
                </c:pt>
                <c:pt idx="7">
                  <c:v>Finland</c:v>
                </c:pt>
                <c:pt idx="8">
                  <c:v>Weighted average (EU15 except for LUX)</c:v>
                </c:pt>
                <c:pt idx="9">
                  <c:v>Czech Republic</c:v>
                </c:pt>
                <c:pt idx="10">
                  <c:v>Belgium</c:v>
                </c:pt>
                <c:pt idx="11">
                  <c:v>Romania</c:v>
                </c:pt>
                <c:pt idx="12">
                  <c:v>Portugal</c:v>
                </c:pt>
                <c:pt idx="13">
                  <c:v>Ireland</c:v>
                </c:pt>
                <c:pt idx="14">
                  <c:v>Poland</c:v>
                </c:pt>
                <c:pt idx="15">
                  <c:v>France</c:v>
                </c:pt>
                <c:pt idx="16">
                  <c:v>Hungary </c:v>
                </c:pt>
                <c:pt idx="17">
                  <c:v>Spain</c:v>
                </c:pt>
              </c:strCache>
            </c:strRef>
          </c:cat>
          <c:val>
            <c:numRef>
              <c:f>Sheet1!$I$2:$I$19</c:f>
              <c:numCache>
                <c:formatCode>_-* #,##0.00\ _F_t_-;\-* #,##0.00\ _F_t_-;_-* "-"???\ _F_t_-;_-@_-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2.7143795620437991E-2</c:v>
                </c:pt>
                <c:pt idx="5">
                  <c:v>3.0000000000000002E-2</c:v>
                </c:pt>
                <c:pt idx="6">
                  <c:v>0.14000000000000001</c:v>
                </c:pt>
                <c:pt idx="7">
                  <c:v>0.26</c:v>
                </c:pt>
                <c:pt idx="8">
                  <c:v>0.53435974518276108</c:v>
                </c:pt>
                <c:pt idx="9" formatCode="General">
                  <c:v>0.61103685316020662</c:v>
                </c:pt>
                <c:pt idx="10">
                  <c:v>0.67000000000000071</c:v>
                </c:pt>
                <c:pt idx="11" formatCode="General">
                  <c:v>1.1070110701107019</c:v>
                </c:pt>
                <c:pt idx="12">
                  <c:v>1.1200000000000001</c:v>
                </c:pt>
                <c:pt idx="13">
                  <c:v>1.44</c:v>
                </c:pt>
                <c:pt idx="14" formatCode="General">
                  <c:v>1.52</c:v>
                </c:pt>
                <c:pt idx="15">
                  <c:v>1.61</c:v>
                </c:pt>
                <c:pt idx="16">
                  <c:v>1.6399416909620976</c:v>
                </c:pt>
                <c:pt idx="17">
                  <c:v>1.71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94016"/>
        <c:axId val="81899904"/>
      </c:barChart>
      <c:catAx>
        <c:axId val="8189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81899904"/>
        <c:crosses val="autoZero"/>
        <c:auto val="1"/>
        <c:lblAlgn val="ctr"/>
        <c:lblOffset val="100"/>
        <c:noMultiLvlLbl val="0"/>
      </c:catAx>
      <c:valAx>
        <c:axId val="81899904"/>
        <c:scaling>
          <c:orientation val="minMax"/>
        </c:scaling>
        <c:delete val="0"/>
        <c:axPos val="l"/>
        <c:majorGridlines/>
        <c:numFmt formatCode="_-* #,##0.00\ _F_t_-;\-* #,##0.00\ _F_t_-;_-* &quot;-&quot;???\ _F_t_-;_-@_-" sourceLinked="1"/>
        <c:majorTickMark val="out"/>
        <c:minorTickMark val="none"/>
        <c:tickLblPos val="nextTo"/>
        <c:crossAx val="8189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átlagos vezetékes hívásszám/vonal/év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774.94675915854191</c:v>
                </c:pt>
                <c:pt idx="1">
                  <c:v>662.0502784886346</c:v>
                </c:pt>
                <c:pt idx="2">
                  <c:v>619.66546818821325</c:v>
                </c:pt>
                <c:pt idx="3">
                  <c:v>573.17269076305217</c:v>
                </c:pt>
                <c:pt idx="4">
                  <c:v>555.35330134039384</c:v>
                </c:pt>
                <c:pt idx="5">
                  <c:v>547.85139530902245</c:v>
                </c:pt>
                <c:pt idx="6">
                  <c:v>515.46068331067659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átlagos mobil hívásszám/vonal/év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701.02050853126912</c:v>
                </c:pt>
                <c:pt idx="1">
                  <c:v>683.27528239996991</c:v>
                </c:pt>
                <c:pt idx="2">
                  <c:v>668.87149715966132</c:v>
                </c:pt>
                <c:pt idx="3">
                  <c:v>648.72977419415417</c:v>
                </c:pt>
                <c:pt idx="4">
                  <c:v>678.20534363972445</c:v>
                </c:pt>
                <c:pt idx="5">
                  <c:v>706.10075099147753</c:v>
                </c:pt>
                <c:pt idx="6">
                  <c:v>723.88834925843821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9568"/>
        <c:axId val="29315456"/>
      </c:barChart>
      <c:catAx>
        <c:axId val="2930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9315456"/>
        <c:crosses val="autoZero"/>
        <c:auto val="1"/>
        <c:lblAlgn val="ctr"/>
        <c:lblOffset val="100"/>
        <c:noMultiLvlLbl val="0"/>
      </c:catAx>
      <c:valAx>
        <c:axId val="29315456"/>
        <c:scaling>
          <c:orientation val="minMax"/>
          <c:max val="12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9309568"/>
        <c:crosses val="autoZero"/>
        <c:crossBetween val="between"/>
        <c:majorUnit val="300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94043452901716E-2"/>
          <c:y val="5.3702181032680651E-2"/>
          <c:w val="0.88584299358413532"/>
          <c:h val="0.64527052718069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átlagos vezetékes hívásidő/vonal/év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2551.7973708255477</c:v>
                </c:pt>
                <c:pt idx="1">
                  <c:v>2115.6104169802802</c:v>
                </c:pt>
                <c:pt idx="2">
                  <c:v>1941.5350945755822</c:v>
                </c:pt>
                <c:pt idx="3">
                  <c:v>1819.1164658634539</c:v>
                </c:pt>
                <c:pt idx="4">
                  <c:v>1740.8571901373491</c:v>
                </c:pt>
                <c:pt idx="5">
                  <c:v>1853.1073446327684</c:v>
                </c:pt>
                <c:pt idx="6">
                  <c:v>1852.5529508165421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átlagos mobil hívásidő/előfizetés/év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1194.5615091310456</c:v>
                </c:pt>
                <c:pt idx="1">
                  <c:v>1237.9045016604819</c:v>
                </c:pt>
                <c:pt idx="2">
                  <c:v>1289.3316294947965</c:v>
                </c:pt>
                <c:pt idx="3">
                  <c:v>1413.4158751696066</c:v>
                </c:pt>
                <c:pt idx="4">
                  <c:v>1453.7129537129538</c:v>
                </c:pt>
                <c:pt idx="5">
                  <c:v>1527.8870829769032</c:v>
                </c:pt>
                <c:pt idx="6">
                  <c:v>1627.8953923878798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69088"/>
        <c:axId val="29370624"/>
      </c:barChart>
      <c:catAx>
        <c:axId val="293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9370624"/>
        <c:crosses val="autoZero"/>
        <c:auto val="1"/>
        <c:lblAlgn val="ctr"/>
        <c:lblOffset val="100"/>
        <c:noMultiLvlLbl val="0"/>
      </c:catAx>
      <c:valAx>
        <c:axId val="29370624"/>
        <c:scaling>
          <c:orientation val="minMax"/>
          <c:max val="4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9369088"/>
        <c:crosses val="autoZero"/>
        <c:crossBetween val="between"/>
        <c:majorUnit val="1000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0.54259</cdr:x>
      <cdr:y>0.17129</cdr:y>
    </cdr:from>
    <cdr:to>
      <cdr:x>0.79065</cdr:x>
      <cdr:y>0.38929</cdr:y>
    </cdr:to>
    <cdr:sp macro="" textlink="">
      <cdr:nvSpPr>
        <cdr:cNvPr id="4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05747" y="792088"/>
          <a:ext cx="2197065" cy="1008112"/>
        </a:xfrm>
        <a:prstGeom xmlns:a="http://schemas.openxmlformats.org/drawingml/2006/main" prst="wedgeRectCallout">
          <a:avLst>
            <a:gd name="adj1" fmla="val -10553"/>
            <a:gd name="adj2" fmla="val 131739"/>
          </a:avLst>
        </a:prstGeom>
        <a:gradFill xmlns:a="http://schemas.openxmlformats.org/drawingml/2006/main"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ln xmlns:a="http://schemas.openxmlformats.org/drawingml/2006/main" w="3175" algn="ctr">
          <a:solidFill>
            <a:schemeClr val="bg1">
              <a:lumMod val="50000"/>
            </a:schemeClr>
          </a:solidFill>
          <a:miter lim="800000"/>
          <a:headEnd/>
          <a:tailEnd/>
        </a:ln>
        <a:effectLst xmlns:a="http://schemas.openxmlformats.org/drawingml/2006/main">
          <a:outerShdw blurRad="50800" dist="38100" dir="5400000" algn="t" rotWithShape="0">
            <a:prstClr val="black">
              <a:alpha val="19000"/>
            </a:prstClr>
          </a:outerShdw>
        </a:effectLst>
      </cdr:spPr>
      <cdr:txBody>
        <a:bodyPr xmlns:a="http://schemas.openxmlformats.org/drawingml/2006/main" anchor="ctr"/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/>
            <a:t>Az EU átlagot </a:t>
          </a:r>
          <a:r>
            <a:rPr lang="hu-HU" sz="1400" b="1" dirty="0" smtClean="0"/>
            <a:t>felhúzzák </a:t>
          </a:r>
          <a:r>
            <a:rPr lang="hu-HU" sz="1400" b="1" dirty="0"/>
            <a:t>a skandináv országok, ahol extrém magas a </a:t>
          </a:r>
          <a:r>
            <a:rPr lang="hu-HU" sz="1400" b="1" dirty="0" err="1"/>
            <a:t>mobilszélessáv-ellátottság</a:t>
          </a:r>
          <a:r>
            <a:rPr lang="hu-HU" sz="1400" b="1" dirty="0"/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0DFB7-FE49-4585-809C-C52A72F63ADD}" type="datetimeFigureOut">
              <a:rPr lang="hu-HU" smtClean="0"/>
              <a:t>2012.12.12.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D7AD-4C82-4B2A-BBB1-A41A7BB02A9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30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Piaci kudarcok hiányában a jóléti közgazdaságtan szerint</a:t>
            </a:r>
            <a:r>
              <a:rPr lang="hu-HU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 kormányzat egyetlen feladata a jövedelmek és források elosztása. Amennyiben nem teljesülnek a tökéletes verseny feltételei</a:t>
            </a:r>
            <a:r>
              <a:rPr lang="hu-HU" baseline="0" dirty="0" smtClean="0">
                <a:solidFill>
                  <a:schemeClr val="bg1">
                    <a:lumMod val="50000"/>
                  </a:schemeClr>
                </a:solidFill>
              </a:rPr>
              <a:t> valamilyen oknál fogva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 akkor a kormányzati beavatkozás egyéb területeken is indokolt lehet. Éppen ezért</a:t>
            </a:r>
            <a:r>
              <a:rPr lang="hu-HU" baseline="0" dirty="0" smtClean="0">
                <a:solidFill>
                  <a:schemeClr val="bg1">
                    <a:lumMod val="50000"/>
                  </a:schemeClr>
                </a:solidFill>
              </a:rPr>
              <a:t> jelen prezentációban nem kívánunk véleményt nyilvánítani arra vonatkozóan, hogy van-e szükség 4. mobilszolgáltatóra vagy sem. Arra kívánjuk felhívni a figyelmet, hogy egy ilyen döntés meghozatalakor annak megalapozásához részletes elemzésre van szükség. „A Nemzeti Média és Hírközlési Hatóság előkészítő dokumentuma és konzultációs kérdései a mobilszolgáltatásokra kijelölt spektrumkészlet hasznosítására vonatkozó rádióspektrum-stratégiai és frekvenciagazdálkodási elvekről, ezen spektrumkészlet, valamint a 3700 MHz-es frekvenciasáv hasznosításáról tartandó nyilvános meghallgatásra” dokumentuma jelenlegi formájában (2012.12.07.) nem mutat teljes képet a magyarországi mobilpiacról, s ezen hiányosságok kiküszöbölésére kívánjuk felhívni a figyelmet. 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versenyt jól mutatja, hogy </a:t>
            </a:r>
            <a:r>
              <a:rPr lang="hu-HU" dirty="0"/>
              <a:t>a szolgáltatók bevételarányos beruházásai magasan az EU átlag fölöttiek voltak 2009-2010-ben (a 2011-es adatsor még nem áll rendelkezésre). 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55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hang szolgáltatás ugyanúgy</a:t>
            </a:r>
            <a:r>
              <a:rPr lang="hu-HU" baseline="0" dirty="0" smtClean="0"/>
              <a:t> igényel frekvenciát, mint az adatszolgáltatás. Sőt ezt a szolgáltatást jelenleg sokkal több ügyfél használja, mint az adatszolgáltatáshoz kötődő szolgáltatói csomagokat. Az egy előfizetésre jutó hívások száma és ideje mutatja, hogy a hangszolgáltatásban egyre dominánsabb a mobil hívás a vezetékeshez képest. 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784" indent="-177784" algn="just" defTabSz="914318">
              <a:spcAft>
                <a:spcPts val="600"/>
              </a:spcAft>
              <a:defRPr/>
            </a:pPr>
            <a:r>
              <a:rPr lang="hu-HU" dirty="0" smtClean="0"/>
              <a:t>	Az ábra jól mutatja, hogy a piacon lévő mobilszolgáltatók azonnal beruháznak, amennyiben elegendő, egybefüggő spektrum áll rendelkezésre. A mobilszolgáltatók 2004 óta kérték plusz frekvenciák biztosítását, azóta egyetlen sikeres frekvencia allokáció történt, a kevés jelentőséggel bíró 26 </a:t>
            </a:r>
            <a:r>
              <a:rPr lang="hu-HU" dirty="0" err="1" smtClean="0"/>
              <a:t>GHz-es</a:t>
            </a:r>
            <a:r>
              <a:rPr lang="hu-HU" dirty="0" smtClean="0"/>
              <a:t> sávban. </a:t>
            </a:r>
          </a:p>
          <a:p>
            <a:pPr marL="177784" indent="-177784">
              <a:spcAft>
                <a:spcPts val="600"/>
              </a:spcAft>
            </a:pPr>
            <a:r>
              <a:rPr lang="hu-HU" dirty="0" smtClean="0"/>
              <a:t>	Míg az egybefüggő spektrummal rendelkező szolgáltató 3 hónap alatt 25 százalékponttal növelte a beltéri lefedettséget,</a:t>
            </a:r>
            <a:r>
              <a:rPr lang="hu-HU" baseline="0" dirty="0" smtClean="0"/>
              <a:t> ezzel összemérhető lefedettség elérése egy új belépőnek évekbe telik.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5FBA99A7-4C96-42CE-BF98-73B7260D9CEA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11" indent="-176111" defTabSz="905713">
              <a:spcBef>
                <a:spcPct val="20000"/>
              </a:spcBef>
              <a:spcAft>
                <a:spcPts val="594"/>
              </a:spcAft>
              <a:buFont typeface="Arial" pitchFamily="34" charset="0"/>
              <a:buChar char="•"/>
              <a:defRPr/>
            </a:pPr>
            <a:r>
              <a:rPr lang="hu-HU" sz="1400" dirty="0"/>
              <a:t>A fejlettebb Európai piacokon  </a:t>
            </a:r>
            <a:r>
              <a:rPr lang="en-GB" sz="1400" dirty="0"/>
              <a:t>(</a:t>
            </a:r>
            <a:r>
              <a:rPr lang="hu-HU" sz="1400" dirty="0"/>
              <a:t>Németország, Svédország, Svájc, és Egyesült Királyság</a:t>
            </a:r>
            <a:r>
              <a:rPr lang="en-GB" sz="1400" dirty="0"/>
              <a:t>) </a:t>
            </a:r>
            <a:r>
              <a:rPr lang="hu-HU" sz="1400" dirty="0"/>
              <a:t> és Magyarországon a 3G technológia fejlődési ütemének vizsgálata segíthet előre jelezni a magyar piac fejlődési ütemét. </a:t>
            </a:r>
            <a:endParaRPr lang="en-GB" sz="1400" dirty="0"/>
          </a:p>
          <a:p>
            <a:pPr marL="176111" indent="-176111" defTabSz="905713">
              <a:spcBef>
                <a:spcPct val="20000"/>
              </a:spcBef>
              <a:spcAft>
                <a:spcPts val="594"/>
              </a:spcAft>
              <a:buFont typeface="Arial" pitchFamily="34" charset="0"/>
              <a:buChar char="•"/>
              <a:defRPr/>
            </a:pPr>
            <a:r>
              <a:rPr lang="hu-HU" sz="1400" dirty="0"/>
              <a:t>A nemzetközi </a:t>
            </a:r>
            <a:r>
              <a:rPr lang="en-GB" sz="1400" dirty="0"/>
              <a:t>benchmark </a:t>
            </a:r>
            <a:r>
              <a:rPr lang="hu-HU" sz="1400" dirty="0"/>
              <a:t>alapján a fejlődési görbe meglepően hasonló, amennyiben időeltolással vizsgáljuk</a:t>
            </a:r>
            <a:endParaRPr lang="en-GB" sz="1400" dirty="0"/>
          </a:p>
          <a:p>
            <a:pPr marL="176111" lvl="1" indent="-176111" defTabSz="905713">
              <a:spcBef>
                <a:spcPct val="20000"/>
              </a:spcBef>
              <a:spcAft>
                <a:spcPts val="594"/>
              </a:spcAft>
              <a:buFont typeface="Arial" pitchFamily="34" charset="0"/>
              <a:buChar char="•"/>
              <a:defRPr/>
            </a:pPr>
            <a:r>
              <a:rPr lang="hu-HU" sz="1400" dirty="0"/>
              <a:t>Azon országok amik jelenleg a fejlettebb EU országok mögött vannak penetrációban, nagyon hasonló fejlődési görbe </a:t>
            </a:r>
            <a:r>
              <a:rPr lang="hu-HU" sz="1400" dirty="0" smtClean="0"/>
              <a:t>korai </a:t>
            </a:r>
            <a:r>
              <a:rPr lang="hu-HU" sz="1400" dirty="0"/>
              <a:t>szakaszában vannak, elsősorban piac specifikus körülmények miatt (háztartások bevétele, alacsonyabb keresetek, mérsékelt kereslet az internet iránt, alacsony </a:t>
            </a:r>
            <a:r>
              <a:rPr lang="hu-HU" sz="1400" dirty="0" smtClean="0"/>
              <a:t>e-business </a:t>
            </a:r>
            <a:r>
              <a:rPr lang="hu-HU" sz="1400" dirty="0"/>
              <a:t>és </a:t>
            </a:r>
            <a:r>
              <a:rPr lang="hu-HU" sz="1400" dirty="0" smtClean="0"/>
              <a:t>e-kormányzati </a:t>
            </a:r>
            <a:r>
              <a:rPr lang="hu-HU" sz="1400" dirty="0"/>
              <a:t>penetráció</a:t>
            </a:r>
            <a:r>
              <a:rPr lang="en-GB" sz="1400" dirty="0"/>
              <a:t>)</a:t>
            </a:r>
          </a:p>
          <a:p>
            <a:pPr marL="176111" indent="-176111" defTabSz="905713">
              <a:spcBef>
                <a:spcPct val="20000"/>
              </a:spcBef>
              <a:spcAft>
                <a:spcPts val="594"/>
              </a:spcAft>
              <a:buFont typeface="Arial" pitchFamily="34" charset="0"/>
              <a:buChar char="•"/>
              <a:defRPr/>
            </a:pPr>
            <a:r>
              <a:rPr lang="hu-HU" sz="1400" dirty="0"/>
              <a:t>A jelenlegi szolgáltatók infrastruktúrájának fejlesztésének elősegítésével Magyarország a fejlődési görbén gyorsabban is előre léphet (pl. LTE, U900), azonban ehhez szükséges a kritikus spektrum</a:t>
            </a:r>
            <a:r>
              <a:rPr lang="en-GB" sz="1400" dirty="0"/>
              <a:t> (800/900/1800MHz) </a:t>
            </a:r>
            <a:r>
              <a:rPr lang="hu-HU" sz="1400" dirty="0"/>
              <a:t> rendelkezésre bocsátása versenyképes díjazás mellett. 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5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5713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1" charset="2"/>
              <a:buNone/>
              <a:defRPr/>
            </a:pPr>
            <a:r>
              <a:rPr lang="hu-HU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Magyarország </a:t>
            </a:r>
            <a:r>
              <a:rPr lang="hu-HU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mobilszélessáv-ellátottsága</a:t>
            </a:r>
            <a:r>
              <a:rPr lang="hu-HU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összhangban van a gazdasági fejlettségével, sőt több fejlettebb országot is megelőzünk.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telefon, internet és a tartós fogyasztási cikkek árszínvonala a 2002-2010 közötti időszakban közel 40%-ot esett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reklám</a:t>
            </a:r>
            <a:r>
              <a:rPr lang="hu-HU" baseline="0" dirty="0" smtClean="0"/>
              <a:t> </a:t>
            </a:r>
            <a:r>
              <a:rPr lang="hu-HU" baseline="0" dirty="0" smtClean="0"/>
              <a:t>költések változó mértékűek (lista árak alapján), de az látható, hogy a </a:t>
            </a:r>
            <a:r>
              <a:rPr lang="hu-HU" baseline="0" dirty="0" smtClean="0"/>
              <a:t>költések versenypiacra </a:t>
            </a:r>
            <a:r>
              <a:rPr lang="hu-HU" baseline="0" dirty="0" smtClean="0"/>
              <a:t>utalnak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Nemzetközi összehasonlításban</a:t>
            </a:r>
            <a:r>
              <a:rPr lang="hu-HU" baseline="0" dirty="0" smtClean="0"/>
              <a:t> a mobil adatkártya előfizetések Magyarországon EU átlag közeliek.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2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829" indent="-180829" defTabSz="905713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1" charset="2"/>
              <a:buChar char="§"/>
              <a:defRPr/>
            </a:pPr>
            <a:r>
              <a:rPr lang="hu-HU" baseline="0" dirty="0" smtClean="0"/>
              <a:t>Az egy percre jutó bevétel 40%-kal az EU átlag alatt van. </a:t>
            </a:r>
            <a:endParaRPr lang="hu-HU" dirty="0" smtClean="0"/>
          </a:p>
          <a:p>
            <a:r>
              <a:rPr lang="hu-HU" dirty="0" smtClean="0"/>
              <a:t>Az egy felhasználóra eső átlagos havi bevétel 40%-kal az EU átlag</a:t>
            </a:r>
            <a:r>
              <a:rPr lang="hu-HU" baseline="0" dirty="0" smtClean="0"/>
              <a:t> alatt van.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5FBA99A7-4C96-42CE-BF98-73B7260D9CEA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hu-HU" b="0" dirty="0" smtClean="0">
                <a:latin typeface="Calibri" pitchFamily="34" charset="0"/>
              </a:rPr>
              <a:t>Miközben a háztartások rezsiköltségei jelentősen nőttek az elmúlt években, ezalatt a távközlésre fordított kiadások csökkentek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8363"/>
            <a:ext cx="4833938" cy="362743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hu-HU" b="0" dirty="0" smtClean="0">
                <a:latin typeface="Calibri" pitchFamily="34" charset="0"/>
              </a:rPr>
              <a:t>Total </a:t>
            </a:r>
            <a:r>
              <a:rPr lang="hu-HU" b="0" dirty="0" err="1" smtClean="0">
                <a:latin typeface="Calibri" pitchFamily="34" charset="0"/>
              </a:rPr>
              <a:t>Cost</a:t>
            </a:r>
            <a:r>
              <a:rPr lang="hu-HU" b="0" dirty="0" smtClean="0">
                <a:latin typeface="Calibri" pitchFamily="34" charset="0"/>
              </a:rPr>
              <a:t> of Mobile </a:t>
            </a:r>
            <a:r>
              <a:rPr lang="hu-HU" b="0" dirty="0" err="1" smtClean="0">
                <a:latin typeface="Calibri" pitchFamily="34" charset="0"/>
              </a:rPr>
              <a:t>Ownership</a:t>
            </a:r>
            <a:r>
              <a:rPr lang="hu-HU" b="0" dirty="0" smtClean="0">
                <a:latin typeface="Calibri" pitchFamily="34" charset="0"/>
              </a:rPr>
              <a:t> (TCMO)</a:t>
            </a:r>
            <a:r>
              <a:rPr lang="hu-HU" b="0" baseline="0" dirty="0" smtClean="0">
                <a:latin typeface="Calibri" pitchFamily="34" charset="0"/>
              </a:rPr>
              <a:t> </a:t>
            </a:r>
            <a:endParaRPr lang="hu-HU" b="0" dirty="0" smtClean="0">
              <a:latin typeface="Calibri" pitchFamily="34" charset="0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Author / Presentation title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08/29/2007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45491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1885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624"/>
            <a:ext cx="2907798" cy="9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26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émaválasztó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29400" cy="5486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 b="1">
                <a:solidFill>
                  <a:srgbClr val="6C6C6C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Dia számának helye 10"/>
          <p:cNvSpPr>
            <a:spLocks noGrp="1"/>
          </p:cNvSpPr>
          <p:nvPr>
            <p:ph type="sldNum" sz="quarter" idx="10"/>
          </p:nvPr>
        </p:nvSpPr>
        <p:spPr>
          <a:xfrm>
            <a:off x="8244408" y="6669360"/>
            <a:ext cx="936104" cy="1047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62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4899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" y="6497735"/>
            <a:ext cx="1008112" cy="331338"/>
          </a:xfrm>
          <a:prstGeom prst="rect">
            <a:avLst/>
          </a:prstGeom>
        </p:spPr>
      </p:pic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1411560" y="2636912"/>
            <a:ext cx="64008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478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1136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269163" y="6602413"/>
            <a:ext cx="809625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3588" y="6602413"/>
            <a:ext cx="3598862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82284-76F2-4FBA-B45A-06D56E06EEF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03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683568" y="15775"/>
            <a:ext cx="7704856" cy="8939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" y="980728"/>
            <a:ext cx="276728" cy="503725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" y="6497735"/>
            <a:ext cx="1008112" cy="331338"/>
          </a:xfrm>
          <a:prstGeom prst="rect">
            <a:avLst/>
          </a:prstGeom>
        </p:spPr>
      </p:pic>
      <p:sp>
        <p:nvSpPr>
          <p:cNvPr id="13" name="Szöveg helye 12"/>
          <p:cNvSpPr>
            <a:spLocks noGrp="1"/>
          </p:cNvSpPr>
          <p:nvPr>
            <p:ph type="body" sz="quarter" idx="13"/>
          </p:nvPr>
        </p:nvSpPr>
        <p:spPr>
          <a:xfrm>
            <a:off x="684213" y="1125538"/>
            <a:ext cx="7704137" cy="4892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57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179512" y="15775"/>
            <a:ext cx="8712968" cy="893961"/>
          </a:xfrm>
          <a:prstGeom prst="rect">
            <a:avLst/>
          </a:prstGeom>
        </p:spPr>
        <p:txBody>
          <a:bodyPr/>
          <a:lstStyle>
            <a:lvl1pPr algn="ctr">
              <a:defRPr i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" y="6497735"/>
            <a:ext cx="1008112" cy="331338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8712967" cy="48974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89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52" y="29716"/>
            <a:ext cx="2907798" cy="9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76" y="23393"/>
            <a:ext cx="1008112" cy="331338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ctrTitle"/>
          </p:nvPr>
        </p:nvSpPr>
        <p:spPr>
          <a:xfrm>
            <a:off x="179512" y="15775"/>
            <a:ext cx="8712968" cy="893961"/>
          </a:xfrm>
          <a:prstGeom prst="rect">
            <a:avLst/>
          </a:prstGeom>
        </p:spPr>
        <p:txBody>
          <a:bodyPr/>
          <a:lstStyle>
            <a:lvl1pPr algn="ctr">
              <a:defRPr i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179512" y="1124744"/>
            <a:ext cx="8712967" cy="48974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240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624"/>
            <a:ext cx="7336981" cy="6569968"/>
          </a:xfrm>
          <a:prstGeom prst="rect">
            <a:avLst/>
          </a:prstGeom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03648" y="2286000"/>
            <a:ext cx="6264696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242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zdő-Záró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>
          <a:xfrm>
            <a:off x="2411760" y="3717032"/>
            <a:ext cx="6429400" cy="5486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8" name="Dia számának helye 10"/>
          <p:cNvSpPr>
            <a:spLocks noGrp="1"/>
          </p:cNvSpPr>
          <p:nvPr>
            <p:ph type="sldNum" sz="quarter" idx="10"/>
          </p:nvPr>
        </p:nvSpPr>
        <p:spPr>
          <a:xfrm>
            <a:off x="8244408" y="6669360"/>
            <a:ext cx="936104" cy="1047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17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ezdő-Záró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 számának helye 10"/>
          <p:cNvSpPr>
            <a:spLocks noGrp="1"/>
          </p:cNvSpPr>
          <p:nvPr>
            <p:ph type="sldNum" sz="quarter" idx="10"/>
          </p:nvPr>
        </p:nvSpPr>
        <p:spPr>
          <a:xfrm>
            <a:off x="8244408" y="6669360"/>
            <a:ext cx="936104" cy="1047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42AF9F8-5EEB-4C4A-A73A-C32B5BA7748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4808" y="0"/>
            <a:ext cx="6429400" cy="54868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B4F17"/>
                </a:solidFill>
                <a:effectLst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399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59DEACF-B0F0-431C-898C-2CFC21B3E64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79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3" r:id="rId5"/>
    <p:sldLayoutId id="2147483650" r:id="rId6"/>
    <p:sldLayoutId id="2147483652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220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://epp.eurostat.ec.europa.eu/tgm/table.do?tab=table&amp;init=1&amp;plugin=1&amp;language=en&amp;pcode=tec00114" TargetMode="External"/><Relationship Id="rId4" Type="http://schemas.openxmlformats.org/officeDocument/2006/relationships/hyperlink" Target="http://scoreboard.lod2.eu/data/digital_scoreboard_04_june_2012.x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munkalap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sh.hu/docs/hun/xstadat/xstadat_eves/i_zhc004.html" TargetMode="Externa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223224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A magyar mobilpiac helyzete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552728" cy="2016224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 </a:t>
            </a:r>
          </a:p>
          <a:p>
            <a:r>
              <a:rPr lang="hu-HU" dirty="0" smtClean="0"/>
              <a:t>Kiegészítés „A </a:t>
            </a:r>
            <a:r>
              <a:rPr lang="hu-HU" dirty="0"/>
              <a:t>mobilszolgáltatásokra kijelölt spektrumkészlet hasznosítására vonatkozó rádióspektrum-stratégiai és frekvenciagazdálkodási elvekről, ezen spektrumkészlet, valamint a 3700 MHz-es frekvenciasáv hasznosításáról tartandó nyilvános </a:t>
            </a:r>
            <a:r>
              <a:rPr lang="hu-HU" dirty="0" smtClean="0"/>
              <a:t>meghallgatásra” közzétett NMHH előkészítő dokumentumhoz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96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2284-76F2-4FBA-B45A-06D56E06EEF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>
                <a:solidFill>
                  <a:srgbClr val="C00000"/>
                </a:solidFill>
              </a:rPr>
              <a:t>Mobilszolgáltatói adóterhek (TCMO)</a:t>
            </a:r>
            <a:endParaRPr lang="hu-H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262" y="558924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Forrás: </a:t>
            </a:r>
            <a:r>
              <a:rPr lang="hu-HU" sz="1200" i="1" dirty="0" err="1" smtClean="0"/>
              <a:t>Deloitte</a:t>
            </a:r>
            <a:r>
              <a:rPr lang="hu-HU" sz="1200" i="1" dirty="0" smtClean="0"/>
              <a:t> LLP, 2012</a:t>
            </a:r>
            <a:endParaRPr lang="hu-HU" sz="1200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003656"/>
              </p:ext>
            </p:extLst>
          </p:nvPr>
        </p:nvGraphicFramePr>
        <p:xfrm>
          <a:off x="179512" y="836712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9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solidFill>
                  <a:srgbClr val="C00000"/>
                </a:solidFill>
              </a:rPr>
              <a:t>A szolgáltatók bevételarányos beruházásai magasan az EU átlag fölöttiek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68760"/>
            <a:ext cx="4422910" cy="31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572000" cy="31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4883" y="4653136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A szolgáltatók bevételarányos beruházása a hálózatfejlesztésben meghaladja az EU átlagot, amellyel az EU átlagot magasan meghaladó minőségű hálózatot építenek (hálózati elemek cseréje, LTE, U900) </a:t>
            </a:r>
          </a:p>
        </p:txBody>
      </p:sp>
      <p:pic>
        <p:nvPicPr>
          <p:cNvPr id="7" name="Picture 2" descr="D:\---==eNET==---\Prezentációk-előadások\Internet Hungary\2011\Madar Norbert\kari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37">
            <a:off x="3609194" y="547601"/>
            <a:ext cx="755260" cy="38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---==eNET==---\Prezentációk-előadások\Internet Hungary\2011\Madar Norbert\kari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37">
            <a:off x="7489574" y="1142098"/>
            <a:ext cx="431559" cy="32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91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solidFill>
                  <a:srgbClr val="C00000"/>
                </a:solidFill>
              </a:rPr>
              <a:t>900, 1800, 2100MHz-es frekvencia használati díjak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 smtClean="0">
                <a:solidFill>
                  <a:srgbClr val="C00000"/>
                </a:solidFill>
              </a:rPr>
              <a:t>(Euró cent/MHz/teljes népesség)</a:t>
            </a:r>
            <a:endParaRPr lang="hu-H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7634936"/>
              </p:ext>
            </p:extLst>
          </p:nvPr>
        </p:nvGraphicFramePr>
        <p:xfrm>
          <a:off x="51776" y="1916832"/>
          <a:ext cx="3059832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450740"/>
            <a:ext cx="1577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dirty="0" err="1" smtClean="0"/>
              <a:t>DotEcon</a:t>
            </a:r>
            <a:r>
              <a:rPr lang="hu-HU" sz="1200" dirty="0" smtClean="0"/>
              <a:t>, </a:t>
            </a:r>
            <a:r>
              <a:rPr lang="hu-HU" sz="1200" dirty="0" err="1" smtClean="0"/>
              <a:t>eNE</a:t>
            </a:r>
            <a:r>
              <a:rPr lang="hu-HU" sz="1200" dirty="0" err="1"/>
              <a:t>T</a:t>
            </a:r>
            <a:endParaRPr lang="hu-HU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4999745"/>
              </p:ext>
            </p:extLst>
          </p:nvPr>
        </p:nvGraphicFramePr>
        <p:xfrm>
          <a:off x="3059832" y="1844824"/>
          <a:ext cx="30963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3"/>
          <p:cNvGraphicFramePr/>
          <p:nvPr>
            <p:extLst>
              <p:ext uri="{D42A27DB-BD31-4B8C-83A1-F6EECF244321}">
                <p14:modId xmlns:p14="http://schemas.microsoft.com/office/powerpoint/2010/main" val="2940250493"/>
              </p:ext>
            </p:extLst>
          </p:nvPr>
        </p:nvGraphicFramePr>
        <p:xfrm>
          <a:off x="6012160" y="1844824"/>
          <a:ext cx="302433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zövegdoboz 28"/>
          <p:cNvSpPr txBox="1">
            <a:spLocks noChangeArrowheads="1"/>
          </p:cNvSpPr>
          <p:nvPr/>
        </p:nvSpPr>
        <p:spPr bwMode="auto">
          <a:xfrm>
            <a:off x="-4979" y="1268760"/>
            <a:ext cx="31733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Calibri" pitchFamily="34" charset="0"/>
              </a:rPr>
              <a:t>900 MHz</a:t>
            </a:r>
          </a:p>
        </p:txBody>
      </p:sp>
      <p:sp>
        <p:nvSpPr>
          <p:cNvPr id="9" name="Szövegdoboz 28"/>
          <p:cNvSpPr txBox="1">
            <a:spLocks noChangeArrowheads="1"/>
          </p:cNvSpPr>
          <p:nvPr/>
        </p:nvSpPr>
        <p:spPr bwMode="auto">
          <a:xfrm>
            <a:off x="3347864" y="1268759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Calibri" pitchFamily="34" charset="0"/>
              </a:rPr>
              <a:t>1800 MHz</a:t>
            </a:r>
          </a:p>
        </p:txBody>
      </p:sp>
      <p:sp>
        <p:nvSpPr>
          <p:cNvPr id="10" name="Szövegdoboz 28"/>
          <p:cNvSpPr txBox="1">
            <a:spLocks noChangeArrowheads="1"/>
          </p:cNvSpPr>
          <p:nvPr/>
        </p:nvSpPr>
        <p:spPr bwMode="auto">
          <a:xfrm>
            <a:off x="6412049" y="1266859"/>
            <a:ext cx="24804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Calibri" pitchFamily="34" charset="0"/>
              </a:rPr>
              <a:t>2100 MHz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3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solidFill>
                  <a:srgbClr val="C00000"/>
                </a:solidFill>
              </a:rPr>
              <a:t>Hang szolgáltatásra is kell frekvencia</a:t>
            </a:r>
          </a:p>
        </p:txBody>
      </p:sp>
      <p:graphicFrame>
        <p:nvGraphicFramePr>
          <p:cNvPr id="4" name="Chart 15"/>
          <p:cNvGraphicFramePr/>
          <p:nvPr>
            <p:extLst>
              <p:ext uri="{D42A27DB-BD31-4B8C-83A1-F6EECF244321}">
                <p14:modId xmlns:p14="http://schemas.microsoft.com/office/powerpoint/2010/main" val="2679617657"/>
              </p:ext>
            </p:extLst>
          </p:nvPr>
        </p:nvGraphicFramePr>
        <p:xfrm>
          <a:off x="575556" y="1337484"/>
          <a:ext cx="7920880" cy="259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28"/>
          <p:cNvSpPr txBox="1">
            <a:spLocks noChangeArrowheads="1"/>
          </p:cNvSpPr>
          <p:nvPr/>
        </p:nvSpPr>
        <p:spPr bwMode="auto">
          <a:xfrm>
            <a:off x="467544" y="980728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Calibri" pitchFamily="34" charset="0"/>
              </a:rPr>
              <a:t>Egy előfizetésre jutó vezetékes és mobil hívások száma, 2006-2012 (db)</a:t>
            </a:r>
          </a:p>
        </p:txBody>
      </p:sp>
      <p:graphicFrame>
        <p:nvGraphicFramePr>
          <p:cNvPr id="6" name="Chart 15"/>
          <p:cNvGraphicFramePr/>
          <p:nvPr>
            <p:extLst>
              <p:ext uri="{D42A27DB-BD31-4B8C-83A1-F6EECF244321}">
                <p14:modId xmlns:p14="http://schemas.microsoft.com/office/powerpoint/2010/main" val="780791341"/>
              </p:ext>
            </p:extLst>
          </p:nvPr>
        </p:nvGraphicFramePr>
        <p:xfrm>
          <a:off x="395536" y="4365104"/>
          <a:ext cx="8208912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zövegdoboz 28"/>
          <p:cNvSpPr txBox="1">
            <a:spLocks noChangeArrowheads="1"/>
          </p:cNvSpPr>
          <p:nvPr/>
        </p:nvSpPr>
        <p:spPr bwMode="auto">
          <a:xfrm>
            <a:off x="474975" y="3933056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Calibri" pitchFamily="34" charset="0"/>
              </a:rPr>
              <a:t>Egy előfizetésre jutó vezetékes és mobil hívások ideje, 2006-2012 (perc/előfizetés)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9488" y="6446495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Forrás: </a:t>
            </a:r>
            <a:r>
              <a:rPr lang="hu-HU" sz="1200" dirty="0" smtClean="0"/>
              <a:t>OSAP</a:t>
            </a:r>
            <a:endParaRPr lang="hu-HU" sz="1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52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beltéri lefedettség 3 hónap alatt 25 százalékponttal növekedett az újonnan kiosztott frekvenciablokk felhasználásával egybefüggő frekvenciasáv esetén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518400" y="3121252"/>
            <a:ext cx="1269624" cy="53077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3491880" y="3834335"/>
            <a:ext cx="1269624" cy="530769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733872" y="486916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Azonnali 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beruházás és lefedettség növekedés történik 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jól használható 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frekvenciablokk 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értékesítése esetén</a:t>
            </a:r>
            <a:endParaRPr lang="hu-HU" sz="2000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A mobilszolgáltatók 2004 óta kérték frekvenciák allokálását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Hasonló 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fejlesztés egy új belépőnek 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évekbe telik</a:t>
            </a:r>
            <a:endParaRPr lang="hu-HU" sz="2000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Szövegdoboz 28"/>
          <p:cNvSpPr txBox="1">
            <a:spLocks noChangeArrowheads="1"/>
          </p:cNvSpPr>
          <p:nvPr/>
        </p:nvSpPr>
        <p:spPr bwMode="auto">
          <a:xfrm>
            <a:off x="346836" y="1196752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Calibri" pitchFamily="34" charset="0"/>
              </a:rPr>
              <a:t>„3G” lakossági beltéri lefedettség ellátottság minimum 120 </a:t>
            </a:r>
            <a:r>
              <a:rPr lang="hu-HU" b="1" dirty="0" err="1" smtClean="0">
                <a:latin typeface="Calibri" pitchFamily="34" charset="0"/>
              </a:rPr>
              <a:t>Kbit</a:t>
            </a:r>
            <a:r>
              <a:rPr lang="hu-HU" b="1" dirty="0" smtClean="0">
                <a:latin typeface="Calibri" pitchFamily="34" charset="0"/>
              </a:rPr>
              <a:t>/s letöltési sebességnél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60" y="1636304"/>
            <a:ext cx="7035080" cy="3232856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4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370394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111778" y="3236480"/>
            <a:ext cx="291581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Kis Gergely - </a:t>
            </a:r>
            <a:r>
              <a:rPr kumimoji="0" lang="hu-HU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Partner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E-mail</a:t>
            </a:r>
            <a:r>
              <a:rPr kumimoji="0" lang="hu-H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: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hu-H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gergely.kis@enet.hu</a:t>
            </a:r>
            <a:endParaRPr lang="hu-HU" sz="1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46912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C59DEACF-B0F0-431C-898C-2CFC21B3E64E}" type="slidenum">
              <a:rPr lang="hu-HU" sz="1050">
                <a:solidFill>
                  <a:schemeClr val="bg1"/>
                </a:solidFill>
              </a:rPr>
              <a:pPr algn="r"/>
              <a:t>15</a:t>
            </a:fld>
            <a:endParaRPr lang="hu-HU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A mobilpiac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79512" y="1268760"/>
            <a:ext cx="8712967" cy="489743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 magyar piac fejlett technológiájú, hasonló jellemzőkkel bír, mind mobil hang mind mobil adatforgalom vonatkozásában, mint a fejlett mobilpiacok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 magyar piacon verseny van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 magyar gazdaság fejlettségéhez, a háztartások költéséhez mérten és a közterhekhez ellenére is a három szolgáltató sokat költ beruházásokra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 frekvencia nem csak a mobilinternethez hanem a hang szolgáltatáshoz is szükséges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mobilinternet penetráció növekedése Európában a frekvencia allokációk után indult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hazai spektrum hatékony allokációjához  a nemzetközi példák részletes elemzésére is szükség lenne</a:t>
            </a:r>
          </a:p>
          <a:p>
            <a:pPr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86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>
          <a:xfrm>
            <a:off x="467544" y="1340768"/>
            <a:ext cx="4194008" cy="4968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78149" y="1988840"/>
            <a:ext cx="3977984" cy="36004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3G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technológia penetrációja az ügyfélbázisban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4"/>
          <p:cNvSpPr txBox="1">
            <a:spLocks/>
          </p:cNvSpPr>
          <p:nvPr/>
        </p:nvSpPr>
        <p:spPr>
          <a:xfrm>
            <a:off x="4943235" y="1988838"/>
            <a:ext cx="3977984" cy="706055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3G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technológia penetrációja az ügyfélbázisban  - időeltolással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7" y="2694895"/>
            <a:ext cx="4386728" cy="262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77" y="2694895"/>
            <a:ext cx="4316642" cy="262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701112" y="569425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</a:t>
            </a:r>
            <a:r>
              <a:rPr lang="hu-HU" sz="1200" dirty="0" err="1" smtClean="0"/>
              <a:t>Aetha</a:t>
            </a:r>
            <a:r>
              <a:rPr lang="hu-HU" sz="1200" dirty="0" smtClean="0"/>
              <a:t> </a:t>
            </a:r>
            <a:r>
              <a:rPr lang="hu-HU" sz="1200" dirty="0"/>
              <a:t>C</a:t>
            </a:r>
            <a:r>
              <a:rPr lang="hu-HU" sz="1200" dirty="0" smtClean="0"/>
              <a:t>onsulting </a:t>
            </a:r>
          </a:p>
          <a:p>
            <a:pPr marL="182563" indent="-182563">
              <a:buFont typeface="Wingdings" pitchFamily="2" charset="2"/>
              <a:buChar char="§"/>
            </a:pPr>
            <a:endParaRPr lang="hu-HU" sz="12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5775"/>
            <a:ext cx="8712968" cy="1324993"/>
          </a:xfrm>
        </p:spPr>
        <p:txBody>
          <a:bodyPr/>
          <a:lstStyle/>
          <a:p>
            <a:pPr lvl="0"/>
            <a:r>
              <a:rPr lang="hu-HU" sz="2800" dirty="0">
                <a:solidFill>
                  <a:srgbClr val="C00000"/>
                </a:solidFill>
              </a:rPr>
              <a:t>Új generációs technológiák fejlődésében Magyarország a fejlettebb országok növekedését követi, amit elősegíthet egy kedvező szabályozási környezetet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99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2284-76F2-4FBA-B45A-06D56E06EEF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>
                <a:solidFill>
                  <a:schemeClr val="accent1">
                    <a:lumMod val="75000"/>
                  </a:schemeClr>
                </a:solidFill>
              </a:rPr>
              <a:t>Mobilszélessáv-ellátottság és GDP indexek az EU átlaghoz képest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78921127"/>
              </p:ext>
            </p:extLst>
          </p:nvPr>
        </p:nvGraphicFramePr>
        <p:xfrm>
          <a:off x="54285" y="1196752"/>
          <a:ext cx="8856984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5498843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Források: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hu-HU" sz="1200" i="1" dirty="0" smtClean="0"/>
              <a:t>MBB penetration:</a:t>
            </a:r>
            <a:r>
              <a:rPr lang="hu-HU" sz="1200" dirty="0" smtClean="0"/>
              <a:t> Digital Agenda for Europe (</a:t>
            </a:r>
            <a:r>
              <a:rPr lang="hu-HU" sz="1200" dirty="0" smtClean="0">
                <a:hlinkClick r:id="rId4"/>
              </a:rPr>
              <a:t>http://scoreboard.lod2.eu/data/digital_scoreboard_04_june_2012.xls</a:t>
            </a:r>
            <a:r>
              <a:rPr lang="hu-HU" sz="1200" dirty="0" smtClean="0"/>
              <a:t>)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hu-HU" sz="1200" i="1" dirty="0" smtClean="0"/>
              <a:t>GDP per capita: </a:t>
            </a:r>
            <a:r>
              <a:rPr lang="hu-HU" sz="1200" dirty="0" smtClean="0"/>
              <a:t>Eurostat (</a:t>
            </a:r>
            <a:r>
              <a:rPr lang="hu-HU" sz="1200" dirty="0" smtClean="0">
                <a:hlinkClick r:id="rId5"/>
              </a:rPr>
              <a:t>http://epp.eurostat.ec.europa.eu/tgm/table.do?tab=table&amp;init=1&amp;plugin=1&amp;language=en&amp;pcode=tec00114</a:t>
            </a:r>
            <a:r>
              <a:rPr lang="hu-HU" sz="1200" dirty="0" smtClean="0"/>
              <a:t>)</a:t>
            </a:r>
            <a:endParaRPr lang="hu-H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303803"/>
            <a:ext cx="65467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Mobil szélessáv</a:t>
            </a:r>
            <a:r>
              <a:rPr lang="hu-HU" sz="1200" dirty="0" smtClean="0"/>
              <a:t> = Dedikáltan mobilinternetezésre szánt előfizetések </a:t>
            </a:r>
            <a:endParaRPr lang="hu-HU" sz="1200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222806" y="1700808"/>
            <a:ext cx="2413089" cy="1224136"/>
          </a:xfrm>
          <a:prstGeom prst="wedgeRectCallout">
            <a:avLst>
              <a:gd name="adj1" fmla="val 38796"/>
              <a:gd name="adj2" fmla="val 10478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/>
          <a:p>
            <a:pPr algn="ctr"/>
            <a:r>
              <a:rPr lang="hu-HU" sz="1400" b="1" dirty="0">
                <a:solidFill>
                  <a:srgbClr val="BE1622"/>
                </a:solidFill>
              </a:rPr>
              <a:t>Magyarország </a:t>
            </a:r>
            <a:r>
              <a:rPr lang="hu-HU" sz="1400" b="1" dirty="0" err="1">
                <a:solidFill>
                  <a:srgbClr val="BE1622"/>
                </a:solidFill>
              </a:rPr>
              <a:t>mobilszélessáv-ellátottsága</a:t>
            </a:r>
            <a:r>
              <a:rPr lang="hu-HU" sz="1400" b="1" dirty="0">
                <a:solidFill>
                  <a:srgbClr val="BE1622"/>
                </a:solidFill>
              </a:rPr>
              <a:t> összhangban van a gazdasági fejlettségével, sőt több fejlettebb országot is megelőzünk.</a:t>
            </a:r>
          </a:p>
        </p:txBody>
      </p:sp>
      <p:pic>
        <p:nvPicPr>
          <p:cNvPr id="12" name="Picture 2" descr="D:\---==eNET==---\Prezentációk-előadások\Internet Hungary\2011\Madar Norbert\kari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37">
            <a:off x="3276143" y="3514401"/>
            <a:ext cx="359351" cy="19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>
                <a:solidFill>
                  <a:srgbClr val="C00000"/>
                </a:solidFill>
              </a:rPr>
              <a:t>Az árszínvonal alakulása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63" y="923735"/>
            <a:ext cx="7416824" cy="494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8463" y="5871755"/>
            <a:ext cx="929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KSH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6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2284-76F2-4FBA-B45A-06D56E06EEF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>
                <a:solidFill>
                  <a:srgbClr val="C00000"/>
                </a:solidFill>
              </a:rPr>
              <a:t>Reklámköltés a három mobilszolgáltatónál</a:t>
            </a:r>
            <a:endParaRPr lang="hu-HU" sz="4000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444917"/>
              </p:ext>
            </p:extLst>
          </p:nvPr>
        </p:nvGraphicFramePr>
        <p:xfrm>
          <a:off x="0" y="1412776"/>
          <a:ext cx="9144000" cy="393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Munkalap" r:id="rId4" imgW="9429649" imgH="3057659" progId="Excel.Sheet.8">
                  <p:embed/>
                </p:oleObj>
              </mc:Choice>
              <mc:Fallback>
                <p:oleObj name="Munkalap" r:id="rId4" imgW="9429649" imgH="305765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9144000" cy="39352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5245749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Források: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nl-NL" sz="1200" i="1" dirty="0" smtClean="0"/>
              <a:t>Kantar Media / AdexSpot; MEC adatbázis</a:t>
            </a:r>
            <a:endParaRPr lang="hu-HU" sz="1200" i="1" dirty="0" smtClean="0"/>
          </a:p>
          <a:p>
            <a:pPr marL="182563" indent="-182563">
              <a:buFont typeface="Wingdings" pitchFamily="2" charset="2"/>
              <a:buChar char="§"/>
            </a:pPr>
            <a:r>
              <a:rPr lang="hu-HU" sz="1200" i="1" dirty="0">
                <a:solidFill>
                  <a:srgbClr val="000000"/>
                </a:solidFill>
              </a:rPr>
              <a:t>B</a:t>
            </a:r>
            <a:r>
              <a:rPr lang="hu-HU" sz="1200" i="1" dirty="0" smtClean="0">
                <a:solidFill>
                  <a:srgbClr val="000000"/>
                </a:solidFill>
              </a:rPr>
              <a:t>ázis</a:t>
            </a:r>
            <a:r>
              <a:rPr lang="en-US" sz="1200" i="1" dirty="0">
                <a:solidFill>
                  <a:srgbClr val="000000"/>
                </a:solidFill>
              </a:rPr>
              <a:t>: </a:t>
            </a:r>
            <a:r>
              <a:rPr lang="hu-HU" sz="1200" i="1" dirty="0">
                <a:solidFill>
                  <a:srgbClr val="000000"/>
                </a:solidFill>
              </a:rPr>
              <a:t>tarifaáras költés</a:t>
            </a:r>
            <a:endParaRPr lang="hu-HU" sz="1200" i="1" dirty="0"/>
          </a:p>
          <a:p>
            <a:pPr marL="182563" indent="-182563">
              <a:buFont typeface="Wingdings" pitchFamily="2" charset="2"/>
              <a:buChar char="§"/>
            </a:pPr>
            <a:endParaRPr lang="nl-NL" sz="1200" i="1" dirty="0" smtClean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300192" y="1412776"/>
            <a:ext cx="1840457" cy="569938"/>
          </a:xfrm>
          <a:prstGeom prst="wedgeRectCallout">
            <a:avLst>
              <a:gd name="adj1" fmla="val 14277"/>
              <a:gd name="adj2" fmla="val 1360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/>
          <a:p>
            <a:pPr algn="ctr"/>
            <a:r>
              <a:rPr lang="hu-HU" sz="1400" b="1" dirty="0" smtClean="0">
                <a:solidFill>
                  <a:srgbClr val="BE1622"/>
                </a:solidFill>
              </a:rPr>
              <a:t>A költések versenypiacra utalnak</a:t>
            </a:r>
            <a:endParaRPr lang="hu-HU" sz="1400" b="1" dirty="0">
              <a:solidFill>
                <a:srgbClr val="BE16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C00000"/>
                </a:solidFill>
              </a:rPr>
              <a:t>A hazai </a:t>
            </a:r>
            <a:r>
              <a:rPr lang="hu-HU" sz="2800" dirty="0" smtClean="0">
                <a:solidFill>
                  <a:srgbClr val="C00000"/>
                </a:solidFill>
              </a:rPr>
              <a:t>mobilinternet piac EU27 </a:t>
            </a:r>
            <a:r>
              <a:rPr lang="hu-HU" sz="2800" dirty="0">
                <a:solidFill>
                  <a:srgbClr val="C00000"/>
                </a:solidFill>
              </a:rPr>
              <a:t>összehasonlításban: </a:t>
            </a:r>
            <a:r>
              <a:rPr lang="hu-HU" sz="2800" dirty="0" smtClean="0">
                <a:solidFill>
                  <a:srgbClr val="C00000"/>
                </a:solidFill>
              </a:rPr>
              <a:t>mobil adatkártya </a:t>
            </a:r>
            <a:r>
              <a:rPr lang="hu-HU" sz="2800" dirty="0">
                <a:solidFill>
                  <a:srgbClr val="C00000"/>
                </a:solidFill>
              </a:rPr>
              <a:t>előfizetések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2420888"/>
            <a:ext cx="252028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51520" y="2204864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2010: 15-dik hely</a:t>
            </a:r>
          </a:p>
          <a:p>
            <a:r>
              <a:rPr lang="hu-HU" dirty="0" smtClean="0"/>
              <a:t>2012: 25-dik hely</a:t>
            </a:r>
            <a:endParaRPr lang="hu-HU" dirty="0"/>
          </a:p>
        </p:txBody>
      </p:sp>
      <p:sp>
        <p:nvSpPr>
          <p:cNvPr id="8" name="Oval 7"/>
          <p:cNvSpPr/>
          <p:nvPr/>
        </p:nvSpPr>
        <p:spPr>
          <a:xfrm>
            <a:off x="5436096" y="1988840"/>
            <a:ext cx="21602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89289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---==eNET==---\Prezentációk-előadások\Internet Hungary\2011\Madar Norbert\kari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37">
            <a:off x="3308258" y="3017580"/>
            <a:ext cx="530083" cy="29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998652" y="2895066"/>
            <a:ext cx="1840457" cy="569938"/>
          </a:xfrm>
          <a:prstGeom prst="wedgeRectCallout">
            <a:avLst>
              <a:gd name="adj1" fmla="val 38796"/>
              <a:gd name="adj2" fmla="val 10478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/>
          <a:p>
            <a:pPr algn="ctr"/>
            <a:r>
              <a:rPr lang="hu-HU" sz="1400" b="1" dirty="0">
                <a:solidFill>
                  <a:srgbClr val="BE1622"/>
                </a:solidFill>
              </a:rPr>
              <a:t>Magyarország </a:t>
            </a:r>
            <a:r>
              <a:rPr lang="hu-HU" sz="1400" b="1" dirty="0" smtClean="0">
                <a:solidFill>
                  <a:srgbClr val="BE1622"/>
                </a:solidFill>
              </a:rPr>
              <a:t>a középmezőnyben van</a:t>
            </a:r>
            <a:endParaRPr lang="hu-HU" sz="1400" b="1" dirty="0">
              <a:solidFill>
                <a:srgbClr val="BE1622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3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000" dirty="0">
                <a:solidFill>
                  <a:srgbClr val="C00000"/>
                </a:solidFill>
              </a:rPr>
              <a:t>A szektor bevételei </a:t>
            </a:r>
            <a:r>
              <a:rPr lang="hu-HU" sz="4000" dirty="0" smtClean="0">
                <a:solidFill>
                  <a:srgbClr val="C00000"/>
                </a:solidFill>
              </a:rPr>
              <a:t>bőven az </a:t>
            </a:r>
            <a:r>
              <a:rPr lang="hu-HU" sz="4000" dirty="0">
                <a:solidFill>
                  <a:srgbClr val="C00000"/>
                </a:solidFill>
              </a:rPr>
              <a:t>EU átlag </a:t>
            </a:r>
            <a:r>
              <a:rPr lang="hu-HU" sz="4000" dirty="0" smtClean="0">
                <a:solidFill>
                  <a:srgbClr val="C00000"/>
                </a:solidFill>
              </a:rPr>
              <a:t>alatt vannak</a:t>
            </a:r>
            <a:endParaRPr lang="hu-HU" sz="4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2644"/>
            <a:ext cx="454734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2644"/>
            <a:ext cx="46805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3528" y="5068137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Lényegesen alacsonyabb egy perc átlagos díja az EU átlagnál, amiből részben következik, hogy az egy főre eső átlagos bevétel is kevesebb. </a:t>
            </a:r>
          </a:p>
        </p:txBody>
      </p:sp>
      <p:pic>
        <p:nvPicPr>
          <p:cNvPr id="11" name="Picture 2" descr="D:\---==eNET==---\Prezentációk-előadások\Internet Hungary\2011\Madar Norbert\kari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37">
            <a:off x="979363" y="2427132"/>
            <a:ext cx="530083" cy="23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---==eNET==---\Prezentációk-előadások\Internet Hungary\2011\Madar Norbert\kari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37">
            <a:off x="5375278" y="2409140"/>
            <a:ext cx="530083" cy="24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81067" y="1967427"/>
            <a:ext cx="2413089" cy="612068"/>
          </a:xfrm>
          <a:prstGeom prst="wedgeRectCallout">
            <a:avLst>
              <a:gd name="adj1" fmla="val -10416"/>
              <a:gd name="adj2" fmla="val 10866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/>
          <a:p>
            <a:r>
              <a:rPr lang="hu-HU" b="1" dirty="0" smtClean="0">
                <a:solidFill>
                  <a:srgbClr val="C00000"/>
                </a:solidFill>
              </a:rPr>
              <a:t>Az ARPM 40</a:t>
            </a:r>
            <a:r>
              <a:rPr lang="hu-HU" b="1" dirty="0">
                <a:solidFill>
                  <a:srgbClr val="C00000"/>
                </a:solidFill>
              </a:rPr>
              <a:t>%-kal </a:t>
            </a:r>
            <a:r>
              <a:rPr lang="hu-HU" b="1" dirty="0" smtClean="0">
                <a:solidFill>
                  <a:srgbClr val="C00000"/>
                </a:solidFill>
              </a:rPr>
              <a:t>van az EU átlag alatt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004048" y="1967427"/>
            <a:ext cx="2413089" cy="612068"/>
          </a:xfrm>
          <a:prstGeom prst="wedgeRectCallout">
            <a:avLst>
              <a:gd name="adj1" fmla="val -20751"/>
              <a:gd name="adj2" fmla="val 10478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/>
          <a:p>
            <a:r>
              <a:rPr lang="hu-HU" b="1" dirty="0" smtClean="0"/>
              <a:t>Az ARPU </a:t>
            </a:r>
            <a:r>
              <a:rPr lang="hu-HU" b="1" dirty="0"/>
              <a:t>40%-kal </a:t>
            </a:r>
            <a:r>
              <a:rPr lang="hu-HU" b="1" dirty="0" smtClean="0"/>
              <a:t>van az EU </a:t>
            </a:r>
            <a:r>
              <a:rPr lang="hu-HU" b="1" dirty="0"/>
              <a:t>átlag </a:t>
            </a:r>
            <a:r>
              <a:rPr lang="hu-HU" b="1" dirty="0" smtClean="0"/>
              <a:t>alatt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EACF-B0F0-431C-898C-2CFC21B3E64E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04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2284-76F2-4FBA-B45A-06D56E06EEF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>
                <a:solidFill>
                  <a:srgbClr val="C00000"/>
                </a:solidFill>
              </a:rPr>
              <a:t>Fizetőképes kereslet: egy főre jutó kiadások alakulása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5778092"/>
              </p:ext>
            </p:extLst>
          </p:nvPr>
        </p:nvGraphicFramePr>
        <p:xfrm>
          <a:off x="-16855" y="1449435"/>
          <a:ext cx="4355976" cy="349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27062698"/>
              </p:ext>
            </p:extLst>
          </p:nvPr>
        </p:nvGraphicFramePr>
        <p:xfrm>
          <a:off x="4610224" y="1412776"/>
          <a:ext cx="43559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3262" y="4963875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Forrás: </a:t>
            </a:r>
            <a:r>
              <a:rPr lang="hu-HU" sz="1200" i="1" dirty="0" smtClean="0"/>
              <a:t>Központi Statisztikai Hivatal (</a:t>
            </a:r>
            <a:r>
              <a:rPr lang="hu-HU" sz="1200" i="1" dirty="0" smtClean="0">
                <a:hlinkClick r:id="rId5"/>
              </a:rPr>
              <a:t>http://www.ksh.hu/docs/hun/xstadat/xstadat_eves/i_zhc004.html</a:t>
            </a:r>
            <a:r>
              <a:rPr lang="hu-HU" sz="1200" i="1" dirty="0" smtClean="0"/>
              <a:t> )</a:t>
            </a:r>
            <a:endParaRPr lang="hu-HU" sz="1200" dirty="0"/>
          </a:p>
        </p:txBody>
      </p:sp>
      <p:sp>
        <p:nvSpPr>
          <p:cNvPr id="11" name="Szövegdoboz 28"/>
          <p:cNvSpPr txBox="1">
            <a:spLocks noChangeArrowheads="1"/>
          </p:cNvSpPr>
          <p:nvPr/>
        </p:nvSpPr>
        <p:spPr bwMode="auto">
          <a:xfrm>
            <a:off x="482527" y="5258395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Miközben a háztartások rezsiköltségei jelentősen nőttek az elmúlt években, ezalatt a távközlésre fordított kiadások csökkentek</a:t>
            </a:r>
          </a:p>
        </p:txBody>
      </p:sp>
    </p:spTree>
    <p:extLst>
      <p:ext uri="{BB962C8B-B14F-4D97-AF65-F5344CB8AC3E}">
        <p14:creationId xmlns:p14="http://schemas.microsoft.com/office/powerpoint/2010/main" val="36647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rgbClr val="FFFFFF"/>
      </a:lt1>
      <a:dk2>
        <a:srgbClr val="F2F2F2"/>
      </a:dk2>
      <a:lt2>
        <a:srgbClr val="BFBFBF"/>
      </a:lt2>
      <a:accent1>
        <a:srgbClr val="C00000"/>
      </a:accent1>
      <a:accent2>
        <a:srgbClr val="FFB11C"/>
      </a:accent2>
      <a:accent3>
        <a:srgbClr val="F57B00"/>
      </a:accent3>
      <a:accent4>
        <a:srgbClr val="FF300C"/>
      </a:accent4>
      <a:accent5>
        <a:srgbClr val="282525"/>
      </a:accent5>
      <a:accent6>
        <a:srgbClr val="7F7F7F"/>
      </a:accent6>
      <a:hlink>
        <a:srgbClr val="A5A5A5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1088</Words>
  <Application>Microsoft Office PowerPoint</Application>
  <PresentationFormat>Diavetítés a képernyőre (4:3 oldalarány)</PresentationFormat>
  <Paragraphs>127</Paragraphs>
  <Slides>15</Slides>
  <Notes>13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Office-téma</vt:lpstr>
      <vt:lpstr>Munkalap</vt:lpstr>
      <vt:lpstr>A magyar mobilpiac helyzete</vt:lpstr>
      <vt:lpstr>A mobilpiac</vt:lpstr>
      <vt:lpstr>Új generációs technológiák fejlődésében Magyarország a fejlettebb országok növekedését követi, amit elősegíthet egy kedvező szabályozási környezetet</vt:lpstr>
      <vt:lpstr>Mobilszélessáv-ellátottság és GDP indexek az EU átlaghoz képest</vt:lpstr>
      <vt:lpstr>Az árszínvonal alakulása</vt:lpstr>
      <vt:lpstr>Reklámköltés a három mobilszolgáltatónál</vt:lpstr>
      <vt:lpstr>A hazai mobilinternet piac EU27 összehasonlításban: mobil adatkártya előfizetések 2012</vt:lpstr>
      <vt:lpstr>A szektor bevételei bőven az EU átlag alatt vannak</vt:lpstr>
      <vt:lpstr>Fizetőképes kereslet: egy főre jutó kiadások alakulása</vt:lpstr>
      <vt:lpstr>Mobilszolgáltatói adóterhek (TCMO)</vt:lpstr>
      <vt:lpstr>A szolgáltatók bevételarányos beruházásai magasan az EU átlag fölöttiek</vt:lpstr>
      <vt:lpstr>900, 1800, 2100MHz-es frekvencia használati díjak (Euró cent/MHz/teljes népesség)</vt:lpstr>
      <vt:lpstr>Hang szolgáltatásra is kell frekvencia</vt:lpstr>
      <vt:lpstr>A beltéri lefedettség 3 hónap alatt 25 százalékponttal növekedett az újonnan kiosztott frekvenciablokk felhasználásával egybefüggő frekvenciasáv esetén</vt:lpstr>
      <vt:lpstr>Köszönöm a figyelmet!</vt:lpstr>
    </vt:vector>
  </TitlesOfParts>
  <Company>eNET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Madar Norbert</dc:creator>
  <cp:lastModifiedBy>Kis Gergely</cp:lastModifiedBy>
  <cp:revision>120</cp:revision>
  <dcterms:created xsi:type="dcterms:W3CDTF">2012-10-11T21:18:49Z</dcterms:created>
  <dcterms:modified xsi:type="dcterms:W3CDTF">2012-12-12T07:14:40Z</dcterms:modified>
</cp:coreProperties>
</file>