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6858000" cx="9144000"/>
  <p:notesSz cx="6858000" cy="9144000"/>
  <p:embeddedFontLst>
    <p:embeddedFont>
      <p:font typeface="Open Sans ExtraBold"/>
      <p:bold r:id="rId26"/>
      <p:boldItalic r:id="rId27"/>
    </p:embeddedFont>
    <p:embeddedFont>
      <p:font typeface="Open Sans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OpenSansExtraBold-bold.fntdata"/><Relationship Id="rId25" Type="http://schemas.openxmlformats.org/officeDocument/2006/relationships/slide" Target="slides/slide21.xml"/><Relationship Id="rId28" Type="http://schemas.openxmlformats.org/officeDocument/2006/relationships/font" Target="fonts/OpenSans-regular.fntdata"/><Relationship Id="rId27" Type="http://schemas.openxmlformats.org/officeDocument/2006/relationships/font" Target="fonts/OpenSansExtraBold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penSans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OpenSans-boldItalic.fntdata"/><Relationship Id="rId30" Type="http://schemas.openxmlformats.org/officeDocument/2006/relationships/font" Target="fonts/OpenSans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5200"/>
              <a:buNone/>
              <a:defRPr b="1" sz="52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ts val="3600"/>
              <a:buNone/>
              <a:defRPr b="1" sz="5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 b="1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F3F3F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youtu.be/SCE-QeDfXtA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mailto:hello@csongorfabian.com" TargetMode="External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hyperlink" Target="https://goo.gl/43QA4b" TargetMode="External"/><Relationship Id="rId10" Type="http://schemas.openxmlformats.org/officeDocument/2006/relationships/hyperlink" Target="https://imgur.com/a/K4RWn" TargetMode="External"/><Relationship Id="rId13" Type="http://schemas.openxmlformats.org/officeDocument/2006/relationships/hyperlink" Target="https://goo.gl/sUcXCA" TargetMode="External"/><Relationship Id="rId12" Type="http://schemas.openxmlformats.org/officeDocument/2006/relationships/hyperlink" Target="https://chatbot.fail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goo.gl/ehL5gr" TargetMode="External"/><Relationship Id="rId4" Type="http://schemas.openxmlformats.org/officeDocument/2006/relationships/hyperlink" Target="https://goo.gl/xeAeus" TargetMode="External"/><Relationship Id="rId9" Type="http://schemas.openxmlformats.org/officeDocument/2006/relationships/hyperlink" Target="https://deepdreamgenerator.com" TargetMode="External"/><Relationship Id="rId15" Type="http://schemas.openxmlformats.org/officeDocument/2006/relationships/hyperlink" Target="https://goo.gl/HDce16" TargetMode="External"/><Relationship Id="rId14" Type="http://schemas.openxmlformats.org/officeDocument/2006/relationships/hyperlink" Target="https://goo.gl/cKA8m9" TargetMode="External"/><Relationship Id="rId16" Type="http://schemas.openxmlformats.org/officeDocument/2006/relationships/hyperlink" Target="https://machinelearning.apple.com/2017/11/16/face-detection.html" TargetMode="External"/><Relationship Id="rId5" Type="http://schemas.openxmlformats.org/officeDocument/2006/relationships/hyperlink" Target="https://goo.gl/58jjS5" TargetMode="External"/><Relationship Id="rId6" Type="http://schemas.openxmlformats.org/officeDocument/2006/relationships/hyperlink" Target="https://goo.gl/LYS9PE" TargetMode="External"/><Relationship Id="rId7" Type="http://schemas.openxmlformats.org/officeDocument/2006/relationships/hyperlink" Target="https://goo.gl/paxzXc" TargetMode="External"/><Relationship Id="rId8" Type="http://schemas.openxmlformats.org/officeDocument/2006/relationships/hyperlink" Target="https://vimeo.com/132700334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 journey into Deep Dream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3000" u="sng">
                <a:solidFill>
                  <a:schemeClr val="hlink"/>
                </a:solidFill>
                <a:hlinkClick r:id="rId3"/>
              </a:rPr>
              <a:t>https://youtu.be/SCE-QeDfXtA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79088"/>
            <a:ext cx="9144000" cy="5435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58575"/>
            <a:ext cx="9143999" cy="4940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És a chatbotok? :’(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12925" y="-273800"/>
            <a:ext cx="10700649" cy="71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750" y="335238"/>
            <a:ext cx="7143750" cy="40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850" y="1374575"/>
            <a:ext cx="7143750" cy="336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2625" y="2237375"/>
            <a:ext cx="7143750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75550" y="3142250"/>
            <a:ext cx="7124700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 a tanulság?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96725"/>
            <a:ext cx="11927542" cy="7454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3F3F3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Köszönöm a figyelmet!</a:t>
            </a:r>
          </a:p>
          <a:p>
            <a:pPr lvl="0">
              <a:spcBef>
                <a:spcPts val="0"/>
              </a:spcBef>
              <a:buNone/>
            </a:pPr>
            <a:br>
              <a:rPr b="0" lang="en" sz="2800">
                <a:solidFill>
                  <a:schemeClr val="dk2"/>
                </a:solidFill>
              </a:rPr>
            </a:br>
            <a:r>
              <a:rPr b="0" lang="en" sz="2800">
                <a:solidFill>
                  <a:schemeClr val="dk2"/>
                </a:solidFill>
              </a:rPr>
              <a:t>Fábián Csongor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0" lang="en" sz="2800">
                <a:solidFill>
                  <a:schemeClr val="dk2"/>
                </a:solidFill>
              </a:rPr>
              <a:t>Senior UX Architect @ Emarsys-Technologies Kft.</a:t>
            </a:r>
          </a:p>
        </p:txBody>
      </p:sp>
      <p:sp>
        <p:nvSpPr>
          <p:cNvPr id="163" name="Shape 163"/>
          <p:cNvSpPr txBox="1"/>
          <p:nvPr>
            <p:ph idx="1" type="subTitle"/>
          </p:nvPr>
        </p:nvSpPr>
        <p:spPr>
          <a:xfrm>
            <a:off x="311700" y="4845633"/>
            <a:ext cx="8520600" cy="1056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hello@csongorfabian.com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Források</a:t>
            </a:r>
          </a:p>
        </p:txBody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Microsoft AI bot failure: Tay </a:t>
            </a:r>
            <a:r>
              <a:rPr lang="en" sz="1200" u="sng">
                <a:solidFill>
                  <a:schemeClr val="hlink"/>
                </a:solidFill>
                <a:hlinkClick r:id="rId3"/>
              </a:rPr>
              <a:t>https://goo.gl/ehL5gr</a:t>
            </a:r>
            <a:r>
              <a:rPr lang="en" sz="1200"/>
              <a:t> / </a:t>
            </a:r>
            <a:r>
              <a:rPr lang="en" sz="1200" u="sng">
                <a:solidFill>
                  <a:schemeClr val="hlink"/>
                </a:solidFill>
                <a:hlinkClick r:id="rId4"/>
              </a:rPr>
              <a:t>https://goo.gl/xeAeus</a:t>
            </a:r>
            <a:r>
              <a:rPr lang="en" sz="1200"/>
              <a:t> </a:t>
            </a:r>
          </a:p>
          <a:p>
            <a:pPr lv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Who Trained Your A.I.? </a:t>
            </a:r>
            <a:r>
              <a:rPr lang="en" sz="1200" u="sng">
                <a:solidFill>
                  <a:schemeClr val="hlink"/>
                </a:solidFill>
                <a:hlinkClick r:id="rId5"/>
              </a:rPr>
              <a:t>https://goo.gl/58jjS5</a:t>
            </a:r>
            <a:r>
              <a:rPr lang="en" sz="1200"/>
              <a:t> </a:t>
            </a:r>
          </a:p>
          <a:p>
            <a:pPr lv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What is deep learning: </a:t>
            </a:r>
            <a:r>
              <a:rPr lang="en" sz="1200" u="sng">
                <a:solidFill>
                  <a:schemeClr val="hlink"/>
                </a:solidFill>
                <a:hlinkClick r:id="rId6"/>
              </a:rPr>
              <a:t>https://goo.gl/LYS9PE</a:t>
            </a:r>
            <a:r>
              <a:rPr lang="en" sz="1200"/>
              <a:t> </a:t>
            </a:r>
          </a:p>
          <a:p>
            <a:pPr lv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Day Dream research code: </a:t>
            </a:r>
            <a:r>
              <a:rPr lang="en" sz="1200" u="sng">
                <a:solidFill>
                  <a:schemeClr val="hlink"/>
                </a:solidFill>
                <a:hlinkClick r:id="rId7"/>
              </a:rPr>
              <a:t>https://goo.gl/paxzXc</a:t>
            </a:r>
            <a:r>
              <a:rPr lang="en" sz="1200"/>
              <a:t>   </a:t>
            </a:r>
          </a:p>
          <a:p>
            <a:pPr lv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Original daydream video: </a:t>
            </a:r>
            <a:r>
              <a:rPr lang="en" sz="1200" u="sng">
                <a:solidFill>
                  <a:schemeClr val="hlink"/>
                </a:solidFill>
                <a:hlinkClick r:id="rId8"/>
              </a:rPr>
              <a:t>https://vimeo.com/132700334</a:t>
            </a:r>
            <a:r>
              <a:rPr lang="en" sz="1200"/>
              <a:t> </a:t>
            </a:r>
          </a:p>
          <a:p>
            <a:pPr lv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Deep Dream Generator: </a:t>
            </a:r>
            <a:r>
              <a:rPr lang="en" sz="1200" u="sng">
                <a:solidFill>
                  <a:schemeClr val="hlink"/>
                </a:solidFill>
                <a:hlinkClick r:id="rId9"/>
              </a:rPr>
              <a:t>https://deepdreamgenerator.com</a:t>
            </a:r>
            <a:r>
              <a:rPr lang="en" sz="1200"/>
              <a:t> </a:t>
            </a:r>
          </a:p>
          <a:p>
            <a:pPr lv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Funny image recognition fails: </a:t>
            </a:r>
            <a:r>
              <a:rPr lang="en" sz="1200" u="sng">
                <a:solidFill>
                  <a:schemeClr val="hlink"/>
                </a:solidFill>
                <a:hlinkClick r:id="rId10"/>
              </a:rPr>
              <a:t>https://imgur.com/a/K4RWn</a:t>
            </a:r>
            <a:r>
              <a:rPr lang="en" sz="1200"/>
              <a:t> </a:t>
            </a:r>
          </a:p>
          <a:p>
            <a:pPr lv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Fei Fei Li - How we teach computers to understand pictures: </a:t>
            </a:r>
            <a:r>
              <a:rPr lang="en" sz="1200" u="sng">
                <a:solidFill>
                  <a:schemeClr val="hlink"/>
                </a:solidFill>
                <a:hlinkClick r:id="rId11"/>
              </a:rPr>
              <a:t>https://goo.gl/43QA4b</a:t>
            </a:r>
            <a:r>
              <a:rPr lang="en" sz="1200"/>
              <a:t>  </a:t>
            </a:r>
          </a:p>
          <a:p>
            <a:pPr lv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Why do chatbots fail: </a:t>
            </a:r>
            <a:r>
              <a:rPr lang="en" sz="1200" u="sng">
                <a:solidFill>
                  <a:schemeClr val="hlink"/>
                </a:solidFill>
                <a:hlinkClick r:id="rId12"/>
              </a:rPr>
              <a:t>https://chatbot.fail</a:t>
            </a:r>
            <a:r>
              <a:rPr lang="en" sz="1200"/>
              <a:t>  </a:t>
            </a:r>
          </a:p>
          <a:p>
            <a:pPr lv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Chatbot failures and how to solve them: </a:t>
            </a:r>
            <a:r>
              <a:rPr lang="en" sz="1200" u="sng">
                <a:solidFill>
                  <a:schemeClr val="hlink"/>
                </a:solidFill>
                <a:hlinkClick r:id="rId13"/>
              </a:rPr>
              <a:t>https://goo.gl/sUcXCA</a:t>
            </a:r>
            <a:r>
              <a:rPr lang="en" sz="1200"/>
              <a:t> </a:t>
            </a:r>
          </a:p>
          <a:p>
            <a:pPr lv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7 deadly sins of AI predictions: </a:t>
            </a:r>
            <a:r>
              <a:rPr lang="en" sz="1200" u="sng">
                <a:solidFill>
                  <a:schemeClr val="hlink"/>
                </a:solidFill>
                <a:hlinkClick r:id="rId14"/>
              </a:rPr>
              <a:t>https://goo.gl/cKA8m9</a:t>
            </a:r>
            <a:r>
              <a:rPr lang="en" sz="1200"/>
              <a:t> </a:t>
            </a:r>
          </a:p>
          <a:p>
            <a:pPr lv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200"/>
              <a:t>How google builds routes: </a:t>
            </a:r>
            <a:r>
              <a:rPr lang="en" sz="1200" u="sng">
                <a:solidFill>
                  <a:schemeClr val="hlink"/>
                </a:solidFill>
                <a:hlinkClick r:id="rId15"/>
              </a:rPr>
              <a:t>https://goo.gl/HDce16</a:t>
            </a:r>
            <a:r>
              <a:rPr lang="en" sz="1200"/>
              <a:t> </a:t>
            </a:r>
          </a:p>
          <a:p>
            <a:pPr lv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200"/>
              <a:t>Apple Neural Engine:  </a:t>
            </a:r>
            <a:r>
              <a:rPr lang="en" sz="1200" u="sng">
                <a:solidFill>
                  <a:schemeClr val="hlink"/>
                </a:solidFill>
                <a:hlinkClick r:id="rId16"/>
              </a:rPr>
              <a:t>https://machinelearning.apple.com/2017/11/16/face-detection.html</a:t>
            </a:r>
            <a:r>
              <a:rPr lang="en" sz="120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0475"/>
            <a:ext cx="11998275" cy="799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Adatminőség a marketing területén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625" y="413300"/>
            <a:ext cx="3982000" cy="5153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8255" y="413300"/>
            <a:ext cx="3982000" cy="5449072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/>
          <p:nvPr/>
        </p:nvSpPr>
        <p:spPr>
          <a:xfrm>
            <a:off x="348700" y="413300"/>
            <a:ext cx="3981900" cy="52566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latin typeface="Open Sans"/>
                <a:ea typeface="Open Sans"/>
                <a:cs typeface="Open Sans"/>
                <a:sym typeface="Open Sans"/>
              </a:rPr>
              <a:t>“A” termék</a:t>
            </a:r>
          </a:p>
        </p:txBody>
      </p:sp>
      <p:sp>
        <p:nvSpPr>
          <p:cNvPr id="77" name="Shape 77"/>
          <p:cNvSpPr/>
          <p:nvPr/>
        </p:nvSpPr>
        <p:spPr>
          <a:xfrm>
            <a:off x="4868300" y="413300"/>
            <a:ext cx="3981900" cy="52566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latin typeface="Open Sans"/>
                <a:ea typeface="Open Sans"/>
                <a:cs typeface="Open Sans"/>
                <a:sym typeface="Open Sans"/>
              </a:rPr>
              <a:t>“B” termék</a:t>
            </a:r>
          </a:p>
        </p:txBody>
      </p:sp>
      <p:sp>
        <p:nvSpPr>
          <p:cNvPr id="78" name="Shape 78"/>
          <p:cNvSpPr/>
          <p:nvPr/>
        </p:nvSpPr>
        <p:spPr>
          <a:xfrm>
            <a:off x="297050" y="4972375"/>
            <a:ext cx="1549800" cy="1549800"/>
          </a:xfrm>
          <a:prstGeom prst="ellipse">
            <a:avLst/>
          </a:prstGeom>
          <a:solidFill>
            <a:srgbClr val="CC4125"/>
          </a:solidFill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30</a:t>
            </a:r>
            <a:r>
              <a:rPr lang="en" sz="3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%</a:t>
            </a:r>
          </a:p>
        </p:txBody>
      </p:sp>
      <p:sp>
        <p:nvSpPr>
          <p:cNvPr id="79" name="Shape 79"/>
          <p:cNvSpPr/>
          <p:nvPr/>
        </p:nvSpPr>
        <p:spPr>
          <a:xfrm>
            <a:off x="1562725" y="4972385"/>
            <a:ext cx="1549800" cy="1549800"/>
          </a:xfrm>
          <a:prstGeom prst="ellipse">
            <a:avLst/>
          </a:prstGeom>
          <a:solidFill>
            <a:srgbClr val="CC4125"/>
          </a:solidFill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40</a:t>
            </a:r>
            <a:r>
              <a:rPr lang="en" sz="3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%</a:t>
            </a:r>
          </a:p>
        </p:txBody>
      </p:sp>
      <p:sp>
        <p:nvSpPr>
          <p:cNvPr id="80" name="Shape 80"/>
          <p:cNvSpPr/>
          <p:nvPr/>
        </p:nvSpPr>
        <p:spPr>
          <a:xfrm>
            <a:off x="2867200" y="4972385"/>
            <a:ext cx="1549800" cy="1549800"/>
          </a:xfrm>
          <a:prstGeom prst="ellipse">
            <a:avLst/>
          </a:prstGeom>
          <a:solidFill>
            <a:srgbClr val="CC4125"/>
          </a:solidFill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60</a:t>
            </a:r>
            <a:r>
              <a:rPr lang="en" sz="3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%</a:t>
            </a:r>
          </a:p>
        </p:txBody>
      </p:sp>
      <p:sp>
        <p:nvSpPr>
          <p:cNvPr id="81" name="Shape 81"/>
          <p:cNvSpPr/>
          <p:nvPr/>
        </p:nvSpPr>
        <p:spPr>
          <a:xfrm>
            <a:off x="4792850" y="4972375"/>
            <a:ext cx="1549800" cy="1549800"/>
          </a:xfrm>
          <a:prstGeom prst="ellipse">
            <a:avLst/>
          </a:prstGeom>
          <a:solidFill>
            <a:srgbClr val="CC4125"/>
          </a:solidFill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5%</a:t>
            </a:r>
          </a:p>
        </p:txBody>
      </p:sp>
      <p:sp>
        <p:nvSpPr>
          <p:cNvPr id="82" name="Shape 82"/>
          <p:cNvSpPr/>
          <p:nvPr/>
        </p:nvSpPr>
        <p:spPr>
          <a:xfrm>
            <a:off x="6058525" y="4972385"/>
            <a:ext cx="1549800" cy="1549800"/>
          </a:xfrm>
          <a:prstGeom prst="ellipse">
            <a:avLst/>
          </a:prstGeom>
          <a:solidFill>
            <a:srgbClr val="CC4125"/>
          </a:solidFill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10%</a:t>
            </a:r>
          </a:p>
        </p:txBody>
      </p:sp>
      <p:sp>
        <p:nvSpPr>
          <p:cNvPr id="83" name="Shape 83"/>
          <p:cNvSpPr/>
          <p:nvPr/>
        </p:nvSpPr>
        <p:spPr>
          <a:xfrm>
            <a:off x="7363000" y="4972385"/>
            <a:ext cx="1549800" cy="1549800"/>
          </a:xfrm>
          <a:prstGeom prst="ellipse">
            <a:avLst/>
          </a:prstGeom>
          <a:solidFill>
            <a:srgbClr val="CC4125"/>
          </a:solidFill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15%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 mély neurális hálózatok és a tanulás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325" y="0"/>
            <a:ext cx="690734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