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embeddedFontLst>
    <p:embeddedFont>
      <p:font typeface="Nunito ExtraLight" pitchFamily="2" charset="-18"/>
      <p:regular r:id="rId15"/>
      <p:italic r:id="rId16"/>
    </p:embeddedFont>
    <p:embeddedFont>
      <p:font typeface="Nunito" pitchFamily="2" charset="-18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Nunito ExtraBold" pitchFamily="2" charset="-18"/>
      <p:bold r:id="rId25"/>
      <p:boldItalic r:id="rId26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400" autoAdjust="0"/>
  </p:normalViewPr>
  <p:slideViewPr>
    <p:cSldViewPr>
      <p:cViewPr varScale="1">
        <p:scale>
          <a:sx n="96" d="100"/>
          <a:sy n="96" d="100"/>
        </p:scale>
        <p:origin x="-2064" y="-90"/>
      </p:cViewPr>
      <p:guideLst>
        <p:guide orient="horz" pos="2341"/>
        <p:guide pos="5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107F4-A0E5-48DD-B05D-B0FAAA1CAFD1}" type="datetimeFigureOut">
              <a:rPr lang="hu-HU" smtClean="0"/>
              <a:t>2017.11.29.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1CF17-F835-4F45-ACA5-818114630E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1503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1CF17-F835-4F45-ACA5-818114630ED4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5953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u-HU" dirty="0" smtClean="0"/>
              <a:t>KPI-ok</a:t>
            </a:r>
            <a:r>
              <a:rPr lang="hu-HU" baseline="0" dirty="0" smtClean="0"/>
              <a:t> típusai: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Minimum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Maximum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Definiált érték</a:t>
            </a:r>
          </a:p>
          <a:p>
            <a:pPr marL="0" indent="0">
              <a:buFontTx/>
              <a:buNone/>
            </a:pPr>
            <a:r>
              <a:rPr lang="hu-HU" baseline="0" dirty="0" smtClean="0"/>
              <a:t>Diagramok: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Invariáns</a:t>
            </a:r>
          </a:p>
          <a:p>
            <a:pPr marL="171450" indent="-171450">
              <a:buFontTx/>
              <a:buChar char="-"/>
            </a:pPr>
            <a:r>
              <a:rPr lang="hu-HU" baseline="0" smtClean="0"/>
              <a:t>Komponensek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1CF17-F835-4F45-ACA5-818114630ED4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5096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1CF17-F835-4F45-ACA5-818114630ED4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5096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1CF17-F835-4F45-ACA5-818114630ED4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5096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baseline="0" dirty="0" smtClean="0"/>
              <a:t>Forrásrendszerek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ETL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Szervezeti problémák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1CF17-F835-4F45-ACA5-818114630ED4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0933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hu-H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1CF17-F835-4F45-ACA5-818114630ED4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9648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 smtClean="0"/>
              <a:t>API-ok sokfélesége</a:t>
            </a:r>
          </a:p>
          <a:p>
            <a:pPr marL="171450" indent="-171450">
              <a:buFontTx/>
              <a:buChar char="-"/>
            </a:pPr>
            <a:r>
              <a:rPr lang="hu-HU" dirty="0" smtClean="0"/>
              <a:t>Nem vállalatstandard adat</a:t>
            </a:r>
          </a:p>
          <a:p>
            <a:pPr marL="171450" indent="-171450">
              <a:buFontTx/>
              <a:buChar char="-"/>
            </a:pPr>
            <a:r>
              <a:rPr lang="hu-HU" dirty="0" smtClean="0"/>
              <a:t>Biztonsági</a:t>
            </a:r>
            <a:r>
              <a:rPr lang="hu-HU" baseline="0" dirty="0" smtClean="0"/>
              <a:t> problémák</a:t>
            </a:r>
          </a:p>
          <a:p>
            <a:pPr marL="0" indent="0">
              <a:buFontTx/>
              <a:buNone/>
            </a:pPr>
            <a:endParaRPr lang="hu-HU" dirty="0" smtClean="0"/>
          </a:p>
          <a:p>
            <a:pPr marL="171450" indent="-171450">
              <a:buFontTx/>
              <a:buChar char="-"/>
            </a:pPr>
            <a:endParaRPr lang="hu-HU" dirty="0" smtClean="0"/>
          </a:p>
          <a:p>
            <a:pPr marL="171450" indent="-171450">
              <a:buFontTx/>
              <a:buChar char="-"/>
            </a:pPr>
            <a:endParaRPr lang="hu-H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1CF17-F835-4F45-ACA5-818114630ED4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6245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Audience oriented design (part</a:t>
            </a:r>
            <a:r>
              <a:rPr lang="hu-HU" baseline="0" dirty="0" smtClean="0"/>
              <a:t> of Human-Centered Design)</a:t>
            </a:r>
          </a:p>
          <a:p>
            <a:r>
              <a:rPr lang="hu-HU" baseline="0" dirty="0" smtClean="0"/>
              <a:t>Meghatározott management rétegnek meghatározott menü.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1CF17-F835-4F45-ACA5-818114630ED4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509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Stratégiai dashboard: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A vállalati stratégia implementálásának hatékonyságát hivatott mérni</a:t>
            </a:r>
          </a:p>
          <a:p>
            <a:pPr marL="628650" lvl="1" indent="-171450">
              <a:buFontTx/>
              <a:buChar char="-"/>
            </a:pPr>
            <a:r>
              <a:rPr lang="hu-HU" baseline="0" dirty="0" smtClean="0"/>
              <a:t>Pénzügy (rendben vannak-e a vállalat pénzügyei, pénzügyi mutatószámok)</a:t>
            </a:r>
          </a:p>
          <a:p>
            <a:pPr marL="628650" lvl="1" indent="-171450">
              <a:buFontTx/>
              <a:buChar char="-"/>
            </a:pPr>
            <a:r>
              <a:rPr lang="hu-HU" baseline="0" dirty="0" smtClean="0"/>
              <a:t>Vásárlók (a vállalat megítélése a célközönségben, új/visszatérő, kosár átlagos mérete)</a:t>
            </a:r>
          </a:p>
          <a:p>
            <a:pPr marL="628650" lvl="1" indent="-171450">
              <a:buFontTx/>
              <a:buChar char="-"/>
            </a:pPr>
            <a:r>
              <a:rPr lang="hu-HU" baseline="0" dirty="0" smtClean="0"/>
              <a:t>Belső üzleti folyamatok (logisztika, hr, beszerzés)</a:t>
            </a:r>
          </a:p>
          <a:p>
            <a:pPr marL="628650" lvl="1" indent="-171450">
              <a:buFontTx/>
              <a:buChar char="-"/>
            </a:pPr>
            <a:r>
              <a:rPr lang="hu-HU" baseline="0" dirty="0" smtClean="0"/>
              <a:t>Tanulás és növekedés (új piacok felkutatása, belépés új piacra, alkalmazottak oktatása / képzése)</a:t>
            </a:r>
          </a:p>
          <a:p>
            <a:pPr marL="171450" lvl="0" indent="-171450">
              <a:buFontTx/>
              <a:buChar char="-"/>
            </a:pPr>
            <a:r>
              <a:rPr lang="hu-HU" baseline="0" dirty="0" smtClean="0"/>
              <a:t>Adattárház/Adatpiac</a:t>
            </a:r>
          </a:p>
          <a:p>
            <a:pPr marL="628650" lvl="1" indent="-171450">
              <a:buFontTx/>
              <a:buChar char="-"/>
            </a:pPr>
            <a:r>
              <a:rPr lang="hu-HU" baseline="0" dirty="0" smtClean="0"/>
              <a:t>Jól meghatározott adatkör</a:t>
            </a:r>
          </a:p>
          <a:p>
            <a:pPr marL="628650" lvl="1" indent="-171450">
              <a:buFontTx/>
              <a:buChar char="-"/>
            </a:pPr>
            <a:r>
              <a:rPr lang="hu-HU" baseline="0" dirty="0" smtClean="0"/>
              <a:t>Hosszú idősorra aggregált adat</a:t>
            </a:r>
          </a:p>
          <a:p>
            <a:pPr marL="628650" lvl="1" indent="-171450">
              <a:buFontTx/>
              <a:buChar char="-"/>
            </a:pPr>
            <a:r>
              <a:rPr lang="hu-HU" baseline="0" dirty="0" smtClean="0"/>
              <a:t>Összefoglaló jellegű, magasan aggregált mutatószámok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1CF17-F835-4F45-ACA5-818114630ED4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509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Analitikus</a:t>
            </a:r>
            <a:r>
              <a:rPr lang="hu-HU" baseline="0" dirty="0" smtClean="0"/>
              <a:t> dashboard: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Különböző üzleti egységek munkafolyamatainak optimalizálása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A középvezetők a stratégiai célokhoz igazítják a megvalósítást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Az adatok napi/heti szinten frissülnek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A múltra irányuló elemzés</a:t>
            </a:r>
          </a:p>
          <a:p>
            <a:pPr marL="171450" indent="-171450">
              <a:buFontTx/>
              <a:buChar char="-"/>
            </a:pPr>
            <a:endParaRPr lang="hu-H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1CF17-F835-4F45-ACA5-818114630ED4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509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Operatív</a:t>
            </a:r>
            <a:r>
              <a:rPr lang="hu-HU" baseline="0" dirty="0" smtClean="0"/>
              <a:t> dashboard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gyártásssal, eladással azaz az operatív folyamatokkal kapcsolatos adatokat mutatja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Célja a lehetséges beavatkozás elősegítése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Fontosak a figyelmeztető információk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Azt vizsgálja mi történik most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1CF17-F835-4F45-ACA5-818114630ED4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509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három komponens közül csak az</a:t>
            </a:r>
            <a:r>
              <a:rPr lang="hu-HU" baseline="0" dirty="0" smtClean="0"/>
              <a:t> adatvizualizációra van igazi hatás.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UX: a BI fejlesztői környezetek eleve meghatározzák azt a folyamatot, amelyben a riportok készülnek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UI: a frontend szoftverek lehetőségei behatárolják a rendelkezéser álló user interface elemeket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Dataviz: itt lehet villantani</a:t>
            </a:r>
          </a:p>
          <a:p>
            <a:pPr marL="171450" indent="-171450">
              <a:buFontTx/>
              <a:buChar char="-"/>
            </a:pPr>
            <a:r>
              <a:rPr lang="hu-HU" baseline="0" dirty="0" smtClean="0"/>
              <a:t>0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1CF17-F835-4F45-ACA5-818114630ED4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509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985253"/>
            <a:ext cx="1152128" cy="49236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51519" y="364594"/>
            <a:ext cx="477119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sz="2000" dirty="0">
                <a:solidFill>
                  <a:schemeClr val="bg1">
                    <a:lumMod val="95000"/>
                  </a:schemeClr>
                </a:solidFill>
                <a:latin typeface="Nunito ExtraBold" pitchFamily="2" charset="-18"/>
                <a:ea typeface="Open Sans" panose="020B0606030504020204" pitchFamily="34" charset="0"/>
                <a:cs typeface="Open Sans" panose="020B0606030504020204" pitchFamily="34" charset="0"/>
              </a:rPr>
              <a:t>BI</a:t>
            </a:r>
            <a:r>
              <a:rPr lang="hu-HU" sz="2000" dirty="0">
                <a:solidFill>
                  <a:schemeClr val="bg1">
                    <a:lumMod val="95000"/>
                  </a:schemeClr>
                </a:solidFill>
                <a:latin typeface="Nunito" panose="00000500000000000000" pitchFamily="2" charset="-18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000" dirty="0" smtClean="0">
                <a:solidFill>
                  <a:schemeClr val="bg1">
                    <a:lumMod val="95000"/>
                  </a:schemeClr>
                </a:solidFill>
                <a:latin typeface="Nunito ExtraLight" pitchFamily="2" charset="-18"/>
                <a:ea typeface="Open Sans" panose="020B0606030504020204" pitchFamily="34" charset="0"/>
                <a:cs typeface="Open Sans" panose="020B0606030504020204" pitchFamily="34" charset="0"/>
              </a:rPr>
              <a:t>ELVITELRE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Nunito ExtraLight" pitchFamily="2" charset="-18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400" y="6021288"/>
            <a:ext cx="822080" cy="42029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1105029"/>
            <a:ext cx="9144000" cy="450693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8313" y="3358496"/>
            <a:ext cx="2879551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882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422C-9A93-417A-AF73-63DE30D15797}" type="datetimeFigureOut">
              <a:rPr lang="hu-HU" smtClean="0"/>
              <a:t>2017.11.29.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164-6072-4666-BA09-BCE4B59DD0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732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422C-9A93-417A-AF73-63DE30D15797}" type="datetimeFigureOut">
              <a:rPr lang="hu-HU" smtClean="0"/>
              <a:t>2017.11.29.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164-6072-4666-BA09-BCE4B59DD0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377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422C-9A93-417A-AF73-63DE30D15797}" type="datetimeFigureOut">
              <a:rPr lang="hu-HU" smtClean="0"/>
              <a:t>2017.11.29.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164-6072-4666-BA09-BCE4B59DD0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6355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422C-9A93-417A-AF73-63DE30D15797}" type="datetimeFigureOut">
              <a:rPr lang="hu-HU" smtClean="0"/>
              <a:t>2017.11.29.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164-6072-4666-BA09-BCE4B59DD0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5446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422C-9A93-417A-AF73-63DE30D15797}" type="datetimeFigureOut">
              <a:rPr lang="hu-HU" smtClean="0"/>
              <a:t>2017.11.29.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164-6072-4666-BA09-BCE4B59DD0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268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422C-9A93-417A-AF73-63DE30D15797}" type="datetimeFigureOut">
              <a:rPr lang="hu-HU" smtClean="0"/>
              <a:t>2017.11.29.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164-6072-4666-BA09-BCE4B59DD0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81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422C-9A93-417A-AF73-63DE30D15797}" type="datetimeFigureOut">
              <a:rPr lang="hu-HU" smtClean="0"/>
              <a:t>2017.11.29.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164-6072-4666-BA09-BCE4B59DD0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631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422C-9A93-417A-AF73-63DE30D15797}" type="datetimeFigureOut">
              <a:rPr lang="hu-HU" smtClean="0"/>
              <a:t>2017.11.29.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164-6072-4666-BA09-BCE4B59DD0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297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422C-9A93-417A-AF73-63DE30D15797}" type="datetimeFigureOut">
              <a:rPr lang="hu-HU" smtClean="0"/>
              <a:t>2017.11.29.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164-6072-4666-BA09-BCE4B59DD0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2520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9422C-9A93-417A-AF73-63DE30D15797}" type="datetimeFigureOut">
              <a:rPr lang="hu-HU" smtClean="0"/>
              <a:t>2017.11.29.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164-6072-4666-BA09-BCE4B59DD0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265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9422C-9A93-417A-AF73-63DE30D15797}" type="datetimeFigureOut">
              <a:rPr lang="hu-HU" smtClean="0"/>
              <a:t>2017.11.29.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62164-6072-4666-BA09-BCE4B59DD01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828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éptalálat a következőre: „coffee to go picture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0" b="6229"/>
          <a:stretch/>
        </p:blipFill>
        <p:spPr bwMode="auto">
          <a:xfrm>
            <a:off x="3799237" y="1105029"/>
            <a:ext cx="5344763" cy="45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éptalálat a következőre: „hwsw mobile 2017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7452"/>
            <a:ext cx="1296144" cy="1296144"/>
          </a:xfrm>
          <a:prstGeom prst="ellipse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07704" y="1879248"/>
            <a:ext cx="1083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Minkó</a:t>
            </a:r>
          </a:p>
          <a:p>
            <a:r>
              <a:rPr lang="hu-HU" sz="24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Mihály</a:t>
            </a:r>
            <a:endParaRPr lang="hu-HU" sz="2400" dirty="0">
              <a:solidFill>
                <a:schemeClr val="bg1">
                  <a:lumMod val="95000"/>
                </a:schemeClr>
              </a:solidFill>
              <a:latin typeface="Nunito" pitchFamily="2" charset="-1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088" y="3716338"/>
            <a:ext cx="2740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sz="1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Csoportvezető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sz="1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Oktató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sz="1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Evangelista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72200" y="3491716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75000"/>
                  </a:schemeClr>
                </a:solidFill>
                <a:latin typeface="Nunito ExtraBold" pitchFamily="2" charset="-18"/>
              </a:rPr>
              <a:t>BI</a:t>
            </a:r>
            <a:endParaRPr lang="hu-HU" dirty="0">
              <a:solidFill>
                <a:schemeClr val="bg1">
                  <a:lumMod val="75000"/>
                </a:schemeClr>
              </a:solidFill>
              <a:latin typeface="Nunito ExtraBold" pitchFamily="2" charset="-1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07704" y="2699628"/>
            <a:ext cx="1568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solidFill>
                  <a:schemeClr val="bg1">
                    <a:lumMod val="95000"/>
                  </a:schemeClr>
                </a:solidFill>
                <a:latin typeface="Nunito ExtraLight" pitchFamily="2" charset="-18"/>
              </a:rPr>
              <a:t>STARSCHEMA</a:t>
            </a:r>
          </a:p>
        </p:txBody>
      </p:sp>
    </p:spTree>
    <p:extLst>
      <p:ext uri="{BB962C8B-B14F-4D97-AF65-F5344CB8AC3E}">
        <p14:creationId xmlns:p14="http://schemas.microsoft.com/office/powerpoint/2010/main" val="382186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1242" y="1879248"/>
            <a:ext cx="30066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Dataviz</a:t>
            </a:r>
            <a:endParaRPr lang="hu-HU" sz="2600" dirty="0">
              <a:solidFill>
                <a:schemeClr val="bg1">
                  <a:lumMod val="95000"/>
                </a:schemeClr>
              </a:solidFill>
              <a:latin typeface="Nunito" pitchFamily="2" charset="-1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242" y="2358628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 ExtraLight" pitchFamily="2" charset="-18"/>
              </a:rPr>
              <a:t>DIAGRAM / KPI </a:t>
            </a:r>
          </a:p>
        </p:txBody>
      </p:sp>
      <p:sp>
        <p:nvSpPr>
          <p:cNvPr id="2" name="Rectangle 1"/>
          <p:cNvSpPr/>
          <p:nvPr/>
        </p:nvSpPr>
        <p:spPr>
          <a:xfrm>
            <a:off x="3791870" y="1116293"/>
            <a:ext cx="5352130" cy="44937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827584" y="3717032"/>
            <a:ext cx="259228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Kör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Oszlop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Vonal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870" y="1116294"/>
            <a:ext cx="5352130" cy="449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7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1242" y="1879248"/>
            <a:ext cx="30066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Összefoglalva</a:t>
            </a:r>
            <a:endParaRPr lang="hu-HU" sz="2600" dirty="0">
              <a:solidFill>
                <a:schemeClr val="bg1">
                  <a:lumMod val="95000"/>
                </a:schemeClr>
              </a:solidFill>
              <a:latin typeface="Nunito" pitchFamily="2" charset="-1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242" y="2358628"/>
            <a:ext cx="274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 ExtraLight" pitchFamily="2" charset="-18"/>
              </a:rPr>
              <a:t>BI / DATAVIZ / TABLEAU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3717032"/>
            <a:ext cx="259228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Célcsoport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Adatvizualizáció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Tableau Mobile</a:t>
            </a:r>
          </a:p>
        </p:txBody>
      </p:sp>
      <p:sp>
        <p:nvSpPr>
          <p:cNvPr id="2" name="AutoShape 2" descr="https://cdn.inquisitr.com/wp-content/uploads/2016/01/iPhone-5S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AutoShape 4" descr="https://cdn.inquisitr.com/wp-content/uploads/2016/01/iPhone-5S-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6" descr="https://cdn.inquisitr.com/wp-content/uploads/2016/01/iPhone-5S-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3" y="1107503"/>
            <a:ext cx="5364088" cy="45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2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1242" y="1879248"/>
            <a:ext cx="30066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Köszönöm,</a:t>
            </a:r>
            <a:endParaRPr lang="hu-HU" sz="2600" dirty="0">
              <a:solidFill>
                <a:schemeClr val="bg1">
                  <a:lumMod val="95000"/>
                </a:schemeClr>
              </a:solidFill>
              <a:latin typeface="Nunito" pitchFamily="2" charset="-1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242" y="2358628"/>
            <a:ext cx="2619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 ExtraLight" pitchFamily="2" charset="-18"/>
              </a:rPr>
              <a:t>JÓ ÉTVÁGYAT NEKTEK!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917" y="3726768"/>
            <a:ext cx="28249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ct val="75000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minkom@starschema.net</a:t>
            </a:r>
          </a:p>
        </p:txBody>
      </p:sp>
      <p:sp>
        <p:nvSpPr>
          <p:cNvPr id="2" name="AutoShape 2" descr="https://cdn.inquisitr.com/wp-content/uploads/2016/01/iPhone-5S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AutoShape 4" descr="https://cdn.inquisitr.com/wp-content/uploads/2016/01/iPhone-5S-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6" descr="https://cdn.inquisitr.com/wp-content/uploads/2016/01/iPhone-5S-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12168"/>
            <a:ext cx="5364088" cy="45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8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781570-3D1F-47F9-8EF0-59E5313D4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34" y="1105029"/>
            <a:ext cx="5360166" cy="45069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242" y="1879248"/>
            <a:ext cx="27185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Tradícionális BI</a:t>
            </a:r>
            <a:endParaRPr lang="hu-HU" sz="2600" dirty="0">
              <a:solidFill>
                <a:schemeClr val="bg1">
                  <a:lumMod val="95000"/>
                </a:schemeClr>
              </a:solidFill>
              <a:latin typeface="Nunito" pitchFamily="2" charset="-1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088" y="3716338"/>
            <a:ext cx="3240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sz="1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Nagyon nagy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sz="1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Nem tudod megkerülni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sz="1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Rádesik az fáj</a:t>
            </a:r>
            <a:endParaRPr lang="hu-HU" sz="1600" dirty="0">
              <a:solidFill>
                <a:schemeClr val="bg1">
                  <a:lumMod val="95000"/>
                </a:schemeClr>
              </a:solidFill>
              <a:latin typeface="Nunito" pitchFamily="2" charset="-1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242" y="2358628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 ExtraLight" pitchFamily="2" charset="-18"/>
              </a:rPr>
              <a:t>NAGY</a:t>
            </a:r>
          </a:p>
        </p:txBody>
      </p:sp>
    </p:spTree>
    <p:extLst>
      <p:ext uri="{BB962C8B-B14F-4D97-AF65-F5344CB8AC3E}">
        <p14:creationId xmlns:p14="http://schemas.microsoft.com/office/powerpoint/2010/main" val="328916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D0B034-44B2-4772-8C63-DBA27A0E4D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t="5267" b="35208"/>
          <a:stretch/>
        </p:blipFill>
        <p:spPr>
          <a:xfrm>
            <a:off x="3787370" y="1105029"/>
            <a:ext cx="5356630" cy="4506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242" y="1879248"/>
            <a:ext cx="27185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Mobil BI</a:t>
            </a:r>
            <a:endParaRPr lang="hu-HU" sz="2600" dirty="0">
              <a:solidFill>
                <a:schemeClr val="bg1">
                  <a:lumMod val="95000"/>
                </a:schemeClr>
              </a:solidFill>
              <a:latin typeface="Nunito" pitchFamily="2" charset="-1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088" y="3716338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sz="1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Sok, kicsi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sz="1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Nem akarod megkerülni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sz="1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Rádesik az nem fáj</a:t>
            </a:r>
            <a:endParaRPr lang="hu-HU" sz="1600" dirty="0">
              <a:solidFill>
                <a:schemeClr val="bg1">
                  <a:lumMod val="95000"/>
                </a:schemeClr>
              </a:solidFill>
              <a:latin typeface="Nunito" pitchFamily="2" charset="-1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242" y="2358628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 ExtraLight" pitchFamily="2" charset="-18"/>
              </a:rPr>
              <a:t>SZEXI</a:t>
            </a:r>
          </a:p>
        </p:txBody>
      </p:sp>
    </p:spTree>
    <p:extLst>
      <p:ext uri="{BB962C8B-B14F-4D97-AF65-F5344CB8AC3E}">
        <p14:creationId xmlns:p14="http://schemas.microsoft.com/office/powerpoint/2010/main" val="359398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woman sumo wrestler">
            <a:extLst>
              <a:ext uri="{FF2B5EF4-FFF2-40B4-BE49-F238E27FC236}">
                <a16:creationId xmlns:a16="http://schemas.microsoft.com/office/drawing/2014/main" xmlns="" id="{AA6B5876-72D5-4C1F-B97E-C5D9DF768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" r="7600"/>
          <a:stretch/>
        </p:blipFill>
        <p:spPr bwMode="auto">
          <a:xfrm>
            <a:off x="3777901" y="1096177"/>
            <a:ext cx="5366099" cy="450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242" y="1879248"/>
            <a:ext cx="27185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A valóságban...</a:t>
            </a:r>
            <a:endParaRPr lang="hu-HU" sz="2600" dirty="0">
              <a:solidFill>
                <a:schemeClr val="bg1">
                  <a:lumMod val="95000"/>
                </a:schemeClr>
              </a:solidFill>
              <a:latin typeface="Nunito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8766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sushi">
            <a:extLst>
              <a:ext uri="{FF2B5EF4-FFF2-40B4-BE49-F238E27FC236}">
                <a16:creationId xmlns:a16="http://schemas.microsoft.com/office/drawing/2014/main" xmlns="" id="{428A6CBB-7954-4489-ACD9-47A1C87B7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r="11480"/>
          <a:stretch/>
        </p:blipFill>
        <p:spPr bwMode="auto">
          <a:xfrm>
            <a:off x="3755571" y="1105029"/>
            <a:ext cx="5388428" cy="45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242" y="1879248"/>
            <a:ext cx="30066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Nézőpont kérdése</a:t>
            </a:r>
            <a:endParaRPr lang="hu-HU" sz="2600" dirty="0">
              <a:solidFill>
                <a:schemeClr val="bg1">
                  <a:lumMod val="95000"/>
                </a:schemeClr>
              </a:solidFill>
              <a:latin typeface="Nunito" pitchFamily="2" charset="-1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3716338"/>
            <a:ext cx="2592288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Stratégiai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Analitikus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Operatív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242" y="2358628"/>
            <a:ext cx="2501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 ExtraLight" pitchFamily="2" charset="-18"/>
              </a:rPr>
              <a:t>AUDIENCE ORIENTED</a:t>
            </a:r>
          </a:p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 ExtraLight" pitchFamily="2" charset="-18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162592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1242" y="1879248"/>
            <a:ext cx="30066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Stratégiai szint</a:t>
            </a:r>
            <a:endParaRPr lang="hu-HU" sz="2600" dirty="0">
              <a:solidFill>
                <a:schemeClr val="bg1">
                  <a:lumMod val="95000"/>
                </a:schemeClr>
              </a:solidFill>
              <a:latin typeface="Nunito" pitchFamily="2" charset="-1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242" y="2358628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 ExtraLight" pitchFamily="2" charset="-18"/>
              </a:rPr>
              <a:t>FELSŐVEZETŐK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7584" y="3717032"/>
            <a:ext cx="259228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Vállalati stratégia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Ritkán frissülő adat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Jövőre irányul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14805"/>
            <a:ext cx="5364087" cy="450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2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1242" y="1879248"/>
            <a:ext cx="30066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Analitikus szint</a:t>
            </a:r>
            <a:endParaRPr lang="hu-HU" sz="2600" dirty="0">
              <a:solidFill>
                <a:schemeClr val="bg1">
                  <a:lumMod val="95000"/>
                </a:schemeClr>
              </a:solidFill>
              <a:latin typeface="Nunito" pitchFamily="2" charset="-1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242" y="2358628"/>
            <a:ext cx="1906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 ExtraLight" pitchFamily="2" charset="-18"/>
              </a:rPr>
              <a:t>KÖZÉPVEZETŐK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7584" y="3717032"/>
            <a:ext cx="259228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Folyamatok opt.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Elemzés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Múltra irányul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79" y="1124744"/>
            <a:ext cx="5380121" cy="45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7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1242" y="1879248"/>
            <a:ext cx="30066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Operatív szint</a:t>
            </a:r>
            <a:endParaRPr lang="hu-HU" sz="2600" dirty="0">
              <a:solidFill>
                <a:schemeClr val="bg1">
                  <a:lumMod val="95000"/>
                </a:schemeClr>
              </a:solidFill>
              <a:latin typeface="Nunito" pitchFamily="2" charset="-1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242" y="2358628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 ExtraLight" pitchFamily="2" charset="-18"/>
              </a:rPr>
              <a:t>SHOPFLOOR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3717032"/>
            <a:ext cx="259228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Operatív kontroll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Beavatkozás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Jelenre irányul</a:t>
            </a:r>
          </a:p>
        </p:txBody>
      </p:sp>
      <p:sp>
        <p:nvSpPr>
          <p:cNvPr id="2" name="AutoShape 2" descr="https://cdn.inquisitr.com/wp-content/uploads/2016/01/iPhone-5S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AutoShape 4" descr="https://cdn.inquisitr.com/wp-content/uploads/2016/01/iPhone-5S-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6" descr="https://cdn.inquisitr.com/wp-content/uploads/2016/01/iPhone-5S-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79" y="1107097"/>
            <a:ext cx="5380121" cy="451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5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1242" y="1879248"/>
            <a:ext cx="30066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Recept</a:t>
            </a:r>
            <a:endParaRPr lang="hu-HU" sz="2600" dirty="0">
              <a:solidFill>
                <a:schemeClr val="bg1">
                  <a:lumMod val="95000"/>
                </a:schemeClr>
              </a:solidFill>
              <a:latin typeface="Nunito" pitchFamily="2" charset="-1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242" y="235862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 ExtraLight" pitchFamily="2" charset="-18"/>
              </a:rPr>
              <a:t>UX / UI / DATAVIZ</a:t>
            </a:r>
          </a:p>
        </p:txBody>
      </p:sp>
      <p:sp>
        <p:nvSpPr>
          <p:cNvPr id="2" name="Rectangle 1"/>
          <p:cNvSpPr/>
          <p:nvPr/>
        </p:nvSpPr>
        <p:spPr>
          <a:xfrm>
            <a:off x="3791870" y="1116293"/>
            <a:ext cx="5352130" cy="449377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Oval 2"/>
          <p:cNvSpPr/>
          <p:nvPr/>
        </p:nvSpPr>
        <p:spPr>
          <a:xfrm>
            <a:off x="5580112" y="1902948"/>
            <a:ext cx="1656184" cy="1656184"/>
          </a:xfrm>
          <a:prstGeom prst="ellipse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Nunito ExtraBold" pitchFamily="2" charset="-18"/>
              </a:rPr>
              <a:t>UX</a:t>
            </a:r>
            <a:endParaRPr lang="hu-HU" sz="2400" dirty="0">
              <a:latin typeface="Nunito ExtraBold" pitchFamily="2" charset="-18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83950" y="3114573"/>
            <a:ext cx="1656184" cy="1656184"/>
          </a:xfrm>
          <a:prstGeom prst="ellipse">
            <a:avLst/>
          </a:prstGeom>
          <a:solidFill>
            <a:schemeClr val="tx2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Nunito ExtraBold" pitchFamily="2" charset="-18"/>
              </a:rPr>
              <a:t>UI</a:t>
            </a:r>
            <a:endParaRPr lang="hu-HU" sz="2400" dirty="0">
              <a:latin typeface="Nunito ExtraBold" pitchFamily="2" charset="-18"/>
            </a:endParaRPr>
          </a:p>
        </p:txBody>
      </p:sp>
      <p:sp>
        <p:nvSpPr>
          <p:cNvPr id="9" name="Oval 8"/>
          <p:cNvSpPr/>
          <p:nvPr/>
        </p:nvSpPr>
        <p:spPr>
          <a:xfrm>
            <a:off x="4874840" y="3114573"/>
            <a:ext cx="1656184" cy="1656184"/>
          </a:xfrm>
          <a:prstGeom prst="ellipse">
            <a:avLst/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Nunito ExtraBold" pitchFamily="2" charset="-18"/>
              </a:rPr>
              <a:t>VIZ</a:t>
            </a:r>
            <a:endParaRPr lang="hu-HU" sz="2400" dirty="0">
              <a:latin typeface="Nunito ExtraBold" pitchFamily="2" charset="-1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3717032"/>
            <a:ext cx="259228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strike="sngStrike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UX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strike="sngStrike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UI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itchFamily="2" charset="2"/>
              <a:buChar char="v"/>
            </a:pPr>
            <a:r>
              <a:rPr lang="hu-HU" dirty="0" smtClean="0">
                <a:solidFill>
                  <a:schemeClr val="bg1">
                    <a:lumMod val="95000"/>
                  </a:schemeClr>
                </a:solidFill>
                <a:latin typeface="Nunito" pitchFamily="2" charset="-18"/>
              </a:rPr>
              <a:t>DATAVIZ</a:t>
            </a:r>
          </a:p>
        </p:txBody>
      </p:sp>
    </p:spTree>
    <p:extLst>
      <p:ext uri="{BB962C8B-B14F-4D97-AF65-F5344CB8AC3E}">
        <p14:creationId xmlns:p14="http://schemas.microsoft.com/office/powerpoint/2010/main" val="363085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327</Words>
  <Application>Microsoft Office PowerPoint</Application>
  <PresentationFormat>On-screen Show (4:3)</PresentationFormat>
  <Paragraphs>113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Nunito ExtraLight</vt:lpstr>
      <vt:lpstr>Nunito</vt:lpstr>
      <vt:lpstr>Calibri</vt:lpstr>
      <vt:lpstr>Nunito ExtraBold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Thinkstation</dc:creator>
  <cp:lastModifiedBy>Thinkstation</cp:lastModifiedBy>
  <cp:revision>41</cp:revision>
  <dcterms:created xsi:type="dcterms:W3CDTF">2017-11-28T10:09:24Z</dcterms:created>
  <dcterms:modified xsi:type="dcterms:W3CDTF">2017-11-29T09:40:44Z</dcterms:modified>
</cp:coreProperties>
</file>