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57" r:id="rId3"/>
    <p:sldId id="259" r:id="rId4"/>
    <p:sldId id="260" r:id="rId5"/>
    <p:sldId id="261" r:id="rId6"/>
    <p:sldId id="267" r:id="rId7"/>
    <p:sldId id="263" r:id="rId8"/>
    <p:sldId id="264" r:id="rId9"/>
    <p:sldId id="265" r:id="rId10"/>
    <p:sldId id="266" r:id="rId11"/>
    <p:sldId id="262" r:id="rId12"/>
    <p:sldId id="268" r:id="rId13"/>
    <p:sldId id="269" r:id="rId14"/>
    <p:sldId id="258" r:id="rId15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5A53"/>
    <a:srgbClr val="C412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Sötét stílus 2 – 5./6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Világos stílus 2 – 1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Világos stílus 3 – 3. jelölőszín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Közepesen sötét stílus 1 – 1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3296810-A885-4BE3-A3E7-6D5BEEA58F35}" styleName="Közepesen sötét stílus 2 – 6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Közepesen sötét stílus 3 – 1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Közepesen sötét stílus 4 – 3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Közepesen sötét stílus 4 – 1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B811BB-27DF-4134-918F-98357BF05E96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70D467FD-F0D3-4B2B-A3E0-D0DDE8A3598E}">
      <dgm:prSet phldrT="[Szöveg]"/>
      <dgm:spPr/>
      <dgm:t>
        <a:bodyPr/>
        <a:lstStyle/>
        <a:p>
          <a:r>
            <a:rPr lang="hu-HU" dirty="0" smtClean="0"/>
            <a:t>GDPR</a:t>
          </a:r>
          <a:endParaRPr lang="hu-HU" dirty="0"/>
        </a:p>
      </dgm:t>
    </dgm:pt>
    <dgm:pt modelId="{FA66BB11-9203-4EC0-8E3F-136E2A3421E0}" type="parTrans" cxnId="{0FCE50F4-9A10-44EF-BBCB-B687C6376FFC}">
      <dgm:prSet/>
      <dgm:spPr/>
      <dgm:t>
        <a:bodyPr/>
        <a:lstStyle/>
        <a:p>
          <a:endParaRPr lang="hu-HU"/>
        </a:p>
      </dgm:t>
    </dgm:pt>
    <dgm:pt modelId="{A35ED0CF-5604-4D73-8688-95CCD12FEC8E}" type="sibTrans" cxnId="{0FCE50F4-9A10-44EF-BBCB-B687C6376FFC}">
      <dgm:prSet/>
      <dgm:spPr/>
      <dgm:t>
        <a:bodyPr/>
        <a:lstStyle/>
        <a:p>
          <a:endParaRPr lang="hu-HU"/>
        </a:p>
      </dgm:t>
    </dgm:pt>
    <dgm:pt modelId="{EF90E891-02D3-47E1-BD5E-85D24232B195}">
      <dgm:prSet phldrT="[Szöveg]"/>
      <dgm:spPr/>
      <dgm:t>
        <a:bodyPr/>
        <a:lstStyle/>
        <a:p>
          <a:r>
            <a:rPr lang="hu-HU" dirty="0" err="1" smtClean="0"/>
            <a:t>E-Privacy</a:t>
          </a:r>
          <a:r>
            <a:rPr lang="hu-HU" dirty="0" smtClean="0"/>
            <a:t> Rendelet (</a:t>
          </a:r>
          <a:r>
            <a:rPr lang="hu-HU" dirty="0" err="1" smtClean="0"/>
            <a:t>cookie</a:t>
          </a:r>
          <a:r>
            <a:rPr lang="hu-HU" dirty="0" smtClean="0"/>
            <a:t> + </a:t>
          </a:r>
          <a:r>
            <a:rPr lang="hu-HU" dirty="0" err="1" smtClean="0"/>
            <a:t>eDM</a:t>
          </a:r>
          <a:r>
            <a:rPr lang="hu-HU" dirty="0" smtClean="0"/>
            <a:t>)</a:t>
          </a:r>
          <a:endParaRPr lang="hu-HU" dirty="0"/>
        </a:p>
      </dgm:t>
    </dgm:pt>
    <dgm:pt modelId="{E488F039-18B4-4844-ABCA-EA7C1586DD64}" type="parTrans" cxnId="{6DFC042A-FE3F-4C16-A8F9-581DE4FC3624}">
      <dgm:prSet/>
      <dgm:spPr/>
      <dgm:t>
        <a:bodyPr/>
        <a:lstStyle/>
        <a:p>
          <a:endParaRPr lang="hu-HU"/>
        </a:p>
      </dgm:t>
    </dgm:pt>
    <dgm:pt modelId="{C4A1D725-38AB-4F36-8F3A-AE2193E0D4CA}" type="sibTrans" cxnId="{6DFC042A-FE3F-4C16-A8F9-581DE4FC3624}">
      <dgm:prSet/>
      <dgm:spPr/>
      <dgm:t>
        <a:bodyPr/>
        <a:lstStyle/>
        <a:p>
          <a:endParaRPr lang="hu-HU"/>
        </a:p>
      </dgm:t>
    </dgm:pt>
    <dgm:pt modelId="{4E7B8E38-F99A-4F03-B59D-3591906A4FBA}">
      <dgm:prSet phldrT="[Szöveg]"/>
      <dgm:spPr/>
      <dgm:t>
        <a:bodyPr/>
        <a:lstStyle/>
        <a:p>
          <a:r>
            <a:rPr lang="hu-HU" dirty="0" err="1" smtClean="0"/>
            <a:t>Infotv</a:t>
          </a:r>
          <a:endParaRPr lang="hu-HU" dirty="0"/>
        </a:p>
      </dgm:t>
    </dgm:pt>
    <dgm:pt modelId="{A47CDC9F-FCD9-4500-BCF1-693EE695F883}" type="parTrans" cxnId="{80DE99AB-455F-4DA4-8D55-1B442D82FD22}">
      <dgm:prSet/>
      <dgm:spPr/>
      <dgm:t>
        <a:bodyPr/>
        <a:lstStyle/>
        <a:p>
          <a:endParaRPr lang="hu-HU"/>
        </a:p>
      </dgm:t>
    </dgm:pt>
    <dgm:pt modelId="{FAB3626C-F63A-4D65-920E-5E2260E4F11E}" type="sibTrans" cxnId="{80DE99AB-455F-4DA4-8D55-1B442D82FD22}">
      <dgm:prSet/>
      <dgm:spPr/>
      <dgm:t>
        <a:bodyPr/>
        <a:lstStyle/>
        <a:p>
          <a:endParaRPr lang="hu-HU"/>
        </a:p>
      </dgm:t>
    </dgm:pt>
    <dgm:pt modelId="{DF668D0A-2B5B-4F33-993C-CBC535569AE8}" type="pres">
      <dgm:prSet presAssocID="{65B811BB-27DF-4134-918F-98357BF05E96}" presName="compositeShape" presStyleCnt="0">
        <dgm:presLayoutVars>
          <dgm:dir/>
          <dgm:resizeHandles/>
        </dgm:presLayoutVars>
      </dgm:prSet>
      <dgm:spPr/>
    </dgm:pt>
    <dgm:pt modelId="{0527073E-6313-4AC5-A302-79737C59D47E}" type="pres">
      <dgm:prSet presAssocID="{65B811BB-27DF-4134-918F-98357BF05E96}" presName="pyramid" presStyleLbl="node1" presStyleIdx="0" presStyleCnt="1" custLinFactNeighborX="-10748"/>
      <dgm:spPr/>
    </dgm:pt>
    <dgm:pt modelId="{0807D305-AA33-44C4-8C80-16F5905C6F43}" type="pres">
      <dgm:prSet presAssocID="{65B811BB-27DF-4134-918F-98357BF05E96}" presName="theList" presStyleCnt="0"/>
      <dgm:spPr/>
    </dgm:pt>
    <dgm:pt modelId="{55104815-B621-467E-9A42-FB46162D78C1}" type="pres">
      <dgm:prSet presAssocID="{70D467FD-F0D3-4B2B-A3E0-D0DDE8A3598E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E71D25D-FBAE-46BF-B182-C3C4C9A64653}" type="pres">
      <dgm:prSet presAssocID="{70D467FD-F0D3-4B2B-A3E0-D0DDE8A3598E}" presName="aSpace" presStyleCnt="0"/>
      <dgm:spPr/>
    </dgm:pt>
    <dgm:pt modelId="{0CF52875-449B-4134-8F57-3A83C1414219}" type="pres">
      <dgm:prSet presAssocID="{EF90E891-02D3-47E1-BD5E-85D24232B195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2D912C5-4095-43C6-9A57-BA2EFD8F14BB}" type="pres">
      <dgm:prSet presAssocID="{EF90E891-02D3-47E1-BD5E-85D24232B195}" presName="aSpace" presStyleCnt="0"/>
      <dgm:spPr/>
    </dgm:pt>
    <dgm:pt modelId="{94B7E7CB-2B76-4C7D-9F23-C46953AA62B0}" type="pres">
      <dgm:prSet presAssocID="{4E7B8E38-F99A-4F03-B59D-3591906A4FBA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A16A56C-1A80-41F4-AB12-EC9525F84451}" type="pres">
      <dgm:prSet presAssocID="{4E7B8E38-F99A-4F03-B59D-3591906A4FBA}" presName="aSpace" presStyleCnt="0"/>
      <dgm:spPr/>
    </dgm:pt>
  </dgm:ptLst>
  <dgm:cxnLst>
    <dgm:cxn modelId="{4DB1DB36-D204-414F-BD01-E2F703A061B1}" type="presOf" srcId="{4E7B8E38-F99A-4F03-B59D-3591906A4FBA}" destId="{94B7E7CB-2B76-4C7D-9F23-C46953AA62B0}" srcOrd="0" destOrd="0" presId="urn:microsoft.com/office/officeart/2005/8/layout/pyramid2"/>
    <dgm:cxn modelId="{0FCE50F4-9A10-44EF-BBCB-B687C6376FFC}" srcId="{65B811BB-27DF-4134-918F-98357BF05E96}" destId="{70D467FD-F0D3-4B2B-A3E0-D0DDE8A3598E}" srcOrd="0" destOrd="0" parTransId="{FA66BB11-9203-4EC0-8E3F-136E2A3421E0}" sibTransId="{A35ED0CF-5604-4D73-8688-95CCD12FEC8E}"/>
    <dgm:cxn modelId="{E62A678B-0093-447E-9D37-4D02BFB398E3}" type="presOf" srcId="{EF90E891-02D3-47E1-BD5E-85D24232B195}" destId="{0CF52875-449B-4134-8F57-3A83C1414219}" srcOrd="0" destOrd="0" presId="urn:microsoft.com/office/officeart/2005/8/layout/pyramid2"/>
    <dgm:cxn modelId="{80DE99AB-455F-4DA4-8D55-1B442D82FD22}" srcId="{65B811BB-27DF-4134-918F-98357BF05E96}" destId="{4E7B8E38-F99A-4F03-B59D-3591906A4FBA}" srcOrd="2" destOrd="0" parTransId="{A47CDC9F-FCD9-4500-BCF1-693EE695F883}" sibTransId="{FAB3626C-F63A-4D65-920E-5E2260E4F11E}"/>
    <dgm:cxn modelId="{69AC1461-F0D7-45DB-985A-B2EBDAADD834}" type="presOf" srcId="{70D467FD-F0D3-4B2B-A3E0-D0DDE8A3598E}" destId="{55104815-B621-467E-9A42-FB46162D78C1}" srcOrd="0" destOrd="0" presId="urn:microsoft.com/office/officeart/2005/8/layout/pyramid2"/>
    <dgm:cxn modelId="{9EB215C7-F620-494F-82A5-8E719914061B}" type="presOf" srcId="{65B811BB-27DF-4134-918F-98357BF05E96}" destId="{DF668D0A-2B5B-4F33-993C-CBC535569AE8}" srcOrd="0" destOrd="0" presId="urn:microsoft.com/office/officeart/2005/8/layout/pyramid2"/>
    <dgm:cxn modelId="{6DFC042A-FE3F-4C16-A8F9-581DE4FC3624}" srcId="{65B811BB-27DF-4134-918F-98357BF05E96}" destId="{EF90E891-02D3-47E1-BD5E-85D24232B195}" srcOrd="1" destOrd="0" parTransId="{E488F039-18B4-4844-ABCA-EA7C1586DD64}" sibTransId="{C4A1D725-38AB-4F36-8F3A-AE2193E0D4CA}"/>
    <dgm:cxn modelId="{BF5A12B3-6239-4400-8BE9-41C31AC8B4E8}" type="presParOf" srcId="{DF668D0A-2B5B-4F33-993C-CBC535569AE8}" destId="{0527073E-6313-4AC5-A302-79737C59D47E}" srcOrd="0" destOrd="0" presId="urn:microsoft.com/office/officeart/2005/8/layout/pyramid2"/>
    <dgm:cxn modelId="{28BA7F00-6348-4F65-A378-0F6997D733B4}" type="presParOf" srcId="{DF668D0A-2B5B-4F33-993C-CBC535569AE8}" destId="{0807D305-AA33-44C4-8C80-16F5905C6F43}" srcOrd="1" destOrd="0" presId="urn:microsoft.com/office/officeart/2005/8/layout/pyramid2"/>
    <dgm:cxn modelId="{CA1384F2-D3A5-46CC-BF1B-2B01C6DEF8CB}" type="presParOf" srcId="{0807D305-AA33-44C4-8C80-16F5905C6F43}" destId="{55104815-B621-467E-9A42-FB46162D78C1}" srcOrd="0" destOrd="0" presId="urn:microsoft.com/office/officeart/2005/8/layout/pyramid2"/>
    <dgm:cxn modelId="{96A18706-CED2-472E-8080-7386B9157633}" type="presParOf" srcId="{0807D305-AA33-44C4-8C80-16F5905C6F43}" destId="{8E71D25D-FBAE-46BF-B182-C3C4C9A64653}" srcOrd="1" destOrd="0" presId="urn:microsoft.com/office/officeart/2005/8/layout/pyramid2"/>
    <dgm:cxn modelId="{77E944BC-BFC1-4851-B2AA-BFA8A9678E7D}" type="presParOf" srcId="{0807D305-AA33-44C4-8C80-16F5905C6F43}" destId="{0CF52875-449B-4134-8F57-3A83C1414219}" srcOrd="2" destOrd="0" presId="urn:microsoft.com/office/officeart/2005/8/layout/pyramid2"/>
    <dgm:cxn modelId="{6B7AFDD5-DA01-4227-A337-82BDCE9AD7B9}" type="presParOf" srcId="{0807D305-AA33-44C4-8C80-16F5905C6F43}" destId="{A2D912C5-4095-43C6-9A57-BA2EFD8F14BB}" srcOrd="3" destOrd="0" presId="urn:microsoft.com/office/officeart/2005/8/layout/pyramid2"/>
    <dgm:cxn modelId="{435D9263-BEB5-4892-9CEF-9A6BD30C97EE}" type="presParOf" srcId="{0807D305-AA33-44C4-8C80-16F5905C6F43}" destId="{94B7E7CB-2B76-4C7D-9F23-C46953AA62B0}" srcOrd="4" destOrd="0" presId="urn:microsoft.com/office/officeart/2005/8/layout/pyramid2"/>
    <dgm:cxn modelId="{5138E0B1-E74E-4363-A9B1-F37ECAF7507C}" type="presParOf" srcId="{0807D305-AA33-44C4-8C80-16F5905C6F43}" destId="{3A16A56C-1A80-41F4-AB12-EC9525F84451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C917BB-D260-44D4-A9B9-3272A1FA4296}" type="datetimeFigureOut">
              <a:rPr lang="hu-HU" smtClean="0"/>
              <a:pPr/>
              <a:t>2017. 11. 20.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893C79-AFFD-4289-8219-8C8644F1652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099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893C79-AFFD-4289-8219-8C8644F16523}" type="slidenum">
              <a:rPr lang="hu-HU" smtClean="0"/>
              <a:pPr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892137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893C79-AFFD-4289-8219-8C8644F16523}" type="slidenum">
              <a:rPr lang="hu-HU" smtClean="0"/>
              <a:pPr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892137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893C79-AFFD-4289-8219-8C8644F16523}" type="slidenum">
              <a:rPr lang="hu-HU" smtClean="0"/>
              <a:pPr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892137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893C79-AFFD-4289-8219-8C8644F16523}" type="slidenum">
              <a:rPr lang="hu-HU" smtClean="0"/>
              <a:pPr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89213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893C79-AFFD-4289-8219-8C8644F16523}" type="slidenum">
              <a:rPr lang="hu-HU" smtClean="0"/>
              <a:pPr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892137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893C79-AFFD-4289-8219-8C8644F16523}" type="slidenum">
              <a:rPr lang="hu-HU" smtClean="0"/>
              <a:pPr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892137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893C79-AFFD-4289-8219-8C8644F16523}" type="slidenum">
              <a:rPr lang="hu-HU" smtClean="0"/>
              <a:pPr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892137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893C79-AFFD-4289-8219-8C8644F16523}" type="slidenum">
              <a:rPr lang="hu-HU" smtClean="0"/>
              <a:pPr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892137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893C79-AFFD-4289-8219-8C8644F16523}" type="slidenum">
              <a:rPr lang="hu-HU" smtClean="0"/>
              <a:pPr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892137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893C79-AFFD-4289-8219-8C8644F16523}" type="slidenum">
              <a:rPr lang="hu-HU" smtClean="0"/>
              <a:pPr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892137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893C79-AFFD-4289-8219-8C8644F16523}" type="slidenum">
              <a:rPr lang="hu-HU" smtClean="0"/>
              <a:pPr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892137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893C79-AFFD-4289-8219-8C8644F16523}" type="slidenum">
              <a:rPr lang="hu-HU" smtClean="0"/>
              <a:pPr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89213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A7522-9A23-4A45-9E1B-E2B1FA3A0BCE}" type="datetimeFigureOut">
              <a:rPr lang="hu-HU" smtClean="0"/>
              <a:pPr/>
              <a:t>2017. 11. 20.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498D-E8D4-4165-96F2-CB3225AEF056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02318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A7522-9A23-4A45-9E1B-E2B1FA3A0BCE}" type="datetimeFigureOut">
              <a:rPr lang="hu-HU" smtClean="0"/>
              <a:pPr/>
              <a:t>2017. 11. 20.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498D-E8D4-4165-96F2-CB3225AEF056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10095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A7522-9A23-4A45-9E1B-E2B1FA3A0BCE}" type="datetimeFigureOut">
              <a:rPr lang="hu-HU" smtClean="0"/>
              <a:pPr/>
              <a:t>2017. 11. 20.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498D-E8D4-4165-96F2-CB3225AEF056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88969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A7522-9A23-4A45-9E1B-E2B1FA3A0BCE}" type="datetimeFigureOut">
              <a:rPr lang="hu-HU" smtClean="0"/>
              <a:pPr/>
              <a:t>2017. 11. 20.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498D-E8D4-4165-96F2-CB3225AEF056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0973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A7522-9A23-4A45-9E1B-E2B1FA3A0BCE}" type="datetimeFigureOut">
              <a:rPr lang="hu-HU" smtClean="0"/>
              <a:pPr/>
              <a:t>2017. 11. 20.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498D-E8D4-4165-96F2-CB3225AEF056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24796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A7522-9A23-4A45-9E1B-E2B1FA3A0BCE}" type="datetimeFigureOut">
              <a:rPr lang="hu-HU" smtClean="0"/>
              <a:pPr/>
              <a:t>2017. 11. 20.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498D-E8D4-4165-96F2-CB3225AEF056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2712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A7522-9A23-4A45-9E1B-E2B1FA3A0BCE}" type="datetimeFigureOut">
              <a:rPr lang="hu-HU" smtClean="0"/>
              <a:pPr/>
              <a:t>2017. 11. 20.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498D-E8D4-4165-96F2-CB3225AEF056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75393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A7522-9A23-4A45-9E1B-E2B1FA3A0BCE}" type="datetimeFigureOut">
              <a:rPr lang="hu-HU" smtClean="0"/>
              <a:pPr/>
              <a:t>2017. 11. 20.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498D-E8D4-4165-96F2-CB3225AEF056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29239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A7522-9A23-4A45-9E1B-E2B1FA3A0BCE}" type="datetimeFigureOut">
              <a:rPr lang="hu-HU" smtClean="0"/>
              <a:pPr/>
              <a:t>2017. 11. 20.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498D-E8D4-4165-96F2-CB3225AEF056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38406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A7522-9A23-4A45-9E1B-E2B1FA3A0BCE}" type="datetimeFigureOut">
              <a:rPr lang="hu-HU" smtClean="0"/>
              <a:pPr/>
              <a:t>2017. 11. 20.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498D-E8D4-4165-96F2-CB3225AEF056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1779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A7522-9A23-4A45-9E1B-E2B1FA3A0BCE}" type="datetimeFigureOut">
              <a:rPr lang="hu-HU" smtClean="0"/>
              <a:pPr/>
              <a:t>2017. 11. 20.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B498D-E8D4-4165-96F2-CB3225AEF056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93418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A7522-9A23-4A45-9E1B-E2B1FA3A0BCE}" type="datetimeFigureOut">
              <a:rPr lang="hu-HU" smtClean="0"/>
              <a:pPr/>
              <a:t>2017. 11. 20.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B498D-E8D4-4165-96F2-CB3225AEF056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4465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sarandpartners.hu/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inkedin.com/company-beta/1225922/" TargetMode="External"/><Relationship Id="rId5" Type="http://schemas.openxmlformats.org/officeDocument/2006/relationships/image" Target="../media/image4.png"/><Relationship Id="rId4" Type="http://schemas.openxmlformats.org/officeDocument/2006/relationships/hyperlink" Target="https://www.facebook.com/webjog/" TargetMode="External"/><Relationship Id="rId9" Type="http://schemas.openxmlformats.org/officeDocument/2006/relationships/hyperlink" Target="mailto:office@sarandpartners.hu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sarandpartners.hu/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inkedin.com/company-beta/1225922/" TargetMode="External"/><Relationship Id="rId5" Type="http://schemas.openxmlformats.org/officeDocument/2006/relationships/image" Target="../media/image4.png"/><Relationship Id="rId4" Type="http://schemas.openxmlformats.org/officeDocument/2006/relationships/hyperlink" Target="https://www.facebook.com/webjog/" TargetMode="External"/><Relationship Id="rId9" Type="http://schemas.openxmlformats.org/officeDocument/2006/relationships/hyperlink" Target="mailto:office@sarandpartners.hu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sarandpartners.hu/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inkedin.com/company-beta/1225922/" TargetMode="External"/><Relationship Id="rId5" Type="http://schemas.openxmlformats.org/officeDocument/2006/relationships/image" Target="../media/image4.png"/><Relationship Id="rId4" Type="http://schemas.openxmlformats.org/officeDocument/2006/relationships/hyperlink" Target="https://www.facebook.com/webjog/" TargetMode="External"/><Relationship Id="rId9" Type="http://schemas.openxmlformats.org/officeDocument/2006/relationships/hyperlink" Target="mailto:office@sarandpartners.hu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sarandpartners.hu/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inkedin.com/company-beta/1225922/" TargetMode="External"/><Relationship Id="rId5" Type="http://schemas.openxmlformats.org/officeDocument/2006/relationships/image" Target="../media/image4.png"/><Relationship Id="rId4" Type="http://schemas.openxmlformats.org/officeDocument/2006/relationships/hyperlink" Target="https://www.facebook.com/webjog/" TargetMode="External"/><Relationship Id="rId9" Type="http://schemas.openxmlformats.org/officeDocument/2006/relationships/hyperlink" Target="mailto:office@sarandpartners.hu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mailto:katalin.horvath@sarandpartners.hu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hyperlink" Target="https://www.linkedin.com/in/katalinh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sarandpartners.hu/" TargetMode="External"/><Relationship Id="rId13" Type="http://schemas.openxmlformats.org/officeDocument/2006/relationships/diagramColors" Target="../diagrams/colors1.xml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inkedin.com/company-beta/1225922/" TargetMode="External"/><Relationship Id="rId11" Type="http://schemas.openxmlformats.org/officeDocument/2006/relationships/diagramLayout" Target="../diagrams/layout1.xml"/><Relationship Id="rId5" Type="http://schemas.openxmlformats.org/officeDocument/2006/relationships/image" Target="../media/image4.png"/><Relationship Id="rId10" Type="http://schemas.openxmlformats.org/officeDocument/2006/relationships/diagramData" Target="../diagrams/data1.xml"/><Relationship Id="rId4" Type="http://schemas.openxmlformats.org/officeDocument/2006/relationships/hyperlink" Target="https://www.facebook.com/webjog/" TargetMode="External"/><Relationship Id="rId9" Type="http://schemas.openxmlformats.org/officeDocument/2006/relationships/hyperlink" Target="mailto:office@sarandpartners.hu" TargetMode="External"/><Relationship Id="rId14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sarandpartners.hu/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inkedin.com/company-beta/1225922/" TargetMode="External"/><Relationship Id="rId5" Type="http://schemas.openxmlformats.org/officeDocument/2006/relationships/image" Target="../media/image4.png"/><Relationship Id="rId4" Type="http://schemas.openxmlformats.org/officeDocument/2006/relationships/hyperlink" Target="https://www.facebook.com/webjog/" TargetMode="External"/><Relationship Id="rId9" Type="http://schemas.openxmlformats.org/officeDocument/2006/relationships/hyperlink" Target="mailto:office@sarandpartners.hu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sarandpartners.hu/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inkedin.com/company-beta/1225922/" TargetMode="External"/><Relationship Id="rId5" Type="http://schemas.openxmlformats.org/officeDocument/2006/relationships/image" Target="../media/image4.png"/><Relationship Id="rId4" Type="http://schemas.openxmlformats.org/officeDocument/2006/relationships/hyperlink" Target="https://www.facebook.com/webjog/" TargetMode="External"/><Relationship Id="rId9" Type="http://schemas.openxmlformats.org/officeDocument/2006/relationships/hyperlink" Target="mailto:office@sarandpartners.hu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arandpartners.hu/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inkedin.com/company-beta/1225922/" TargetMode="External"/><Relationship Id="rId5" Type="http://schemas.openxmlformats.org/officeDocument/2006/relationships/image" Target="../media/image4.png"/><Relationship Id="rId4" Type="http://schemas.openxmlformats.org/officeDocument/2006/relationships/hyperlink" Target="https://www.facebook.com/webjog/" TargetMode="External"/><Relationship Id="rId9" Type="http://schemas.openxmlformats.org/officeDocument/2006/relationships/hyperlink" Target="mailto:office@sarandpartners.hu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arandpartners.hu/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inkedin.com/company-beta/1225922/" TargetMode="External"/><Relationship Id="rId5" Type="http://schemas.openxmlformats.org/officeDocument/2006/relationships/image" Target="../media/image4.png"/><Relationship Id="rId4" Type="http://schemas.openxmlformats.org/officeDocument/2006/relationships/hyperlink" Target="https://www.facebook.com/webjog/" TargetMode="External"/><Relationship Id="rId9" Type="http://schemas.openxmlformats.org/officeDocument/2006/relationships/hyperlink" Target="mailto:office@sarandpartners.hu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sarandpartners.hu/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inkedin.com/company-beta/1225922/" TargetMode="External"/><Relationship Id="rId5" Type="http://schemas.openxmlformats.org/officeDocument/2006/relationships/image" Target="../media/image4.png"/><Relationship Id="rId4" Type="http://schemas.openxmlformats.org/officeDocument/2006/relationships/hyperlink" Target="https://www.facebook.com/webjog/" TargetMode="External"/><Relationship Id="rId9" Type="http://schemas.openxmlformats.org/officeDocument/2006/relationships/hyperlink" Target="mailto:office@sarandpartners.hu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sarandpartners.hu/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inkedin.com/company-beta/1225922/" TargetMode="External"/><Relationship Id="rId5" Type="http://schemas.openxmlformats.org/officeDocument/2006/relationships/image" Target="../media/image4.png"/><Relationship Id="rId4" Type="http://schemas.openxmlformats.org/officeDocument/2006/relationships/hyperlink" Target="https://www.facebook.com/webjog/" TargetMode="External"/><Relationship Id="rId9" Type="http://schemas.openxmlformats.org/officeDocument/2006/relationships/hyperlink" Target="mailto:office@sarandpartners.hu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sarandpartners.hu/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inkedin.com/company-beta/1225922/" TargetMode="External"/><Relationship Id="rId5" Type="http://schemas.openxmlformats.org/officeDocument/2006/relationships/image" Target="../media/image4.png"/><Relationship Id="rId4" Type="http://schemas.openxmlformats.org/officeDocument/2006/relationships/hyperlink" Target="https://www.facebook.com/webjog/" TargetMode="External"/><Relationship Id="rId9" Type="http://schemas.openxmlformats.org/officeDocument/2006/relationships/hyperlink" Target="mailto:office@sarandpartners.h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33375" y="466755"/>
            <a:ext cx="11525250" cy="1560454"/>
          </a:xfrm>
        </p:spPr>
        <p:txBody>
          <a:bodyPr anchor="ctr">
            <a:normAutofit/>
          </a:bodyPr>
          <a:lstStyle/>
          <a:p>
            <a:r>
              <a:rPr lang="hu-HU" sz="5000" b="1" cap="all" dirty="0" smtClean="0">
                <a:solidFill>
                  <a:srgbClr val="C41230"/>
                </a:solidFill>
                <a:latin typeface="+mn-lt"/>
              </a:rPr>
              <a:t>GDPR, A UX Design kihívás</a:t>
            </a:r>
            <a:endParaRPr lang="hu-HU" sz="5000" b="1" cap="all" dirty="0">
              <a:solidFill>
                <a:srgbClr val="C41230"/>
              </a:solidFill>
              <a:latin typeface="+mn-lt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33375" y="2027210"/>
            <a:ext cx="11525250" cy="957531"/>
          </a:xfrm>
        </p:spPr>
        <p:txBody>
          <a:bodyPr/>
          <a:lstStyle/>
          <a:p>
            <a:r>
              <a:rPr lang="hu-HU" dirty="0" smtClean="0">
                <a:solidFill>
                  <a:srgbClr val="4C5A53"/>
                </a:solidFill>
              </a:rPr>
              <a:t>Mire kell figyelni a UX tervezőknek 2018 májusától?</a:t>
            </a:r>
            <a:endParaRPr lang="hu-HU" dirty="0">
              <a:solidFill>
                <a:srgbClr val="4C5A53"/>
              </a:solidFill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375" y="4843578"/>
            <a:ext cx="6094290" cy="1042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72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57274" y="365127"/>
            <a:ext cx="10086975" cy="788970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>
                <a:solidFill>
                  <a:srgbClr val="C41230"/>
                </a:solidFill>
              </a:rPr>
              <a:t>A hozzájárulás új szabályai</a:t>
            </a:r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>
          <a:xfrm>
            <a:off x="1080719" y="1359877"/>
            <a:ext cx="10086975" cy="4828809"/>
          </a:xfrm>
        </p:spPr>
        <p:txBody>
          <a:bodyPr>
            <a:normAutofit/>
          </a:bodyPr>
          <a:lstStyle/>
          <a:p>
            <a:pPr marL="0" indent="0">
              <a:buClr>
                <a:srgbClr val="C41230"/>
              </a:buClr>
              <a:buNone/>
            </a:pPr>
            <a:r>
              <a:rPr lang="hu-HU" b="1" dirty="0">
                <a:solidFill>
                  <a:srgbClr val="4C5A53"/>
                </a:solidFill>
              </a:rPr>
              <a:t>Mihez kell külön kifejezett hozzájárulás?</a:t>
            </a:r>
          </a:p>
          <a:p>
            <a:pPr marL="0" indent="0">
              <a:buClr>
                <a:srgbClr val="C41230"/>
              </a:buClr>
              <a:buNone/>
            </a:pPr>
            <a:endParaRPr lang="hu-HU" b="1" dirty="0">
              <a:solidFill>
                <a:srgbClr val="4C5A53"/>
              </a:solidFill>
            </a:endParaRPr>
          </a:p>
          <a:p>
            <a:pPr marL="358775" indent="-358775" algn="just">
              <a:lnSpc>
                <a:spcPct val="100000"/>
              </a:lnSpc>
              <a:buClr>
                <a:srgbClr val="C41230"/>
              </a:buClr>
              <a:buFont typeface="Wingdings" panose="05000000000000000000" pitchFamily="2" charset="2"/>
              <a:buChar char="Ø"/>
            </a:pPr>
            <a:r>
              <a:rPr lang="hu-HU" sz="2400" dirty="0" smtClean="0">
                <a:solidFill>
                  <a:srgbClr val="4C5A53"/>
                </a:solidFill>
              </a:rPr>
              <a:t>Különleges adatok kezeléséhez </a:t>
            </a:r>
            <a:r>
              <a:rPr lang="hu-HU" sz="1800" dirty="0" smtClean="0">
                <a:solidFill>
                  <a:srgbClr val="4C5A53"/>
                </a:solidFill>
              </a:rPr>
              <a:t>(faji, etnikai származás, politikai vélemény, vallás, világnézet, szakszervezeti tagság, genetikai, </a:t>
            </a:r>
            <a:r>
              <a:rPr lang="hu-HU" sz="1800" dirty="0" err="1" smtClean="0">
                <a:solidFill>
                  <a:srgbClr val="4C5A53"/>
                </a:solidFill>
              </a:rPr>
              <a:t>biometrikus</a:t>
            </a:r>
            <a:r>
              <a:rPr lang="hu-HU" sz="1800" dirty="0" smtClean="0">
                <a:solidFill>
                  <a:srgbClr val="4C5A53"/>
                </a:solidFill>
              </a:rPr>
              <a:t>, egészségügyi adatok, szexuális adatok – fotó nem különleges adat akkor sem, ha azon látszik pl. a bőrszín) </a:t>
            </a:r>
          </a:p>
          <a:p>
            <a:pPr marL="358775" indent="-358775" algn="just">
              <a:lnSpc>
                <a:spcPct val="150000"/>
              </a:lnSpc>
              <a:buClr>
                <a:srgbClr val="C41230"/>
              </a:buClr>
              <a:buFont typeface="Wingdings" panose="05000000000000000000" pitchFamily="2" charset="2"/>
              <a:buChar char="Ø"/>
            </a:pPr>
            <a:r>
              <a:rPr lang="hu-HU" sz="2400" dirty="0" smtClean="0">
                <a:solidFill>
                  <a:srgbClr val="4C5A53"/>
                </a:solidFill>
              </a:rPr>
              <a:t>Profilalkotáshoz, automatizált döntéshozatalhoz </a:t>
            </a:r>
          </a:p>
          <a:p>
            <a:pPr marL="358775" indent="-358775" algn="just">
              <a:lnSpc>
                <a:spcPct val="150000"/>
              </a:lnSpc>
              <a:buClr>
                <a:srgbClr val="C41230"/>
              </a:buClr>
              <a:buFont typeface="Wingdings" panose="05000000000000000000" pitchFamily="2" charset="2"/>
              <a:buChar char="Ø"/>
            </a:pPr>
            <a:r>
              <a:rPr lang="hu-HU" sz="2400" dirty="0" smtClean="0">
                <a:solidFill>
                  <a:srgbClr val="4C5A53"/>
                </a:solidFill>
              </a:rPr>
              <a:t>EU-n kívüli adattovábbításhoz </a:t>
            </a:r>
          </a:p>
          <a:p>
            <a:pPr marL="358775" indent="-358775" algn="just">
              <a:lnSpc>
                <a:spcPct val="150000"/>
              </a:lnSpc>
              <a:buClr>
                <a:srgbClr val="C41230"/>
              </a:buClr>
              <a:buFont typeface="Wingdings" panose="05000000000000000000" pitchFamily="2" charset="2"/>
              <a:buChar char="Ø"/>
            </a:pPr>
            <a:r>
              <a:rPr lang="hu-HU" sz="2400" dirty="0" err="1" smtClean="0">
                <a:solidFill>
                  <a:srgbClr val="4C5A53"/>
                </a:solidFill>
              </a:rPr>
              <a:t>eDM</a:t>
            </a:r>
            <a:r>
              <a:rPr lang="hu-HU" sz="2400" dirty="0" smtClean="0">
                <a:solidFill>
                  <a:srgbClr val="4C5A53"/>
                </a:solidFill>
              </a:rPr>
              <a:t> küldéshez </a:t>
            </a:r>
            <a:endParaRPr lang="hu-HU" sz="2400" dirty="0">
              <a:solidFill>
                <a:srgbClr val="4C5A53"/>
              </a:solidFill>
            </a:endParaRPr>
          </a:p>
          <a:p>
            <a:pPr marL="0" indent="0">
              <a:buClr>
                <a:srgbClr val="C41230"/>
              </a:buClr>
              <a:buNone/>
            </a:pPr>
            <a:endParaRPr lang="hu-HU" b="1" dirty="0">
              <a:solidFill>
                <a:srgbClr val="C41230"/>
              </a:solidFill>
              <a:latin typeface="+mj-lt"/>
            </a:endParaRPr>
          </a:p>
          <a:p>
            <a:pPr marL="0" indent="0">
              <a:buClr>
                <a:srgbClr val="C41230"/>
              </a:buClr>
              <a:buNone/>
            </a:pPr>
            <a:endParaRPr lang="hu-HU" sz="2400" dirty="0">
              <a:solidFill>
                <a:srgbClr val="4C5A53"/>
              </a:solidFill>
            </a:endParaRPr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273" y="6307872"/>
            <a:ext cx="2545871" cy="435657"/>
          </a:xfrm>
          <a:prstGeom prst="rect">
            <a:avLst/>
          </a:prstGeom>
        </p:spPr>
      </p:pic>
      <p:pic>
        <p:nvPicPr>
          <p:cNvPr id="15" name="Tartalom helye 3">
            <a:hlinkClick r:id="rId4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8591" y="6307872"/>
            <a:ext cx="435657" cy="435657"/>
          </a:xfrm>
          <a:prstGeom prst="rect">
            <a:avLst/>
          </a:prstGeom>
        </p:spPr>
      </p:pic>
      <p:pic>
        <p:nvPicPr>
          <p:cNvPr id="16" name="Kép 15">
            <a:hlinkClick r:id="rId6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9953" y="6307872"/>
            <a:ext cx="435657" cy="435657"/>
          </a:xfrm>
          <a:prstGeom prst="rect">
            <a:avLst/>
          </a:prstGeom>
        </p:spPr>
      </p:pic>
      <p:sp>
        <p:nvSpPr>
          <p:cNvPr id="17" name="Szövegdoboz 16"/>
          <p:cNvSpPr txBox="1"/>
          <p:nvPr/>
        </p:nvSpPr>
        <p:spPr>
          <a:xfrm>
            <a:off x="7564882" y="6233312"/>
            <a:ext cx="24035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1600" dirty="0" err="1">
                <a:solidFill>
                  <a:srgbClr val="C41230"/>
                </a:solidFill>
                <a:hlinkClick r:id="rId8"/>
              </a:rPr>
              <a:t>sarandpartners.hu</a:t>
            </a:r>
            <a:endParaRPr lang="hu-HU" sz="1600" dirty="0">
              <a:solidFill>
                <a:srgbClr val="C41230"/>
              </a:solidFill>
            </a:endParaRPr>
          </a:p>
          <a:p>
            <a:pPr algn="r"/>
            <a:r>
              <a:rPr lang="hu-HU" sz="1600" dirty="0" err="1">
                <a:solidFill>
                  <a:srgbClr val="C41230"/>
                </a:solidFill>
                <a:hlinkClick r:id="rId9"/>
              </a:rPr>
              <a:t>office</a:t>
            </a:r>
            <a:r>
              <a:rPr lang="hu-HU" sz="1600" dirty="0">
                <a:solidFill>
                  <a:srgbClr val="C41230"/>
                </a:solidFill>
                <a:hlinkClick r:id="rId9"/>
              </a:rPr>
              <a:t>@</a:t>
            </a:r>
            <a:r>
              <a:rPr lang="hu-HU" sz="1600" dirty="0" err="1">
                <a:solidFill>
                  <a:srgbClr val="C41230"/>
                </a:solidFill>
                <a:hlinkClick r:id="rId9"/>
              </a:rPr>
              <a:t>sarandpartners.hu</a:t>
            </a:r>
            <a:endParaRPr lang="hu-HU" sz="1600" dirty="0">
              <a:solidFill>
                <a:srgbClr val="C412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12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57274" y="365127"/>
            <a:ext cx="10086975" cy="788970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 smtClean="0">
                <a:solidFill>
                  <a:srgbClr val="C41230"/>
                </a:solidFill>
              </a:rPr>
              <a:t>Profilalkotás új szabályai</a:t>
            </a:r>
            <a:endParaRPr lang="hu-HU" sz="3600" b="1" dirty="0">
              <a:solidFill>
                <a:srgbClr val="C41230"/>
              </a:solidFill>
            </a:endParaRPr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>
          <a:xfrm>
            <a:off x="1057273" y="1376039"/>
            <a:ext cx="10086975" cy="4800924"/>
          </a:xfrm>
        </p:spPr>
        <p:txBody>
          <a:bodyPr>
            <a:normAutofit/>
          </a:bodyPr>
          <a:lstStyle/>
          <a:p>
            <a:pPr marL="0" indent="0" algn="ctr">
              <a:buClr>
                <a:srgbClr val="C41230"/>
              </a:buClr>
              <a:buNone/>
            </a:pPr>
            <a:endParaRPr lang="hu-HU" dirty="0" smtClean="0">
              <a:solidFill>
                <a:srgbClr val="4C5A53"/>
              </a:solidFill>
            </a:endParaRPr>
          </a:p>
          <a:p>
            <a:pPr marL="0" indent="0" algn="ctr">
              <a:buClr>
                <a:srgbClr val="C41230"/>
              </a:buClr>
              <a:buNone/>
            </a:pPr>
            <a:r>
              <a:rPr lang="hu-HU" b="1" dirty="0" smtClean="0">
                <a:solidFill>
                  <a:srgbClr val="4C5A53"/>
                </a:solidFill>
              </a:rPr>
              <a:t>Az </a:t>
            </a:r>
            <a:r>
              <a:rPr lang="hu-HU" b="1" dirty="0">
                <a:solidFill>
                  <a:srgbClr val="4C5A53"/>
                </a:solidFill>
              </a:rPr>
              <a:t>automatizált adatkezelés azon formája, amikor a személyes adatokat személyes jellemzők értékelésére, elemzésére vagy előrejelzésére </a:t>
            </a:r>
            <a:r>
              <a:rPr lang="hu-HU" b="1" dirty="0" smtClean="0">
                <a:solidFill>
                  <a:srgbClr val="4C5A53"/>
                </a:solidFill>
              </a:rPr>
              <a:t>használják</a:t>
            </a:r>
            <a:endParaRPr lang="hu-HU" b="1" dirty="0">
              <a:solidFill>
                <a:srgbClr val="4C5A53"/>
              </a:solidFill>
            </a:endParaRPr>
          </a:p>
          <a:p>
            <a:pPr marL="0" indent="0" algn="just">
              <a:buClr>
                <a:srgbClr val="C41230"/>
              </a:buClr>
              <a:buNone/>
            </a:pPr>
            <a:endParaRPr lang="hu-HU" sz="2100" dirty="0" smtClean="0">
              <a:solidFill>
                <a:srgbClr val="4C5A53"/>
              </a:solidFill>
            </a:endParaRPr>
          </a:p>
          <a:p>
            <a:pPr marL="0" indent="0" algn="just">
              <a:buClr>
                <a:srgbClr val="C41230"/>
              </a:buClr>
              <a:buNone/>
            </a:pPr>
            <a:r>
              <a:rPr lang="hu-HU" sz="2100" dirty="0" smtClean="0">
                <a:solidFill>
                  <a:srgbClr val="4C5A53"/>
                </a:solidFill>
              </a:rPr>
              <a:t>Személyes </a:t>
            </a:r>
            <a:r>
              <a:rPr lang="hu-HU" sz="2100" dirty="0">
                <a:solidFill>
                  <a:srgbClr val="4C5A53"/>
                </a:solidFill>
              </a:rPr>
              <a:t>jellemzők például:</a:t>
            </a:r>
          </a:p>
          <a:p>
            <a:pPr marL="539750" indent="-269875" algn="just">
              <a:buClr>
                <a:srgbClr val="C41230"/>
              </a:buClr>
              <a:buFont typeface="Wingdings" panose="05000000000000000000" pitchFamily="2" charset="2"/>
              <a:buChar char="§"/>
            </a:pPr>
            <a:r>
              <a:rPr lang="hu-HU" sz="2100" dirty="0">
                <a:solidFill>
                  <a:srgbClr val="4C5A53"/>
                </a:solidFill>
              </a:rPr>
              <a:t>Munkahelyi </a:t>
            </a:r>
            <a:r>
              <a:rPr lang="hu-HU" sz="2100" dirty="0" smtClean="0">
                <a:solidFill>
                  <a:srgbClr val="4C5A53"/>
                </a:solidFill>
              </a:rPr>
              <a:t>teljesítmény </a:t>
            </a:r>
          </a:p>
          <a:p>
            <a:pPr marL="539750" indent="-269875" algn="just">
              <a:buClr>
                <a:srgbClr val="C41230"/>
              </a:buClr>
              <a:buFont typeface="Wingdings" panose="05000000000000000000" pitchFamily="2" charset="2"/>
              <a:buChar char="§"/>
            </a:pPr>
            <a:r>
              <a:rPr lang="hu-HU" sz="2100" dirty="0" smtClean="0">
                <a:solidFill>
                  <a:srgbClr val="4C5A53"/>
                </a:solidFill>
              </a:rPr>
              <a:t>Gazdasági helyzet</a:t>
            </a:r>
          </a:p>
          <a:p>
            <a:pPr marL="539750" indent="-269875" algn="just">
              <a:buClr>
                <a:srgbClr val="C41230"/>
              </a:buClr>
              <a:buFont typeface="Wingdings" panose="05000000000000000000" pitchFamily="2" charset="2"/>
              <a:buChar char="§"/>
            </a:pPr>
            <a:r>
              <a:rPr lang="hu-HU" sz="2100" dirty="0" smtClean="0">
                <a:solidFill>
                  <a:srgbClr val="4C5A53"/>
                </a:solidFill>
              </a:rPr>
              <a:t>Egészségi </a:t>
            </a:r>
            <a:r>
              <a:rPr lang="hu-HU" sz="2100" dirty="0">
                <a:solidFill>
                  <a:srgbClr val="4C5A53"/>
                </a:solidFill>
              </a:rPr>
              <a:t>állapot</a:t>
            </a:r>
          </a:p>
          <a:p>
            <a:pPr marL="539750" indent="-269875" algn="just">
              <a:buClr>
                <a:srgbClr val="C41230"/>
              </a:buClr>
              <a:buFont typeface="Wingdings" panose="05000000000000000000" pitchFamily="2" charset="2"/>
              <a:buChar char="§"/>
            </a:pPr>
            <a:r>
              <a:rPr lang="hu-HU" sz="2100" dirty="0">
                <a:solidFill>
                  <a:srgbClr val="4C5A53"/>
                </a:solidFill>
              </a:rPr>
              <a:t>Személyes </a:t>
            </a:r>
            <a:r>
              <a:rPr lang="hu-HU" sz="2100" dirty="0" smtClean="0">
                <a:solidFill>
                  <a:srgbClr val="4C5A53"/>
                </a:solidFill>
              </a:rPr>
              <a:t>preferenciák, érdeklődés, viselkedés</a:t>
            </a:r>
            <a:endParaRPr lang="hu-HU" sz="2100" dirty="0">
              <a:solidFill>
                <a:srgbClr val="4C5A53"/>
              </a:solidFill>
            </a:endParaRPr>
          </a:p>
          <a:p>
            <a:pPr marL="539750" indent="-269875" algn="just">
              <a:buClr>
                <a:srgbClr val="C41230"/>
              </a:buClr>
              <a:buFont typeface="Wingdings" panose="05000000000000000000" pitchFamily="2" charset="2"/>
              <a:buChar char="§"/>
            </a:pPr>
            <a:r>
              <a:rPr lang="hu-HU" sz="2100" dirty="0" smtClean="0">
                <a:solidFill>
                  <a:srgbClr val="4C5A53"/>
                </a:solidFill>
              </a:rPr>
              <a:t>Tartózkodási hely, mozgás</a:t>
            </a:r>
            <a:endParaRPr lang="hu-HU" sz="2100" dirty="0">
              <a:solidFill>
                <a:srgbClr val="4C5A53"/>
              </a:solidFill>
            </a:endParaRPr>
          </a:p>
          <a:p>
            <a:pPr marL="0" indent="0">
              <a:buClr>
                <a:srgbClr val="C41230"/>
              </a:buClr>
              <a:buNone/>
            </a:pPr>
            <a:endParaRPr lang="hu-HU" dirty="0" smtClean="0">
              <a:solidFill>
                <a:srgbClr val="4C5A53"/>
              </a:solidFill>
            </a:endParaRPr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273" y="6307872"/>
            <a:ext cx="2545871" cy="435657"/>
          </a:xfrm>
          <a:prstGeom prst="rect">
            <a:avLst/>
          </a:prstGeom>
        </p:spPr>
      </p:pic>
      <p:pic>
        <p:nvPicPr>
          <p:cNvPr id="15" name="Tartalom helye 3">
            <a:hlinkClick r:id="rId4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8591" y="6307872"/>
            <a:ext cx="435657" cy="435657"/>
          </a:xfrm>
          <a:prstGeom prst="rect">
            <a:avLst/>
          </a:prstGeom>
        </p:spPr>
      </p:pic>
      <p:pic>
        <p:nvPicPr>
          <p:cNvPr id="16" name="Kép 15">
            <a:hlinkClick r:id="rId6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9953" y="6307872"/>
            <a:ext cx="435657" cy="435657"/>
          </a:xfrm>
          <a:prstGeom prst="rect">
            <a:avLst/>
          </a:prstGeom>
        </p:spPr>
      </p:pic>
      <p:sp>
        <p:nvSpPr>
          <p:cNvPr id="17" name="Szövegdoboz 16"/>
          <p:cNvSpPr txBox="1"/>
          <p:nvPr/>
        </p:nvSpPr>
        <p:spPr>
          <a:xfrm>
            <a:off x="7564882" y="6233312"/>
            <a:ext cx="24035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1600" dirty="0" err="1">
                <a:solidFill>
                  <a:srgbClr val="C41230"/>
                </a:solidFill>
                <a:hlinkClick r:id="rId8"/>
              </a:rPr>
              <a:t>sarandpartners.hu</a:t>
            </a:r>
            <a:endParaRPr lang="hu-HU" sz="1600" dirty="0">
              <a:solidFill>
                <a:srgbClr val="C41230"/>
              </a:solidFill>
            </a:endParaRPr>
          </a:p>
          <a:p>
            <a:pPr algn="r"/>
            <a:r>
              <a:rPr lang="hu-HU" sz="1600" dirty="0" err="1">
                <a:solidFill>
                  <a:srgbClr val="C41230"/>
                </a:solidFill>
                <a:hlinkClick r:id="rId9"/>
              </a:rPr>
              <a:t>office</a:t>
            </a:r>
            <a:r>
              <a:rPr lang="hu-HU" sz="1600" dirty="0">
                <a:solidFill>
                  <a:srgbClr val="C41230"/>
                </a:solidFill>
                <a:hlinkClick r:id="rId9"/>
              </a:rPr>
              <a:t>@</a:t>
            </a:r>
            <a:r>
              <a:rPr lang="hu-HU" sz="1600" dirty="0" err="1">
                <a:solidFill>
                  <a:srgbClr val="C41230"/>
                </a:solidFill>
                <a:hlinkClick r:id="rId9"/>
              </a:rPr>
              <a:t>sarandpartners.hu</a:t>
            </a:r>
            <a:endParaRPr lang="hu-HU" sz="1600" dirty="0">
              <a:solidFill>
                <a:srgbClr val="C412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06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57274" y="365127"/>
            <a:ext cx="10086975" cy="788970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 smtClean="0">
                <a:solidFill>
                  <a:srgbClr val="C41230"/>
                </a:solidFill>
              </a:rPr>
              <a:t>Profilalkotás új szabályai</a:t>
            </a:r>
            <a:endParaRPr lang="hu-HU" sz="3600" b="1" dirty="0">
              <a:solidFill>
                <a:srgbClr val="C41230"/>
              </a:solidFill>
            </a:endParaRPr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>
          <a:xfrm>
            <a:off x="1057273" y="1376039"/>
            <a:ext cx="10086975" cy="4800924"/>
          </a:xfrm>
        </p:spPr>
        <p:txBody>
          <a:bodyPr>
            <a:normAutofit fontScale="77500" lnSpcReduction="20000"/>
          </a:bodyPr>
          <a:lstStyle/>
          <a:p>
            <a:pPr marL="358775" indent="-358775" algn="just">
              <a:lnSpc>
                <a:spcPct val="120000"/>
              </a:lnSpc>
              <a:buClr>
                <a:srgbClr val="C41230"/>
              </a:buClr>
              <a:buFont typeface="Wingdings" panose="05000000000000000000" pitchFamily="2" charset="2"/>
              <a:buChar char="Ø"/>
            </a:pPr>
            <a:r>
              <a:rPr lang="hu-HU" dirty="0" smtClean="0">
                <a:solidFill>
                  <a:srgbClr val="4C5A53"/>
                </a:solidFill>
              </a:rPr>
              <a:t>Az érintett speciális jogai: </a:t>
            </a:r>
          </a:p>
          <a:p>
            <a:pPr marL="630238" indent="-271463" algn="just">
              <a:lnSpc>
                <a:spcPct val="120000"/>
              </a:lnSpc>
              <a:buClr>
                <a:srgbClr val="C41230"/>
              </a:buClr>
              <a:buFont typeface="Wingdings" panose="05000000000000000000" pitchFamily="2" charset="2"/>
              <a:buChar char="§"/>
            </a:pPr>
            <a:r>
              <a:rPr lang="hu-HU" sz="2300" dirty="0" smtClean="0">
                <a:solidFill>
                  <a:srgbClr val="4C5A53"/>
                </a:solidFill>
              </a:rPr>
              <a:t>emberi </a:t>
            </a:r>
            <a:r>
              <a:rPr lang="hu-HU" sz="2300" dirty="0">
                <a:solidFill>
                  <a:srgbClr val="4C5A53"/>
                </a:solidFill>
              </a:rPr>
              <a:t>beavatkozás </a:t>
            </a:r>
            <a:r>
              <a:rPr lang="hu-HU" sz="2300" dirty="0" smtClean="0">
                <a:solidFill>
                  <a:srgbClr val="4C5A53"/>
                </a:solidFill>
              </a:rPr>
              <a:t>kérése </a:t>
            </a:r>
          </a:p>
          <a:p>
            <a:pPr marL="630238" indent="-271463" algn="just">
              <a:lnSpc>
                <a:spcPct val="120000"/>
              </a:lnSpc>
              <a:buClr>
                <a:srgbClr val="C41230"/>
              </a:buClr>
              <a:buFont typeface="Wingdings" panose="05000000000000000000" pitchFamily="2" charset="2"/>
              <a:buChar char="§"/>
            </a:pPr>
            <a:r>
              <a:rPr lang="hu-HU" sz="2300" dirty="0" smtClean="0">
                <a:solidFill>
                  <a:srgbClr val="4C5A53"/>
                </a:solidFill>
              </a:rPr>
              <a:t>tájékoztatás kérése</a:t>
            </a:r>
          </a:p>
          <a:p>
            <a:pPr marL="630238" indent="-271463" algn="just">
              <a:lnSpc>
                <a:spcPct val="120000"/>
              </a:lnSpc>
              <a:buClr>
                <a:srgbClr val="C41230"/>
              </a:buClr>
              <a:buFont typeface="Wingdings" panose="05000000000000000000" pitchFamily="2" charset="2"/>
              <a:buChar char="§"/>
            </a:pPr>
            <a:r>
              <a:rPr lang="hu-HU" sz="2300" dirty="0" smtClean="0">
                <a:solidFill>
                  <a:srgbClr val="4C5A53"/>
                </a:solidFill>
              </a:rPr>
              <a:t>magyarázat kérése </a:t>
            </a:r>
          </a:p>
          <a:p>
            <a:pPr marL="630238" indent="-271463" algn="just">
              <a:lnSpc>
                <a:spcPct val="120000"/>
              </a:lnSpc>
              <a:buClr>
                <a:srgbClr val="C41230"/>
              </a:buClr>
              <a:buFont typeface="Wingdings" panose="05000000000000000000" pitchFamily="2" charset="2"/>
              <a:buChar char="§"/>
            </a:pPr>
            <a:r>
              <a:rPr lang="hu-HU" sz="2300" dirty="0" smtClean="0">
                <a:solidFill>
                  <a:srgbClr val="4C5A53"/>
                </a:solidFill>
              </a:rPr>
              <a:t>kifogás előterjesztése </a:t>
            </a:r>
          </a:p>
          <a:p>
            <a:pPr marL="630238" indent="-271463" algn="just">
              <a:lnSpc>
                <a:spcPct val="120000"/>
              </a:lnSpc>
              <a:buClr>
                <a:srgbClr val="C41230"/>
              </a:buClr>
              <a:buFont typeface="Wingdings" panose="05000000000000000000" pitchFamily="2" charset="2"/>
              <a:buChar char="§"/>
            </a:pPr>
            <a:r>
              <a:rPr lang="hu-HU" sz="2300" dirty="0" smtClean="0">
                <a:solidFill>
                  <a:srgbClr val="4C5A53"/>
                </a:solidFill>
              </a:rPr>
              <a:t>tiltakozás</a:t>
            </a:r>
          </a:p>
          <a:p>
            <a:pPr marL="358775" indent="-358775" algn="just">
              <a:lnSpc>
                <a:spcPct val="120000"/>
              </a:lnSpc>
              <a:buClr>
                <a:srgbClr val="C41230"/>
              </a:buClr>
              <a:buFont typeface="Wingdings" panose="05000000000000000000" pitchFamily="2" charset="2"/>
              <a:buChar char="Ø"/>
            </a:pPr>
            <a:r>
              <a:rPr lang="hu-HU" dirty="0" smtClean="0">
                <a:solidFill>
                  <a:srgbClr val="4C5A53"/>
                </a:solidFill>
              </a:rPr>
              <a:t>Külön hozzájárulás</a:t>
            </a:r>
          </a:p>
          <a:p>
            <a:pPr marL="358775" indent="-358775" algn="just">
              <a:lnSpc>
                <a:spcPct val="120000"/>
              </a:lnSpc>
              <a:buClr>
                <a:srgbClr val="C41230"/>
              </a:buClr>
              <a:buFont typeface="Wingdings" panose="05000000000000000000" pitchFamily="2" charset="2"/>
              <a:buChar char="Ø"/>
            </a:pPr>
            <a:r>
              <a:rPr lang="hu-HU" dirty="0" smtClean="0">
                <a:solidFill>
                  <a:srgbClr val="4C5A53"/>
                </a:solidFill>
              </a:rPr>
              <a:t>Kötelező az adatvédelmi hatásvizsgálat</a:t>
            </a:r>
          </a:p>
          <a:p>
            <a:pPr marL="358775" indent="-358775" algn="just">
              <a:lnSpc>
                <a:spcPct val="120000"/>
              </a:lnSpc>
              <a:buClr>
                <a:srgbClr val="C41230"/>
              </a:buClr>
              <a:buFont typeface="Wingdings" panose="05000000000000000000" pitchFamily="2" charset="2"/>
              <a:buChar char="Ø"/>
            </a:pPr>
            <a:r>
              <a:rPr lang="hu-HU" dirty="0" smtClean="0">
                <a:solidFill>
                  <a:srgbClr val="4C5A53"/>
                </a:solidFill>
              </a:rPr>
              <a:t>Bővített tájékoztatás </a:t>
            </a:r>
            <a:r>
              <a:rPr lang="hu-HU" sz="2300" dirty="0" smtClean="0">
                <a:solidFill>
                  <a:srgbClr val="4C5A53"/>
                </a:solidFill>
              </a:rPr>
              <a:t>(elemzési logika, adatkezelés jelentősége, következményei)</a:t>
            </a:r>
          </a:p>
          <a:p>
            <a:pPr marL="358775" indent="-358775" algn="just">
              <a:lnSpc>
                <a:spcPct val="120000"/>
              </a:lnSpc>
              <a:buClr>
                <a:srgbClr val="C41230"/>
              </a:buClr>
              <a:buFont typeface="Wingdings" panose="05000000000000000000" pitchFamily="2" charset="2"/>
              <a:buChar char="Ø"/>
            </a:pPr>
            <a:r>
              <a:rPr lang="hu-HU" dirty="0">
                <a:solidFill>
                  <a:srgbClr val="4C5A53"/>
                </a:solidFill>
              </a:rPr>
              <a:t>Műszaki, IT intézkedések bevezetése </a:t>
            </a:r>
            <a:r>
              <a:rPr lang="hu-HU" sz="2300" dirty="0">
                <a:solidFill>
                  <a:srgbClr val="4C5A53"/>
                </a:solidFill>
              </a:rPr>
              <a:t>(tesztelés, algoritmusok átnézése, pontosság ellenőrzése)</a:t>
            </a:r>
          </a:p>
          <a:p>
            <a:pPr marL="358775" indent="-358775" algn="just">
              <a:lnSpc>
                <a:spcPct val="150000"/>
              </a:lnSpc>
              <a:buClr>
                <a:srgbClr val="C41230"/>
              </a:buClr>
              <a:buFont typeface="Wingdings" panose="05000000000000000000" pitchFamily="2" charset="2"/>
              <a:buChar char="Ø"/>
            </a:pPr>
            <a:endParaRPr lang="hu-HU" dirty="0">
              <a:solidFill>
                <a:srgbClr val="4C5A53"/>
              </a:solidFill>
            </a:endParaRPr>
          </a:p>
          <a:p>
            <a:pPr marL="0" indent="0">
              <a:buClr>
                <a:srgbClr val="C41230"/>
              </a:buClr>
              <a:buNone/>
            </a:pPr>
            <a:endParaRPr lang="hu-HU" dirty="0" smtClean="0">
              <a:solidFill>
                <a:srgbClr val="4C5A53"/>
              </a:solidFill>
            </a:endParaRPr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273" y="6307872"/>
            <a:ext cx="2545871" cy="435657"/>
          </a:xfrm>
          <a:prstGeom prst="rect">
            <a:avLst/>
          </a:prstGeom>
        </p:spPr>
      </p:pic>
      <p:pic>
        <p:nvPicPr>
          <p:cNvPr id="15" name="Tartalom helye 3">
            <a:hlinkClick r:id="rId4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8591" y="6307872"/>
            <a:ext cx="435657" cy="435657"/>
          </a:xfrm>
          <a:prstGeom prst="rect">
            <a:avLst/>
          </a:prstGeom>
        </p:spPr>
      </p:pic>
      <p:pic>
        <p:nvPicPr>
          <p:cNvPr id="16" name="Kép 15">
            <a:hlinkClick r:id="rId6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9953" y="6307872"/>
            <a:ext cx="435657" cy="435657"/>
          </a:xfrm>
          <a:prstGeom prst="rect">
            <a:avLst/>
          </a:prstGeom>
        </p:spPr>
      </p:pic>
      <p:sp>
        <p:nvSpPr>
          <p:cNvPr id="17" name="Szövegdoboz 16"/>
          <p:cNvSpPr txBox="1"/>
          <p:nvPr/>
        </p:nvSpPr>
        <p:spPr>
          <a:xfrm>
            <a:off x="7564882" y="6233312"/>
            <a:ext cx="24035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1600" dirty="0" err="1">
                <a:solidFill>
                  <a:srgbClr val="C41230"/>
                </a:solidFill>
                <a:hlinkClick r:id="rId8"/>
              </a:rPr>
              <a:t>sarandpartners.hu</a:t>
            </a:r>
            <a:endParaRPr lang="hu-HU" sz="1600" dirty="0">
              <a:solidFill>
                <a:srgbClr val="C41230"/>
              </a:solidFill>
            </a:endParaRPr>
          </a:p>
          <a:p>
            <a:pPr algn="r"/>
            <a:r>
              <a:rPr lang="hu-HU" sz="1600" dirty="0" err="1">
                <a:solidFill>
                  <a:srgbClr val="C41230"/>
                </a:solidFill>
                <a:hlinkClick r:id="rId9"/>
              </a:rPr>
              <a:t>office</a:t>
            </a:r>
            <a:r>
              <a:rPr lang="hu-HU" sz="1600" dirty="0">
                <a:solidFill>
                  <a:srgbClr val="C41230"/>
                </a:solidFill>
                <a:hlinkClick r:id="rId9"/>
              </a:rPr>
              <a:t>@</a:t>
            </a:r>
            <a:r>
              <a:rPr lang="hu-HU" sz="1600" dirty="0" err="1">
                <a:solidFill>
                  <a:srgbClr val="C41230"/>
                </a:solidFill>
                <a:hlinkClick r:id="rId9"/>
              </a:rPr>
              <a:t>sarandpartners.hu</a:t>
            </a:r>
            <a:endParaRPr lang="hu-HU" sz="1600" dirty="0">
              <a:solidFill>
                <a:srgbClr val="C412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30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57274" y="365127"/>
            <a:ext cx="10086975" cy="788970"/>
          </a:xfrm>
        </p:spPr>
        <p:txBody>
          <a:bodyPr>
            <a:normAutofit fontScale="90000"/>
          </a:bodyPr>
          <a:lstStyle/>
          <a:p>
            <a:pPr algn="ctr"/>
            <a:r>
              <a:rPr lang="hu-HU" sz="3600" b="1" dirty="0" err="1" smtClean="0">
                <a:solidFill>
                  <a:srgbClr val="C41230"/>
                </a:solidFill>
              </a:rPr>
              <a:t>Cookie</a:t>
            </a:r>
            <a:r>
              <a:rPr lang="hu-HU" sz="3600" b="1" dirty="0" smtClean="0">
                <a:solidFill>
                  <a:srgbClr val="C41230"/>
                </a:solidFill>
              </a:rPr>
              <a:t> kezelés új szabályai</a:t>
            </a:r>
            <a:br>
              <a:rPr lang="hu-HU" sz="3600" b="1" dirty="0" smtClean="0">
                <a:solidFill>
                  <a:srgbClr val="C41230"/>
                </a:solidFill>
              </a:rPr>
            </a:br>
            <a:r>
              <a:rPr lang="hu-HU" sz="3600" b="1" dirty="0" smtClean="0">
                <a:solidFill>
                  <a:srgbClr val="C41230"/>
                </a:solidFill>
              </a:rPr>
              <a:t>Viszlát </a:t>
            </a:r>
            <a:r>
              <a:rPr lang="hu-HU" sz="3600" b="1" dirty="0" err="1" smtClean="0">
                <a:solidFill>
                  <a:srgbClr val="C41230"/>
                </a:solidFill>
              </a:rPr>
              <a:t>pop-ups</a:t>
            </a:r>
            <a:r>
              <a:rPr lang="hu-HU" sz="3600" b="1" dirty="0">
                <a:solidFill>
                  <a:srgbClr val="C41230"/>
                </a:solidFill>
              </a:rPr>
              <a:t> </a:t>
            </a:r>
            <a:r>
              <a:rPr lang="hu-HU" sz="3600" b="1" dirty="0" smtClean="0">
                <a:solidFill>
                  <a:srgbClr val="C41230"/>
                </a:solidFill>
              </a:rPr>
              <a:t>és </a:t>
            </a:r>
            <a:r>
              <a:rPr lang="hu-HU" sz="3600" b="1" dirty="0" err="1" smtClean="0">
                <a:solidFill>
                  <a:srgbClr val="C41230"/>
                </a:solidFill>
              </a:rPr>
              <a:t>cookie</a:t>
            </a:r>
            <a:r>
              <a:rPr lang="hu-HU" sz="3600" b="1" dirty="0" smtClean="0">
                <a:solidFill>
                  <a:srgbClr val="C41230"/>
                </a:solidFill>
              </a:rPr>
              <a:t> </a:t>
            </a:r>
            <a:r>
              <a:rPr lang="hu-HU" sz="3600" b="1" dirty="0" err="1" smtClean="0">
                <a:solidFill>
                  <a:srgbClr val="C41230"/>
                </a:solidFill>
              </a:rPr>
              <a:t>notification</a:t>
            </a:r>
            <a:r>
              <a:rPr lang="hu-HU" sz="3600" b="1" dirty="0" smtClean="0">
                <a:solidFill>
                  <a:srgbClr val="C41230"/>
                </a:solidFill>
              </a:rPr>
              <a:t>, hello GDPR </a:t>
            </a:r>
            <a:r>
              <a:rPr lang="hu-HU" sz="3600" b="1" dirty="0" err="1" smtClean="0">
                <a:solidFill>
                  <a:srgbClr val="C41230"/>
                </a:solidFill>
              </a:rPr>
              <a:t>consent</a:t>
            </a:r>
            <a:r>
              <a:rPr lang="hu-HU" sz="3600" b="1" dirty="0" smtClean="0">
                <a:solidFill>
                  <a:srgbClr val="C41230"/>
                </a:solidFill>
              </a:rPr>
              <a:t>!</a:t>
            </a:r>
            <a:endParaRPr lang="hu-HU" sz="3600" b="1" dirty="0">
              <a:solidFill>
                <a:srgbClr val="C41230"/>
              </a:solidFill>
            </a:endParaRPr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>
          <a:xfrm>
            <a:off x="1057273" y="1376039"/>
            <a:ext cx="10086975" cy="4800924"/>
          </a:xfrm>
        </p:spPr>
        <p:txBody>
          <a:bodyPr>
            <a:normAutofit/>
          </a:bodyPr>
          <a:lstStyle/>
          <a:p>
            <a:pPr marL="358775" indent="-358775">
              <a:buClr>
                <a:srgbClr val="C41230"/>
              </a:buClr>
              <a:buFont typeface="Wingdings" panose="05000000000000000000" pitchFamily="2" charset="2"/>
              <a:buChar char="Ø"/>
            </a:pPr>
            <a:r>
              <a:rPr lang="hu-HU" dirty="0" smtClean="0">
                <a:solidFill>
                  <a:srgbClr val="4C5A53"/>
                </a:solidFill>
              </a:rPr>
              <a:t>A személyes adatokat gyűjtő </a:t>
            </a:r>
            <a:r>
              <a:rPr lang="hu-HU" dirty="0" err="1" smtClean="0">
                <a:solidFill>
                  <a:srgbClr val="4C5A53"/>
                </a:solidFill>
              </a:rPr>
              <a:t>cookie-kat</a:t>
            </a:r>
            <a:r>
              <a:rPr lang="hu-HU" dirty="0" smtClean="0">
                <a:solidFill>
                  <a:srgbClr val="4C5A53"/>
                </a:solidFill>
              </a:rPr>
              <a:t> érinti:</a:t>
            </a:r>
          </a:p>
          <a:p>
            <a:pPr marL="630238" indent="-271463">
              <a:buClr>
                <a:srgbClr val="C41230"/>
              </a:buClr>
              <a:buFont typeface="Wingdings" panose="05000000000000000000" pitchFamily="2" charset="2"/>
              <a:buChar char="§"/>
            </a:pPr>
            <a:r>
              <a:rPr lang="hu-HU" sz="2000" dirty="0" err="1" smtClean="0">
                <a:solidFill>
                  <a:srgbClr val="4C5A53"/>
                </a:solidFill>
              </a:rPr>
              <a:t>Advertising</a:t>
            </a:r>
            <a:r>
              <a:rPr lang="hu-HU" sz="2000" dirty="0" smtClean="0">
                <a:solidFill>
                  <a:srgbClr val="4C5A53"/>
                </a:solidFill>
              </a:rPr>
              <a:t>, </a:t>
            </a:r>
            <a:r>
              <a:rPr lang="hu-HU" sz="2000" dirty="0" err="1" smtClean="0">
                <a:solidFill>
                  <a:srgbClr val="4C5A53"/>
                </a:solidFill>
              </a:rPr>
              <a:t>targeting</a:t>
            </a:r>
            <a:r>
              <a:rPr lang="hu-HU" sz="2000" dirty="0" smtClean="0">
                <a:solidFill>
                  <a:srgbClr val="4C5A53"/>
                </a:solidFill>
              </a:rPr>
              <a:t>, web </a:t>
            </a:r>
            <a:r>
              <a:rPr lang="hu-HU" sz="2000" dirty="0" err="1" smtClean="0">
                <a:solidFill>
                  <a:srgbClr val="4C5A53"/>
                </a:solidFill>
              </a:rPr>
              <a:t>analytics</a:t>
            </a:r>
            <a:r>
              <a:rPr lang="hu-HU" sz="2000" dirty="0" smtClean="0">
                <a:solidFill>
                  <a:srgbClr val="4C5A53"/>
                </a:solidFill>
              </a:rPr>
              <a:t> </a:t>
            </a:r>
            <a:r>
              <a:rPr lang="hu-HU" sz="2000" dirty="0" err="1" smtClean="0">
                <a:solidFill>
                  <a:srgbClr val="4C5A53"/>
                </a:solidFill>
              </a:rPr>
              <a:t>cookies</a:t>
            </a:r>
            <a:endParaRPr lang="hu-HU" sz="2000" dirty="0" smtClean="0">
              <a:solidFill>
                <a:srgbClr val="4C5A53"/>
              </a:solidFill>
            </a:endParaRPr>
          </a:p>
          <a:p>
            <a:pPr marL="630238" indent="-271463">
              <a:buClr>
                <a:srgbClr val="C41230"/>
              </a:buClr>
              <a:buFont typeface="Wingdings" panose="05000000000000000000" pitchFamily="2" charset="2"/>
              <a:buChar char="§"/>
            </a:pPr>
            <a:r>
              <a:rPr lang="hu-HU" sz="2000" dirty="0" err="1" smtClean="0">
                <a:solidFill>
                  <a:srgbClr val="4C5A53"/>
                </a:solidFill>
              </a:rPr>
              <a:t>Survey</a:t>
            </a:r>
            <a:r>
              <a:rPr lang="hu-HU" sz="2000" dirty="0" smtClean="0">
                <a:solidFill>
                  <a:srgbClr val="4C5A53"/>
                </a:solidFill>
              </a:rPr>
              <a:t> és chat </a:t>
            </a:r>
            <a:r>
              <a:rPr lang="hu-HU" sz="2000" dirty="0" err="1" smtClean="0">
                <a:solidFill>
                  <a:srgbClr val="4C5A53"/>
                </a:solidFill>
              </a:rPr>
              <a:t>tools</a:t>
            </a:r>
            <a:endParaRPr lang="hu-HU" sz="2000" dirty="0" smtClean="0">
              <a:solidFill>
                <a:srgbClr val="4C5A53"/>
              </a:solidFill>
            </a:endParaRPr>
          </a:p>
          <a:p>
            <a:pPr marL="358775" indent="-358775">
              <a:buClr>
                <a:srgbClr val="C41230"/>
              </a:buClr>
              <a:buFont typeface="Wingdings" panose="05000000000000000000" pitchFamily="2" charset="2"/>
              <a:buChar char="Ø"/>
            </a:pPr>
            <a:r>
              <a:rPr lang="hu-HU" dirty="0" err="1" smtClean="0">
                <a:solidFill>
                  <a:srgbClr val="4C5A53"/>
                </a:solidFill>
              </a:rPr>
              <a:t>Cookie</a:t>
            </a:r>
            <a:r>
              <a:rPr lang="hu-HU" dirty="0" smtClean="0">
                <a:solidFill>
                  <a:srgbClr val="4C5A53"/>
                </a:solidFill>
              </a:rPr>
              <a:t> </a:t>
            </a:r>
            <a:r>
              <a:rPr lang="hu-HU" dirty="0" err="1" smtClean="0">
                <a:solidFill>
                  <a:srgbClr val="4C5A53"/>
                </a:solidFill>
              </a:rPr>
              <a:t>consent</a:t>
            </a:r>
            <a:r>
              <a:rPr lang="hu-HU" dirty="0" smtClean="0">
                <a:solidFill>
                  <a:srgbClr val="4C5A53"/>
                </a:solidFill>
              </a:rPr>
              <a:t> = </a:t>
            </a:r>
            <a:r>
              <a:rPr lang="hu-HU" dirty="0" err="1" smtClean="0">
                <a:solidFill>
                  <a:srgbClr val="4C5A53"/>
                </a:solidFill>
              </a:rPr>
              <a:t>Positive</a:t>
            </a:r>
            <a:r>
              <a:rPr lang="hu-HU" dirty="0" smtClean="0">
                <a:solidFill>
                  <a:srgbClr val="4C5A53"/>
                </a:solidFill>
              </a:rPr>
              <a:t> </a:t>
            </a:r>
            <a:r>
              <a:rPr lang="hu-HU" dirty="0" err="1" smtClean="0">
                <a:solidFill>
                  <a:srgbClr val="4C5A53"/>
                </a:solidFill>
              </a:rPr>
              <a:t>opt-in</a:t>
            </a:r>
            <a:endParaRPr lang="hu-HU" dirty="0" smtClean="0">
              <a:solidFill>
                <a:srgbClr val="4C5A53"/>
              </a:solidFill>
            </a:endParaRPr>
          </a:p>
          <a:p>
            <a:pPr marL="358775" indent="-358775">
              <a:buClr>
                <a:srgbClr val="C41230"/>
              </a:buClr>
              <a:buFont typeface="Wingdings" panose="05000000000000000000" pitchFamily="2" charset="2"/>
              <a:buChar char="Ø"/>
            </a:pPr>
            <a:r>
              <a:rPr lang="hu-HU" dirty="0" smtClean="0">
                <a:solidFill>
                  <a:srgbClr val="4C5A53"/>
                </a:solidFill>
              </a:rPr>
              <a:t>Addig nem használható, amíg a felhasználó nem járult hozzá</a:t>
            </a:r>
          </a:p>
          <a:p>
            <a:pPr marL="358775" indent="-358775">
              <a:buClr>
                <a:srgbClr val="C41230"/>
              </a:buClr>
              <a:buFont typeface="Wingdings" panose="05000000000000000000" pitchFamily="2" charset="2"/>
              <a:buChar char="Ø"/>
            </a:pPr>
            <a:r>
              <a:rPr lang="hu-HU" dirty="0" smtClean="0">
                <a:solidFill>
                  <a:srgbClr val="4C5A53"/>
                </a:solidFill>
              </a:rPr>
              <a:t>Egyes </a:t>
            </a:r>
            <a:r>
              <a:rPr lang="hu-HU" dirty="0" err="1" smtClean="0">
                <a:solidFill>
                  <a:srgbClr val="4C5A53"/>
                </a:solidFill>
              </a:rPr>
              <a:t>cookie</a:t>
            </a:r>
            <a:r>
              <a:rPr lang="hu-HU" dirty="0" smtClean="0">
                <a:solidFill>
                  <a:srgbClr val="4C5A53"/>
                </a:solidFill>
              </a:rPr>
              <a:t> célok szerinti külön-külön hozzájárulás</a:t>
            </a:r>
          </a:p>
          <a:p>
            <a:pPr marL="358775" indent="-358775">
              <a:buClr>
                <a:srgbClr val="C41230"/>
              </a:buClr>
              <a:buFont typeface="Wingdings" panose="05000000000000000000" pitchFamily="2" charset="2"/>
              <a:buChar char="Ø"/>
            </a:pPr>
            <a:r>
              <a:rPr lang="hu-HU" dirty="0" smtClean="0">
                <a:solidFill>
                  <a:srgbClr val="4C5A53"/>
                </a:solidFill>
              </a:rPr>
              <a:t>Eddigi </a:t>
            </a:r>
            <a:r>
              <a:rPr lang="hu-HU" dirty="0" err="1" smtClean="0">
                <a:solidFill>
                  <a:srgbClr val="4C5A53"/>
                </a:solidFill>
              </a:rPr>
              <a:t>cookie</a:t>
            </a:r>
            <a:r>
              <a:rPr lang="hu-HU" dirty="0" smtClean="0">
                <a:solidFill>
                  <a:srgbClr val="4C5A53"/>
                </a:solidFill>
              </a:rPr>
              <a:t> </a:t>
            </a:r>
            <a:r>
              <a:rPr lang="hu-HU" dirty="0" err="1" smtClean="0">
                <a:solidFill>
                  <a:srgbClr val="4C5A53"/>
                </a:solidFill>
              </a:rPr>
              <a:t>notification</a:t>
            </a:r>
            <a:r>
              <a:rPr lang="hu-HU" dirty="0" smtClean="0">
                <a:solidFill>
                  <a:srgbClr val="4C5A53"/>
                </a:solidFill>
              </a:rPr>
              <a:t> és </a:t>
            </a:r>
            <a:r>
              <a:rPr lang="hu-HU" dirty="0" err="1" smtClean="0">
                <a:solidFill>
                  <a:srgbClr val="4C5A53"/>
                </a:solidFill>
              </a:rPr>
              <a:t>pop-up</a:t>
            </a:r>
            <a:r>
              <a:rPr lang="hu-HU" dirty="0" smtClean="0">
                <a:solidFill>
                  <a:srgbClr val="4C5A53"/>
                </a:solidFill>
              </a:rPr>
              <a:t> megszűnik</a:t>
            </a:r>
          </a:p>
          <a:p>
            <a:pPr marL="358775" indent="-358775">
              <a:buClr>
                <a:srgbClr val="C41230"/>
              </a:buClr>
              <a:buFont typeface="Wingdings" panose="05000000000000000000" pitchFamily="2" charset="2"/>
              <a:buChar char="Ø"/>
            </a:pPr>
            <a:r>
              <a:rPr lang="hu-HU" dirty="0" smtClean="0">
                <a:solidFill>
                  <a:srgbClr val="4C5A53"/>
                </a:solidFill>
              </a:rPr>
              <a:t>Adatkezelési tájékoztató része</a:t>
            </a:r>
          </a:p>
          <a:p>
            <a:pPr marL="0" indent="0">
              <a:buClr>
                <a:srgbClr val="C41230"/>
              </a:buClr>
              <a:buNone/>
            </a:pPr>
            <a:endParaRPr lang="hu-HU" dirty="0" smtClean="0">
              <a:solidFill>
                <a:srgbClr val="4C5A53"/>
              </a:solidFill>
            </a:endParaRPr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273" y="6307872"/>
            <a:ext cx="2545871" cy="435657"/>
          </a:xfrm>
          <a:prstGeom prst="rect">
            <a:avLst/>
          </a:prstGeom>
        </p:spPr>
      </p:pic>
      <p:pic>
        <p:nvPicPr>
          <p:cNvPr id="15" name="Tartalom helye 3">
            <a:hlinkClick r:id="rId4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8591" y="6307872"/>
            <a:ext cx="435657" cy="435657"/>
          </a:xfrm>
          <a:prstGeom prst="rect">
            <a:avLst/>
          </a:prstGeom>
        </p:spPr>
      </p:pic>
      <p:pic>
        <p:nvPicPr>
          <p:cNvPr id="16" name="Kép 15">
            <a:hlinkClick r:id="rId6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9953" y="6307872"/>
            <a:ext cx="435657" cy="435657"/>
          </a:xfrm>
          <a:prstGeom prst="rect">
            <a:avLst/>
          </a:prstGeom>
        </p:spPr>
      </p:pic>
      <p:sp>
        <p:nvSpPr>
          <p:cNvPr id="17" name="Szövegdoboz 16"/>
          <p:cNvSpPr txBox="1"/>
          <p:nvPr/>
        </p:nvSpPr>
        <p:spPr>
          <a:xfrm>
            <a:off x="7564882" y="6233312"/>
            <a:ext cx="24035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1600" dirty="0" err="1">
                <a:solidFill>
                  <a:srgbClr val="C41230"/>
                </a:solidFill>
                <a:hlinkClick r:id="rId8"/>
              </a:rPr>
              <a:t>sarandpartners.hu</a:t>
            </a:r>
            <a:endParaRPr lang="hu-HU" sz="1600" dirty="0">
              <a:solidFill>
                <a:srgbClr val="C41230"/>
              </a:solidFill>
            </a:endParaRPr>
          </a:p>
          <a:p>
            <a:pPr algn="r"/>
            <a:r>
              <a:rPr lang="hu-HU" sz="1600" dirty="0" err="1">
                <a:solidFill>
                  <a:srgbClr val="C41230"/>
                </a:solidFill>
                <a:hlinkClick r:id="rId9"/>
              </a:rPr>
              <a:t>office</a:t>
            </a:r>
            <a:r>
              <a:rPr lang="hu-HU" sz="1600" dirty="0">
                <a:solidFill>
                  <a:srgbClr val="C41230"/>
                </a:solidFill>
                <a:hlinkClick r:id="rId9"/>
              </a:rPr>
              <a:t>@</a:t>
            </a:r>
            <a:r>
              <a:rPr lang="hu-HU" sz="1600" dirty="0" err="1">
                <a:solidFill>
                  <a:srgbClr val="C41230"/>
                </a:solidFill>
                <a:hlinkClick r:id="rId9"/>
              </a:rPr>
              <a:t>sarandpartners.hu</a:t>
            </a:r>
            <a:endParaRPr lang="hu-HU" sz="1600" dirty="0">
              <a:solidFill>
                <a:srgbClr val="C412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5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1"/>
          <p:cNvSpPr txBox="1">
            <a:spLocks/>
          </p:cNvSpPr>
          <p:nvPr/>
        </p:nvSpPr>
        <p:spPr>
          <a:xfrm>
            <a:off x="2152650" y="365127"/>
            <a:ext cx="7886700" cy="7889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sz="3600" b="1" dirty="0">
                <a:solidFill>
                  <a:srgbClr val="C41230"/>
                </a:solidFill>
              </a:rPr>
              <a:t>Köszönjük a figyelmet!</a:t>
            </a:r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>
          <a:xfrm>
            <a:off x="1285135" y="1997476"/>
            <a:ext cx="4325090" cy="3595457"/>
          </a:xfrm>
        </p:spPr>
        <p:txBody>
          <a:bodyPr/>
          <a:lstStyle/>
          <a:p>
            <a:pPr marL="0" indent="0">
              <a:buNone/>
            </a:pPr>
            <a:r>
              <a:rPr lang="hu-HU" b="1" dirty="0" smtClean="0">
                <a:solidFill>
                  <a:srgbClr val="4C5A53"/>
                </a:solidFill>
              </a:rPr>
              <a:t>     ELŐADÓNK</a:t>
            </a:r>
          </a:p>
          <a:p>
            <a:pPr marL="0" indent="0">
              <a:buNone/>
            </a:pPr>
            <a:endParaRPr lang="hu-HU" sz="1600" b="1" dirty="0">
              <a:solidFill>
                <a:srgbClr val="4C5A53"/>
              </a:solidFill>
            </a:endParaRPr>
          </a:p>
          <a:p>
            <a:pPr marL="0" indent="0" algn="r">
              <a:buNone/>
            </a:pPr>
            <a:r>
              <a:rPr lang="hu-HU" dirty="0" smtClean="0">
                <a:solidFill>
                  <a:srgbClr val="4C5A53"/>
                </a:solidFill>
              </a:rPr>
              <a:t>dr. Horváth Katalin</a:t>
            </a:r>
          </a:p>
          <a:p>
            <a:pPr marL="0" indent="0" algn="r">
              <a:buNone/>
            </a:pPr>
            <a:r>
              <a:rPr lang="hu-HU" sz="2200" smtClean="0">
                <a:solidFill>
                  <a:srgbClr val="C41230"/>
                </a:solidFill>
                <a:hlinkClick r:id="rId2"/>
              </a:rPr>
              <a:t>katalin.horvath</a:t>
            </a:r>
            <a:r>
              <a:rPr lang="hu-HU" sz="2200" dirty="0" smtClean="0">
                <a:solidFill>
                  <a:srgbClr val="C41230"/>
                </a:solidFill>
                <a:hlinkClick r:id="rId2"/>
              </a:rPr>
              <a:t>@</a:t>
            </a:r>
            <a:r>
              <a:rPr lang="hu-HU" sz="2200" dirty="0" err="1" smtClean="0">
                <a:solidFill>
                  <a:srgbClr val="C41230"/>
                </a:solidFill>
                <a:hlinkClick r:id="rId2"/>
              </a:rPr>
              <a:t>sarandpartners.hu</a:t>
            </a:r>
            <a:endParaRPr lang="hu-HU" sz="2200" dirty="0">
              <a:solidFill>
                <a:srgbClr val="C41230"/>
              </a:solidFill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1734" y="4135609"/>
            <a:ext cx="3704125" cy="633861"/>
          </a:xfrm>
          <a:prstGeom prst="rect">
            <a:avLst/>
          </a:prstGeom>
        </p:spPr>
      </p:pic>
      <p:pic>
        <p:nvPicPr>
          <p:cNvPr id="9" name="Kép 8">
            <a:hlinkClick r:id="rId4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0387" y="5997482"/>
            <a:ext cx="588063" cy="588063"/>
          </a:xfrm>
          <a:prstGeom prst="rect">
            <a:avLst/>
          </a:prstGeom>
        </p:spPr>
      </p:pic>
      <p:pic>
        <p:nvPicPr>
          <p:cNvPr id="10" name="Kép 9" descr="horvath_katalin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548153" y="1316181"/>
            <a:ext cx="2859189" cy="4281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05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57274" y="365127"/>
            <a:ext cx="10086975" cy="788970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 smtClean="0">
                <a:solidFill>
                  <a:srgbClr val="C41230"/>
                </a:solidFill>
              </a:rPr>
              <a:t>Mi az a GDPR?</a:t>
            </a:r>
            <a:endParaRPr lang="hu-HU" sz="3600" b="1" dirty="0">
              <a:solidFill>
                <a:srgbClr val="C41230"/>
              </a:solidFill>
            </a:endParaRPr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>
          <a:xfrm>
            <a:off x="1057273" y="1376039"/>
            <a:ext cx="10086975" cy="4800924"/>
          </a:xfrm>
        </p:spPr>
        <p:txBody>
          <a:bodyPr>
            <a:normAutofit/>
          </a:bodyPr>
          <a:lstStyle/>
          <a:p>
            <a:pPr marL="358775" indent="-358775">
              <a:lnSpc>
                <a:spcPts val="4000"/>
              </a:lnSpc>
              <a:buClr>
                <a:srgbClr val="C41230"/>
              </a:buClr>
              <a:buFont typeface="Wingdings" panose="05000000000000000000" pitchFamily="2" charset="2"/>
              <a:buChar char="Ø"/>
            </a:pPr>
            <a:r>
              <a:rPr lang="hu-HU" sz="3000" dirty="0" smtClean="0">
                <a:solidFill>
                  <a:srgbClr val="4C5A53"/>
                </a:solidFill>
              </a:rPr>
              <a:t>Az EU új Általános Adatvédelmi Rendelete</a:t>
            </a:r>
            <a:endParaRPr lang="hu-HU" sz="2200" dirty="0" smtClean="0">
              <a:solidFill>
                <a:srgbClr val="4C5A53"/>
              </a:solidFill>
            </a:endParaRPr>
          </a:p>
          <a:p>
            <a:pPr marL="358775" indent="-358775">
              <a:lnSpc>
                <a:spcPts val="4000"/>
              </a:lnSpc>
              <a:buClr>
                <a:srgbClr val="C41230"/>
              </a:buClr>
              <a:buFont typeface="Wingdings" panose="05000000000000000000" pitchFamily="2" charset="2"/>
              <a:buChar char="Ø"/>
            </a:pPr>
            <a:r>
              <a:rPr lang="hu-HU" sz="3000" dirty="0" smtClean="0">
                <a:solidFill>
                  <a:srgbClr val="4C5A53"/>
                </a:solidFill>
              </a:rPr>
              <a:t>2018. május 25.-től alkalmazandó, nem kell átültetni</a:t>
            </a:r>
          </a:p>
          <a:p>
            <a:pPr marL="358775" indent="-358775">
              <a:lnSpc>
                <a:spcPts val="4000"/>
              </a:lnSpc>
              <a:buClr>
                <a:srgbClr val="C41230"/>
              </a:buClr>
              <a:buFont typeface="Wingdings" panose="05000000000000000000" pitchFamily="2" charset="2"/>
              <a:buChar char="Ø"/>
            </a:pPr>
            <a:r>
              <a:rPr lang="hu-HU" sz="3000" dirty="0" smtClean="0">
                <a:solidFill>
                  <a:srgbClr val="4C5A53"/>
                </a:solidFill>
              </a:rPr>
              <a:t>Minden EU tagállamban azonos szöveggel</a:t>
            </a:r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273" y="6307872"/>
            <a:ext cx="2545871" cy="435657"/>
          </a:xfrm>
          <a:prstGeom prst="rect">
            <a:avLst/>
          </a:prstGeom>
        </p:spPr>
      </p:pic>
      <p:pic>
        <p:nvPicPr>
          <p:cNvPr id="15" name="Tartalom helye 3">
            <a:hlinkClick r:id="rId4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8591" y="6307872"/>
            <a:ext cx="435657" cy="435657"/>
          </a:xfrm>
          <a:prstGeom prst="rect">
            <a:avLst/>
          </a:prstGeom>
        </p:spPr>
      </p:pic>
      <p:pic>
        <p:nvPicPr>
          <p:cNvPr id="16" name="Kép 15">
            <a:hlinkClick r:id="rId6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9953" y="6307872"/>
            <a:ext cx="435657" cy="435657"/>
          </a:xfrm>
          <a:prstGeom prst="rect">
            <a:avLst/>
          </a:prstGeom>
        </p:spPr>
      </p:pic>
      <p:sp>
        <p:nvSpPr>
          <p:cNvPr id="17" name="Szövegdoboz 16"/>
          <p:cNvSpPr txBox="1"/>
          <p:nvPr/>
        </p:nvSpPr>
        <p:spPr>
          <a:xfrm>
            <a:off x="7564882" y="6233312"/>
            <a:ext cx="24035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1600" dirty="0" err="1">
                <a:solidFill>
                  <a:srgbClr val="C41230"/>
                </a:solidFill>
                <a:hlinkClick r:id="rId8"/>
              </a:rPr>
              <a:t>sarandpartners.hu</a:t>
            </a:r>
            <a:endParaRPr lang="hu-HU" sz="1600" dirty="0">
              <a:solidFill>
                <a:srgbClr val="C41230"/>
              </a:solidFill>
            </a:endParaRPr>
          </a:p>
          <a:p>
            <a:pPr algn="r"/>
            <a:r>
              <a:rPr lang="hu-HU" sz="1600" dirty="0" err="1">
                <a:solidFill>
                  <a:srgbClr val="C41230"/>
                </a:solidFill>
                <a:hlinkClick r:id="rId9"/>
              </a:rPr>
              <a:t>office</a:t>
            </a:r>
            <a:r>
              <a:rPr lang="hu-HU" sz="1600" dirty="0">
                <a:solidFill>
                  <a:srgbClr val="C41230"/>
                </a:solidFill>
                <a:hlinkClick r:id="rId9"/>
              </a:rPr>
              <a:t>@</a:t>
            </a:r>
            <a:r>
              <a:rPr lang="hu-HU" sz="1600" dirty="0" err="1">
                <a:solidFill>
                  <a:srgbClr val="C41230"/>
                </a:solidFill>
                <a:hlinkClick r:id="rId9"/>
              </a:rPr>
              <a:t>sarandpartners.hu</a:t>
            </a:r>
            <a:endParaRPr lang="hu-HU" sz="1600" dirty="0">
              <a:solidFill>
                <a:srgbClr val="C41230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34563573"/>
              </p:ext>
            </p:extLst>
          </p:nvPr>
        </p:nvGraphicFramePr>
        <p:xfrm>
          <a:off x="3899706" y="3225533"/>
          <a:ext cx="4354607" cy="30823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</p:spTree>
    <p:extLst>
      <p:ext uri="{BB962C8B-B14F-4D97-AF65-F5344CB8AC3E}">
        <p14:creationId xmlns:p14="http://schemas.microsoft.com/office/powerpoint/2010/main" val="241141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57274" y="365127"/>
            <a:ext cx="10086975" cy="788970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 smtClean="0">
                <a:solidFill>
                  <a:srgbClr val="C41230"/>
                </a:solidFill>
              </a:rPr>
              <a:t>Hogyan hat a GDPR a UX tervezésre?</a:t>
            </a:r>
            <a:endParaRPr lang="hu-HU" sz="3600" b="1" dirty="0">
              <a:solidFill>
                <a:srgbClr val="C41230"/>
              </a:solidFill>
            </a:endParaRPr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>
          <a:xfrm>
            <a:off x="1057273" y="1376039"/>
            <a:ext cx="10086975" cy="4800924"/>
          </a:xfrm>
        </p:spPr>
        <p:txBody>
          <a:bodyPr>
            <a:normAutofit/>
          </a:bodyPr>
          <a:lstStyle/>
          <a:p>
            <a:pPr marL="358775" indent="-358775">
              <a:buClr>
                <a:srgbClr val="C41230"/>
              </a:buClr>
              <a:buFont typeface="Wingdings" panose="05000000000000000000" pitchFamily="2" charset="2"/>
              <a:buChar char="Ø"/>
            </a:pPr>
            <a:endParaRPr lang="hu-HU" sz="3000" dirty="0" smtClean="0">
              <a:solidFill>
                <a:srgbClr val="4C5A53"/>
              </a:solidFill>
            </a:endParaRPr>
          </a:p>
          <a:p>
            <a:pPr marL="358775" indent="-358775">
              <a:lnSpc>
                <a:spcPct val="150000"/>
              </a:lnSpc>
              <a:buClr>
                <a:srgbClr val="C41230"/>
              </a:buClr>
              <a:buFont typeface="Wingdings" panose="05000000000000000000" pitchFamily="2" charset="2"/>
              <a:buChar char="Ø"/>
            </a:pPr>
            <a:r>
              <a:rPr lang="hu-HU" sz="3000" dirty="0" smtClean="0">
                <a:solidFill>
                  <a:srgbClr val="4C5A53"/>
                </a:solidFill>
              </a:rPr>
              <a:t>Személyes adatokat érintő üzleti folyamatok újratervezése</a:t>
            </a:r>
          </a:p>
          <a:p>
            <a:pPr marL="358775" indent="-358775">
              <a:lnSpc>
                <a:spcPct val="150000"/>
              </a:lnSpc>
              <a:buClr>
                <a:srgbClr val="C41230"/>
              </a:buClr>
              <a:buFont typeface="Wingdings" panose="05000000000000000000" pitchFamily="2" charset="2"/>
              <a:buChar char="Ø"/>
            </a:pPr>
            <a:r>
              <a:rPr lang="hu-HU" sz="3000" dirty="0" smtClean="0">
                <a:solidFill>
                  <a:srgbClr val="4C5A53"/>
                </a:solidFill>
              </a:rPr>
              <a:t>Digitális marketing újragondolása</a:t>
            </a:r>
          </a:p>
          <a:p>
            <a:pPr marL="358775" indent="-358775">
              <a:lnSpc>
                <a:spcPct val="150000"/>
              </a:lnSpc>
              <a:buClr>
                <a:srgbClr val="C41230"/>
              </a:buClr>
              <a:buFont typeface="Wingdings" panose="05000000000000000000" pitchFamily="2" charset="2"/>
              <a:buChar char="Ø"/>
            </a:pPr>
            <a:r>
              <a:rPr lang="hu-HU" sz="3000" dirty="0" smtClean="0">
                <a:solidFill>
                  <a:srgbClr val="4C5A53"/>
                </a:solidFill>
              </a:rPr>
              <a:t>Új UX paradigmák: honlapok, </a:t>
            </a:r>
            <a:r>
              <a:rPr lang="hu-HU" sz="3000" dirty="0" err="1" smtClean="0">
                <a:solidFill>
                  <a:srgbClr val="4C5A53"/>
                </a:solidFill>
              </a:rPr>
              <a:t>appok</a:t>
            </a:r>
            <a:r>
              <a:rPr lang="hu-HU" sz="3000" dirty="0" smtClean="0">
                <a:solidFill>
                  <a:srgbClr val="4C5A53"/>
                </a:solidFill>
              </a:rPr>
              <a:t> újratervezése</a:t>
            </a:r>
          </a:p>
          <a:p>
            <a:pPr marL="358775" indent="-358775">
              <a:lnSpc>
                <a:spcPct val="150000"/>
              </a:lnSpc>
              <a:buClr>
                <a:srgbClr val="C41230"/>
              </a:buClr>
              <a:buFont typeface="Wingdings" panose="05000000000000000000" pitchFamily="2" charset="2"/>
              <a:buChar char="Ø"/>
            </a:pPr>
            <a:r>
              <a:rPr lang="hu-HU" sz="3000" dirty="0" err="1" smtClean="0">
                <a:solidFill>
                  <a:srgbClr val="4C5A53"/>
                </a:solidFill>
              </a:rPr>
              <a:t>Privacy</a:t>
            </a:r>
            <a:r>
              <a:rPr lang="hu-HU" sz="3000" dirty="0" smtClean="0">
                <a:solidFill>
                  <a:srgbClr val="4C5A53"/>
                </a:solidFill>
              </a:rPr>
              <a:t> </a:t>
            </a:r>
            <a:r>
              <a:rPr lang="hu-HU" sz="3000" dirty="0" err="1" smtClean="0">
                <a:solidFill>
                  <a:srgbClr val="4C5A53"/>
                </a:solidFill>
              </a:rPr>
              <a:t>By</a:t>
            </a:r>
            <a:r>
              <a:rPr lang="hu-HU" sz="3000" dirty="0" smtClean="0">
                <a:solidFill>
                  <a:srgbClr val="4C5A53"/>
                </a:solidFill>
              </a:rPr>
              <a:t> Design (PBD) gyakorlása: már a tervezés során!</a:t>
            </a:r>
          </a:p>
          <a:p>
            <a:pPr marL="0" indent="0">
              <a:buClr>
                <a:srgbClr val="C41230"/>
              </a:buClr>
              <a:buNone/>
            </a:pPr>
            <a:endParaRPr lang="hu-HU" dirty="0" smtClean="0">
              <a:solidFill>
                <a:srgbClr val="4C5A53"/>
              </a:solidFill>
            </a:endParaRPr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273" y="6307872"/>
            <a:ext cx="2545871" cy="435657"/>
          </a:xfrm>
          <a:prstGeom prst="rect">
            <a:avLst/>
          </a:prstGeom>
        </p:spPr>
      </p:pic>
      <p:pic>
        <p:nvPicPr>
          <p:cNvPr id="15" name="Tartalom helye 3">
            <a:hlinkClick r:id="rId4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8591" y="6307872"/>
            <a:ext cx="435657" cy="435657"/>
          </a:xfrm>
          <a:prstGeom prst="rect">
            <a:avLst/>
          </a:prstGeom>
        </p:spPr>
      </p:pic>
      <p:pic>
        <p:nvPicPr>
          <p:cNvPr id="16" name="Kép 15">
            <a:hlinkClick r:id="rId6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9953" y="6307872"/>
            <a:ext cx="435657" cy="435657"/>
          </a:xfrm>
          <a:prstGeom prst="rect">
            <a:avLst/>
          </a:prstGeom>
        </p:spPr>
      </p:pic>
      <p:sp>
        <p:nvSpPr>
          <p:cNvPr id="17" name="Szövegdoboz 16"/>
          <p:cNvSpPr txBox="1"/>
          <p:nvPr/>
        </p:nvSpPr>
        <p:spPr>
          <a:xfrm>
            <a:off x="7564882" y="6233312"/>
            <a:ext cx="24035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1600" dirty="0" err="1">
                <a:solidFill>
                  <a:srgbClr val="C41230"/>
                </a:solidFill>
                <a:hlinkClick r:id="rId8"/>
              </a:rPr>
              <a:t>sarandpartners.hu</a:t>
            </a:r>
            <a:endParaRPr lang="hu-HU" sz="1600" dirty="0">
              <a:solidFill>
                <a:srgbClr val="C41230"/>
              </a:solidFill>
            </a:endParaRPr>
          </a:p>
          <a:p>
            <a:pPr algn="r"/>
            <a:r>
              <a:rPr lang="hu-HU" sz="1600" dirty="0" err="1">
                <a:solidFill>
                  <a:srgbClr val="C41230"/>
                </a:solidFill>
                <a:hlinkClick r:id="rId9"/>
              </a:rPr>
              <a:t>office</a:t>
            </a:r>
            <a:r>
              <a:rPr lang="hu-HU" sz="1600" dirty="0">
                <a:solidFill>
                  <a:srgbClr val="C41230"/>
                </a:solidFill>
                <a:hlinkClick r:id="rId9"/>
              </a:rPr>
              <a:t>@</a:t>
            </a:r>
            <a:r>
              <a:rPr lang="hu-HU" sz="1600" dirty="0" err="1">
                <a:solidFill>
                  <a:srgbClr val="C41230"/>
                </a:solidFill>
                <a:hlinkClick r:id="rId9"/>
              </a:rPr>
              <a:t>sarandpartners.hu</a:t>
            </a:r>
            <a:endParaRPr lang="hu-HU" sz="1600" dirty="0">
              <a:solidFill>
                <a:srgbClr val="C412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9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57274" y="365127"/>
            <a:ext cx="10086975" cy="788970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 smtClean="0">
                <a:solidFill>
                  <a:srgbClr val="C41230"/>
                </a:solidFill>
              </a:rPr>
              <a:t>Hogyan hat a GDPR a UX tervezésre?</a:t>
            </a:r>
            <a:endParaRPr lang="hu-HU" sz="3600" b="1" dirty="0">
              <a:solidFill>
                <a:srgbClr val="C41230"/>
              </a:solidFill>
            </a:endParaRPr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>
          <a:xfrm>
            <a:off x="1057273" y="1376039"/>
            <a:ext cx="10086975" cy="4800924"/>
          </a:xfrm>
        </p:spPr>
        <p:txBody>
          <a:bodyPr>
            <a:normAutofit/>
          </a:bodyPr>
          <a:lstStyle/>
          <a:p>
            <a:pPr marL="0" indent="0">
              <a:buClr>
                <a:srgbClr val="C41230"/>
              </a:buClr>
              <a:buNone/>
            </a:pPr>
            <a:r>
              <a:rPr lang="hu-HU" b="1" dirty="0" smtClean="0">
                <a:solidFill>
                  <a:srgbClr val="4C5A53"/>
                </a:solidFill>
              </a:rPr>
              <a:t>Új </a:t>
            </a:r>
            <a:r>
              <a:rPr lang="hu-HU" b="1" dirty="0">
                <a:solidFill>
                  <a:srgbClr val="4C5A53"/>
                </a:solidFill>
              </a:rPr>
              <a:t>szempontok </a:t>
            </a:r>
            <a:r>
              <a:rPr lang="hu-HU" b="1" dirty="0" smtClean="0">
                <a:solidFill>
                  <a:srgbClr val="4C5A53"/>
                </a:solidFill>
              </a:rPr>
              <a:t>a UX tervezésben és fejlesztésben:</a:t>
            </a:r>
          </a:p>
          <a:p>
            <a:pPr marL="0" indent="0">
              <a:buClr>
                <a:srgbClr val="C41230"/>
              </a:buClr>
              <a:buNone/>
            </a:pPr>
            <a:endParaRPr lang="hu-HU" b="1" dirty="0" smtClean="0">
              <a:solidFill>
                <a:srgbClr val="4C5A53"/>
              </a:solidFill>
            </a:endParaRPr>
          </a:p>
          <a:p>
            <a:pPr marL="358775" indent="-358775">
              <a:lnSpc>
                <a:spcPct val="150000"/>
              </a:lnSpc>
              <a:buClr>
                <a:srgbClr val="C41230"/>
              </a:buClr>
              <a:buFont typeface="Wingdings" panose="05000000000000000000" pitchFamily="2" charset="2"/>
              <a:buChar char="Ø"/>
            </a:pPr>
            <a:r>
              <a:rPr lang="hu-HU" sz="3000" dirty="0" smtClean="0">
                <a:solidFill>
                  <a:srgbClr val="4C5A53"/>
                </a:solidFill>
              </a:rPr>
              <a:t>Adatkezelési hozzájárulás</a:t>
            </a:r>
          </a:p>
          <a:p>
            <a:pPr marL="358775" indent="-358775">
              <a:lnSpc>
                <a:spcPct val="150000"/>
              </a:lnSpc>
              <a:buClr>
                <a:srgbClr val="C41230"/>
              </a:buClr>
              <a:buFont typeface="Wingdings" panose="05000000000000000000" pitchFamily="2" charset="2"/>
              <a:buChar char="Ø"/>
            </a:pPr>
            <a:r>
              <a:rPr lang="hu-HU" sz="3000" dirty="0" smtClean="0">
                <a:solidFill>
                  <a:srgbClr val="4C5A53"/>
                </a:solidFill>
              </a:rPr>
              <a:t>Profilalkotás </a:t>
            </a:r>
          </a:p>
          <a:p>
            <a:pPr marL="358775" indent="-358775">
              <a:lnSpc>
                <a:spcPct val="150000"/>
              </a:lnSpc>
              <a:buClr>
                <a:srgbClr val="C41230"/>
              </a:buClr>
              <a:buFont typeface="Wingdings" panose="05000000000000000000" pitchFamily="2" charset="2"/>
              <a:buChar char="Ø"/>
            </a:pPr>
            <a:r>
              <a:rPr lang="hu-HU" sz="3000" dirty="0" err="1" smtClean="0">
                <a:solidFill>
                  <a:srgbClr val="4C5A53"/>
                </a:solidFill>
              </a:rPr>
              <a:t>Cookie</a:t>
            </a:r>
            <a:r>
              <a:rPr lang="hu-HU" sz="3000" dirty="0" smtClean="0">
                <a:solidFill>
                  <a:srgbClr val="4C5A53"/>
                </a:solidFill>
              </a:rPr>
              <a:t> kezelés</a:t>
            </a:r>
          </a:p>
          <a:p>
            <a:pPr marL="0" indent="0">
              <a:buClr>
                <a:srgbClr val="C41230"/>
              </a:buClr>
              <a:buNone/>
            </a:pPr>
            <a:endParaRPr lang="hu-HU" dirty="0" smtClean="0">
              <a:solidFill>
                <a:srgbClr val="4C5A53"/>
              </a:solidFill>
            </a:endParaRPr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273" y="6307872"/>
            <a:ext cx="2545871" cy="435657"/>
          </a:xfrm>
          <a:prstGeom prst="rect">
            <a:avLst/>
          </a:prstGeom>
        </p:spPr>
      </p:pic>
      <p:pic>
        <p:nvPicPr>
          <p:cNvPr id="15" name="Tartalom helye 3">
            <a:hlinkClick r:id="rId4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8591" y="6307872"/>
            <a:ext cx="435657" cy="435657"/>
          </a:xfrm>
          <a:prstGeom prst="rect">
            <a:avLst/>
          </a:prstGeom>
        </p:spPr>
      </p:pic>
      <p:pic>
        <p:nvPicPr>
          <p:cNvPr id="16" name="Kép 15">
            <a:hlinkClick r:id="rId6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9953" y="6307872"/>
            <a:ext cx="435657" cy="435657"/>
          </a:xfrm>
          <a:prstGeom prst="rect">
            <a:avLst/>
          </a:prstGeom>
        </p:spPr>
      </p:pic>
      <p:sp>
        <p:nvSpPr>
          <p:cNvPr id="17" name="Szövegdoboz 16"/>
          <p:cNvSpPr txBox="1"/>
          <p:nvPr/>
        </p:nvSpPr>
        <p:spPr>
          <a:xfrm>
            <a:off x="7564882" y="6233312"/>
            <a:ext cx="24035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1600" dirty="0" err="1">
                <a:solidFill>
                  <a:srgbClr val="C41230"/>
                </a:solidFill>
                <a:hlinkClick r:id="rId8"/>
              </a:rPr>
              <a:t>sarandpartners.hu</a:t>
            </a:r>
            <a:endParaRPr lang="hu-HU" sz="1600" dirty="0">
              <a:solidFill>
                <a:srgbClr val="C41230"/>
              </a:solidFill>
            </a:endParaRPr>
          </a:p>
          <a:p>
            <a:pPr algn="r"/>
            <a:r>
              <a:rPr lang="hu-HU" sz="1600" dirty="0" err="1">
                <a:solidFill>
                  <a:srgbClr val="C41230"/>
                </a:solidFill>
                <a:hlinkClick r:id="rId9"/>
              </a:rPr>
              <a:t>office</a:t>
            </a:r>
            <a:r>
              <a:rPr lang="hu-HU" sz="1600" dirty="0">
                <a:solidFill>
                  <a:srgbClr val="C41230"/>
                </a:solidFill>
                <a:hlinkClick r:id="rId9"/>
              </a:rPr>
              <a:t>@</a:t>
            </a:r>
            <a:r>
              <a:rPr lang="hu-HU" sz="1600" dirty="0" err="1">
                <a:solidFill>
                  <a:srgbClr val="C41230"/>
                </a:solidFill>
                <a:hlinkClick r:id="rId9"/>
              </a:rPr>
              <a:t>sarandpartners.hu</a:t>
            </a:r>
            <a:endParaRPr lang="hu-HU" sz="1600" dirty="0">
              <a:solidFill>
                <a:srgbClr val="C412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99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57274" y="365127"/>
            <a:ext cx="10086975" cy="788970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 smtClean="0">
                <a:solidFill>
                  <a:srgbClr val="C41230"/>
                </a:solidFill>
              </a:rPr>
              <a:t>A hozzájárulás új szabályai</a:t>
            </a:r>
            <a:endParaRPr lang="hu-HU" sz="3600" b="1" dirty="0">
              <a:solidFill>
                <a:srgbClr val="C41230"/>
              </a:solidFill>
            </a:endParaRPr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>
          <a:xfrm>
            <a:off x="1057273" y="1376039"/>
            <a:ext cx="10086975" cy="4800924"/>
          </a:xfrm>
        </p:spPr>
        <p:txBody>
          <a:bodyPr>
            <a:normAutofit/>
          </a:bodyPr>
          <a:lstStyle/>
          <a:p>
            <a:pPr marL="0" indent="0">
              <a:buClr>
                <a:srgbClr val="C41230"/>
              </a:buClr>
              <a:buNone/>
            </a:pPr>
            <a:r>
              <a:rPr lang="hu-HU" b="1" dirty="0" smtClean="0">
                <a:solidFill>
                  <a:srgbClr val="4C5A53"/>
                </a:solidFill>
              </a:rPr>
              <a:t>Egyértelmű </a:t>
            </a:r>
            <a:r>
              <a:rPr lang="hu-HU" b="1" dirty="0">
                <a:solidFill>
                  <a:srgbClr val="4C5A53"/>
                </a:solidFill>
              </a:rPr>
              <a:t>megerősítő aktív magatartás (</a:t>
            </a:r>
            <a:r>
              <a:rPr lang="hu-HU" b="1" dirty="0" err="1">
                <a:solidFill>
                  <a:srgbClr val="4C5A53"/>
                </a:solidFill>
              </a:rPr>
              <a:t>positive</a:t>
            </a:r>
            <a:r>
              <a:rPr lang="hu-HU" b="1" dirty="0">
                <a:solidFill>
                  <a:srgbClr val="4C5A53"/>
                </a:solidFill>
              </a:rPr>
              <a:t> </a:t>
            </a:r>
            <a:r>
              <a:rPr lang="hu-HU" b="1" dirty="0" err="1">
                <a:solidFill>
                  <a:srgbClr val="4C5A53"/>
                </a:solidFill>
              </a:rPr>
              <a:t>opt</a:t>
            </a:r>
            <a:r>
              <a:rPr lang="hu-HU" b="1" dirty="0">
                <a:solidFill>
                  <a:srgbClr val="4C5A53"/>
                </a:solidFill>
              </a:rPr>
              <a:t> </a:t>
            </a:r>
            <a:r>
              <a:rPr lang="hu-HU" b="1" dirty="0" err="1">
                <a:solidFill>
                  <a:srgbClr val="4C5A53"/>
                </a:solidFill>
              </a:rPr>
              <a:t>in</a:t>
            </a:r>
            <a:r>
              <a:rPr lang="hu-HU" b="1" dirty="0">
                <a:solidFill>
                  <a:srgbClr val="4C5A53"/>
                </a:solidFill>
              </a:rPr>
              <a:t>)</a:t>
            </a:r>
          </a:p>
          <a:p>
            <a:pPr marL="358775" indent="-358775">
              <a:buClr>
                <a:srgbClr val="C41230"/>
              </a:buClr>
              <a:buFont typeface="Wingdings" panose="05000000000000000000" pitchFamily="2" charset="2"/>
              <a:buChar char="Ø"/>
            </a:pPr>
            <a:r>
              <a:rPr lang="hu-HU" dirty="0">
                <a:solidFill>
                  <a:srgbClr val="4C5A53"/>
                </a:solidFill>
              </a:rPr>
              <a:t>Írásbeli, szóbeli, elektronikus nyilatkozattal</a:t>
            </a:r>
          </a:p>
          <a:p>
            <a:pPr marL="358775" indent="-358775">
              <a:buClr>
                <a:srgbClr val="C41230"/>
              </a:buClr>
              <a:buFont typeface="Wingdings" panose="05000000000000000000" pitchFamily="2" charset="2"/>
              <a:buChar char="Ø"/>
            </a:pPr>
            <a:r>
              <a:rPr lang="hu-HU" dirty="0" err="1" smtClean="0">
                <a:solidFill>
                  <a:srgbClr val="4C5A53"/>
                </a:solidFill>
              </a:rPr>
              <a:t>Checkbox-szal</a:t>
            </a:r>
            <a:r>
              <a:rPr lang="hu-HU" dirty="0" smtClean="0">
                <a:solidFill>
                  <a:srgbClr val="4C5A53"/>
                </a:solidFill>
              </a:rPr>
              <a:t>, gombra klikkelléssel vagy bármilyen </a:t>
            </a:r>
            <a:r>
              <a:rPr lang="hu-HU" dirty="0">
                <a:solidFill>
                  <a:srgbClr val="4C5A53"/>
                </a:solidFill>
              </a:rPr>
              <a:t>egyéb módon, ami a hozzájárulást egyértelműen jelzi</a:t>
            </a:r>
          </a:p>
          <a:p>
            <a:pPr marL="358775" indent="-358775" algn="just">
              <a:buClr>
                <a:srgbClr val="C41230"/>
              </a:buClr>
              <a:buFont typeface="Wingdings" panose="05000000000000000000" pitchFamily="2" charset="2"/>
              <a:buChar char="Ø"/>
            </a:pPr>
            <a:r>
              <a:rPr lang="hu-HU" dirty="0">
                <a:solidFill>
                  <a:srgbClr val="4C5A53"/>
                </a:solidFill>
              </a:rPr>
              <a:t>Külön hozzájárulás az ÁSZF elfogadásától </a:t>
            </a:r>
            <a:r>
              <a:rPr lang="hu-HU" dirty="0" smtClean="0">
                <a:solidFill>
                  <a:srgbClr val="4C5A53"/>
                </a:solidFill>
              </a:rPr>
              <a:t>és más hozzájárulásoktól</a:t>
            </a:r>
            <a:endParaRPr lang="hu-HU" dirty="0">
              <a:solidFill>
                <a:srgbClr val="4C5A53"/>
              </a:solidFill>
            </a:endParaRPr>
          </a:p>
          <a:p>
            <a:pPr marL="358775" indent="-358775" algn="just">
              <a:buClr>
                <a:srgbClr val="C41230"/>
              </a:buClr>
              <a:buFont typeface="Wingdings" panose="05000000000000000000" pitchFamily="2" charset="2"/>
              <a:buChar char="Ø"/>
            </a:pPr>
            <a:r>
              <a:rPr lang="hu-HU" dirty="0">
                <a:solidFill>
                  <a:srgbClr val="4C5A53"/>
                </a:solidFill>
              </a:rPr>
              <a:t>Külön adatkezelési szabályzat </a:t>
            </a:r>
          </a:p>
          <a:p>
            <a:pPr marL="0" indent="0" algn="just">
              <a:buClr>
                <a:srgbClr val="C41230"/>
              </a:buClr>
              <a:buNone/>
            </a:pPr>
            <a:endParaRPr lang="hu-HU" b="1" dirty="0" smtClean="0">
              <a:solidFill>
                <a:srgbClr val="4C5A53"/>
              </a:solidFill>
            </a:endParaRPr>
          </a:p>
          <a:p>
            <a:pPr marL="0" indent="0" algn="just">
              <a:buClr>
                <a:srgbClr val="C41230"/>
              </a:buClr>
              <a:buNone/>
            </a:pPr>
            <a:r>
              <a:rPr lang="hu-HU" b="1" dirty="0" smtClean="0">
                <a:solidFill>
                  <a:srgbClr val="4C5A53"/>
                </a:solidFill>
              </a:rPr>
              <a:t>Nem </a:t>
            </a:r>
            <a:r>
              <a:rPr lang="hu-HU" b="1" dirty="0">
                <a:solidFill>
                  <a:srgbClr val="4C5A53"/>
                </a:solidFill>
              </a:rPr>
              <a:t>minősül hozzájárulásnak:</a:t>
            </a:r>
          </a:p>
          <a:p>
            <a:pPr marL="358775" indent="-358775">
              <a:buClr>
                <a:srgbClr val="C41230"/>
              </a:buClr>
              <a:buFont typeface="Wingdings" panose="05000000000000000000" pitchFamily="2" charset="2"/>
              <a:buChar char="Ø"/>
            </a:pPr>
            <a:r>
              <a:rPr lang="hu-HU" dirty="0">
                <a:solidFill>
                  <a:srgbClr val="4C5A53"/>
                </a:solidFill>
              </a:rPr>
              <a:t>Hallgatás (nem tiltakozás</a:t>
            </a:r>
            <a:r>
              <a:rPr lang="hu-HU" dirty="0" smtClean="0">
                <a:solidFill>
                  <a:srgbClr val="4C5A53"/>
                </a:solidFill>
              </a:rPr>
              <a:t>), előre </a:t>
            </a:r>
            <a:r>
              <a:rPr lang="hu-HU" dirty="0">
                <a:solidFill>
                  <a:srgbClr val="4C5A53"/>
                </a:solidFill>
              </a:rPr>
              <a:t>bejelölt </a:t>
            </a:r>
            <a:r>
              <a:rPr lang="hu-HU" dirty="0" err="1" smtClean="0">
                <a:solidFill>
                  <a:srgbClr val="4C5A53"/>
                </a:solidFill>
              </a:rPr>
              <a:t>checkbox</a:t>
            </a:r>
            <a:r>
              <a:rPr lang="hu-HU" dirty="0" smtClean="0">
                <a:solidFill>
                  <a:srgbClr val="4C5A53"/>
                </a:solidFill>
              </a:rPr>
              <a:t>, nem </a:t>
            </a:r>
            <a:r>
              <a:rPr lang="hu-HU" dirty="0">
                <a:solidFill>
                  <a:srgbClr val="4C5A53"/>
                </a:solidFill>
              </a:rPr>
              <a:t>cselekvés</a:t>
            </a:r>
          </a:p>
          <a:p>
            <a:pPr marL="0" indent="0">
              <a:buClr>
                <a:srgbClr val="C41230"/>
              </a:buClr>
              <a:buNone/>
            </a:pPr>
            <a:endParaRPr lang="hu-HU" dirty="0" smtClean="0">
              <a:solidFill>
                <a:srgbClr val="4C5A53"/>
              </a:solidFill>
            </a:endParaRPr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273" y="6307872"/>
            <a:ext cx="2545871" cy="435657"/>
          </a:xfrm>
          <a:prstGeom prst="rect">
            <a:avLst/>
          </a:prstGeom>
        </p:spPr>
      </p:pic>
      <p:pic>
        <p:nvPicPr>
          <p:cNvPr id="15" name="Tartalom helye 3">
            <a:hlinkClick r:id="rId4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8591" y="6307872"/>
            <a:ext cx="435657" cy="435657"/>
          </a:xfrm>
          <a:prstGeom prst="rect">
            <a:avLst/>
          </a:prstGeom>
        </p:spPr>
      </p:pic>
      <p:pic>
        <p:nvPicPr>
          <p:cNvPr id="16" name="Kép 15">
            <a:hlinkClick r:id="rId6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9953" y="6307872"/>
            <a:ext cx="435657" cy="435657"/>
          </a:xfrm>
          <a:prstGeom prst="rect">
            <a:avLst/>
          </a:prstGeom>
        </p:spPr>
      </p:pic>
      <p:sp>
        <p:nvSpPr>
          <p:cNvPr id="17" name="Szövegdoboz 16"/>
          <p:cNvSpPr txBox="1"/>
          <p:nvPr/>
        </p:nvSpPr>
        <p:spPr>
          <a:xfrm>
            <a:off x="7564882" y="6233312"/>
            <a:ext cx="24035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1600" dirty="0" err="1">
                <a:solidFill>
                  <a:srgbClr val="C41230"/>
                </a:solidFill>
                <a:hlinkClick r:id="rId8"/>
              </a:rPr>
              <a:t>sarandpartners.hu</a:t>
            </a:r>
            <a:endParaRPr lang="hu-HU" sz="1600" dirty="0">
              <a:solidFill>
                <a:srgbClr val="C41230"/>
              </a:solidFill>
            </a:endParaRPr>
          </a:p>
          <a:p>
            <a:pPr algn="r"/>
            <a:r>
              <a:rPr lang="hu-HU" sz="1600" dirty="0" err="1">
                <a:solidFill>
                  <a:srgbClr val="C41230"/>
                </a:solidFill>
                <a:hlinkClick r:id="rId9"/>
              </a:rPr>
              <a:t>office</a:t>
            </a:r>
            <a:r>
              <a:rPr lang="hu-HU" sz="1600" dirty="0">
                <a:solidFill>
                  <a:srgbClr val="C41230"/>
                </a:solidFill>
                <a:hlinkClick r:id="rId9"/>
              </a:rPr>
              <a:t>@</a:t>
            </a:r>
            <a:r>
              <a:rPr lang="hu-HU" sz="1600" dirty="0" err="1">
                <a:solidFill>
                  <a:srgbClr val="C41230"/>
                </a:solidFill>
                <a:hlinkClick r:id="rId9"/>
              </a:rPr>
              <a:t>sarandpartners.hu</a:t>
            </a:r>
            <a:endParaRPr lang="hu-HU" sz="1600" dirty="0">
              <a:solidFill>
                <a:srgbClr val="C412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85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57274" y="365127"/>
            <a:ext cx="10086975" cy="788970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 smtClean="0">
                <a:solidFill>
                  <a:srgbClr val="C41230"/>
                </a:solidFill>
              </a:rPr>
              <a:t>A hozzájárulás új szabályai</a:t>
            </a:r>
            <a:endParaRPr lang="hu-HU" sz="3600" b="1" dirty="0">
              <a:solidFill>
                <a:srgbClr val="C41230"/>
              </a:solidFill>
            </a:endParaRPr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>
          <a:xfrm>
            <a:off x="1057273" y="1376039"/>
            <a:ext cx="10086975" cy="4800924"/>
          </a:xfrm>
        </p:spPr>
        <p:txBody>
          <a:bodyPr>
            <a:normAutofit/>
          </a:bodyPr>
          <a:lstStyle/>
          <a:p>
            <a:pPr marL="358775" indent="-358775" algn="just">
              <a:buClr>
                <a:srgbClr val="C41230"/>
              </a:buClr>
              <a:buFont typeface="Wingdings" panose="05000000000000000000" pitchFamily="2" charset="2"/>
              <a:buChar char="Ø"/>
            </a:pPr>
            <a:r>
              <a:rPr lang="hu-HU" dirty="0" smtClean="0">
                <a:solidFill>
                  <a:srgbClr val="4C5A53"/>
                </a:solidFill>
              </a:rPr>
              <a:t>Valós és szabad választási lehetőség: </a:t>
            </a:r>
          </a:p>
          <a:p>
            <a:pPr fontAlgn="t"/>
            <a:endParaRPr lang="hu-HU" dirty="0"/>
          </a:p>
          <a:p>
            <a:pPr marL="0" indent="0">
              <a:buClr>
                <a:srgbClr val="C41230"/>
              </a:buClr>
              <a:buNone/>
            </a:pPr>
            <a:endParaRPr lang="hu-HU" dirty="0" smtClean="0">
              <a:solidFill>
                <a:srgbClr val="4C5A53"/>
              </a:solidFill>
            </a:endParaRPr>
          </a:p>
          <a:p>
            <a:pPr marL="0" indent="0">
              <a:buClr>
                <a:srgbClr val="C41230"/>
              </a:buClr>
              <a:buNone/>
            </a:pPr>
            <a:endParaRPr lang="hu-HU" dirty="0" smtClean="0">
              <a:solidFill>
                <a:srgbClr val="4C5A53"/>
              </a:solidFill>
            </a:endParaRPr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273" y="6307872"/>
            <a:ext cx="2545871" cy="435657"/>
          </a:xfrm>
          <a:prstGeom prst="rect">
            <a:avLst/>
          </a:prstGeom>
        </p:spPr>
      </p:pic>
      <p:pic>
        <p:nvPicPr>
          <p:cNvPr id="15" name="Tartalom helye 3">
            <a:hlinkClick r:id="rId4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8591" y="6307872"/>
            <a:ext cx="435657" cy="435657"/>
          </a:xfrm>
          <a:prstGeom prst="rect">
            <a:avLst/>
          </a:prstGeom>
        </p:spPr>
      </p:pic>
      <p:pic>
        <p:nvPicPr>
          <p:cNvPr id="16" name="Kép 15">
            <a:hlinkClick r:id="rId6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9953" y="6307872"/>
            <a:ext cx="435657" cy="435657"/>
          </a:xfrm>
          <a:prstGeom prst="rect">
            <a:avLst/>
          </a:prstGeom>
        </p:spPr>
      </p:pic>
      <p:sp>
        <p:nvSpPr>
          <p:cNvPr id="17" name="Szövegdoboz 16"/>
          <p:cNvSpPr txBox="1"/>
          <p:nvPr/>
        </p:nvSpPr>
        <p:spPr>
          <a:xfrm>
            <a:off x="7564882" y="6233312"/>
            <a:ext cx="24035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1600" dirty="0" err="1">
                <a:solidFill>
                  <a:srgbClr val="C41230"/>
                </a:solidFill>
                <a:hlinkClick r:id="rId8"/>
              </a:rPr>
              <a:t>sarandpartners.hu</a:t>
            </a:r>
            <a:endParaRPr lang="hu-HU" sz="1600" dirty="0">
              <a:solidFill>
                <a:srgbClr val="C41230"/>
              </a:solidFill>
            </a:endParaRPr>
          </a:p>
          <a:p>
            <a:pPr algn="r"/>
            <a:r>
              <a:rPr lang="hu-HU" sz="1600" dirty="0" err="1">
                <a:solidFill>
                  <a:srgbClr val="C41230"/>
                </a:solidFill>
                <a:hlinkClick r:id="rId9"/>
              </a:rPr>
              <a:t>office</a:t>
            </a:r>
            <a:r>
              <a:rPr lang="hu-HU" sz="1600" dirty="0">
                <a:solidFill>
                  <a:srgbClr val="C41230"/>
                </a:solidFill>
                <a:hlinkClick r:id="rId9"/>
              </a:rPr>
              <a:t>@</a:t>
            </a:r>
            <a:r>
              <a:rPr lang="hu-HU" sz="1600" dirty="0" err="1">
                <a:solidFill>
                  <a:srgbClr val="C41230"/>
                </a:solidFill>
                <a:hlinkClick r:id="rId9"/>
              </a:rPr>
              <a:t>sarandpartners.hu</a:t>
            </a:r>
            <a:endParaRPr lang="hu-HU" sz="1600" dirty="0">
              <a:solidFill>
                <a:srgbClr val="C41230"/>
              </a:solidFill>
            </a:endParaRPr>
          </a:p>
        </p:txBody>
      </p:sp>
      <p:graphicFrame>
        <p:nvGraphicFramePr>
          <p:cNvPr id="3" name="Tábláza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095796"/>
              </p:ext>
            </p:extLst>
          </p:nvPr>
        </p:nvGraphicFramePr>
        <p:xfrm>
          <a:off x="2044357" y="2030216"/>
          <a:ext cx="8127999" cy="370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Igen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Nem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Adatkezelési cél</a:t>
                      </a:r>
                      <a:r>
                        <a:rPr lang="hu-HU" baseline="0" dirty="0" smtClean="0"/>
                        <a:t> 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X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Adatkezelési cél</a:t>
                      </a:r>
                      <a:r>
                        <a:rPr lang="hu-HU" baseline="0" dirty="0" smtClean="0"/>
                        <a:t> 2</a:t>
                      </a:r>
                      <a:endParaRPr lang="hu-H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X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Adat</a:t>
                      </a:r>
                      <a:r>
                        <a:rPr lang="hu-HU" baseline="0" dirty="0" smtClean="0"/>
                        <a:t> 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X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Adat 2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X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Adatkezelő</a:t>
                      </a:r>
                      <a:r>
                        <a:rPr lang="hu-HU" baseline="0" dirty="0" smtClean="0"/>
                        <a:t> 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X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Adatkezelő</a:t>
                      </a:r>
                      <a:r>
                        <a:rPr lang="hu-HU" baseline="0" dirty="0" smtClean="0"/>
                        <a:t> 2</a:t>
                      </a:r>
                      <a:endParaRPr lang="hu-H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X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Adattovábbítás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X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Profilalkotás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X</a:t>
                      </a:r>
                      <a:endParaRPr lang="hu-HU" dirty="0"/>
                    </a:p>
                  </a:txBody>
                  <a:tcPr/>
                </a:tc>
              </a:tr>
              <a:tr h="230569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eDM</a:t>
                      </a:r>
                      <a:r>
                        <a:rPr lang="hu-HU" dirty="0" smtClean="0"/>
                        <a:t> 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X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266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57274" y="365127"/>
            <a:ext cx="10086975" cy="788970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>
                <a:solidFill>
                  <a:srgbClr val="C41230"/>
                </a:solidFill>
              </a:rPr>
              <a:t>A hozzájárulás új szabályai</a:t>
            </a:r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>
          <a:xfrm>
            <a:off x="1080719" y="1359877"/>
            <a:ext cx="10086975" cy="4828809"/>
          </a:xfrm>
        </p:spPr>
        <p:txBody>
          <a:bodyPr>
            <a:normAutofit/>
          </a:bodyPr>
          <a:lstStyle/>
          <a:p>
            <a:pPr marL="358775" indent="-358775" algn="just">
              <a:lnSpc>
                <a:spcPts val="3000"/>
              </a:lnSpc>
              <a:buClr>
                <a:srgbClr val="C41230"/>
              </a:buClr>
              <a:buFont typeface="Wingdings" panose="05000000000000000000" pitchFamily="2" charset="2"/>
              <a:buChar char="Ø"/>
            </a:pPr>
            <a:r>
              <a:rPr lang="hu-HU" sz="2400" dirty="0" smtClean="0">
                <a:solidFill>
                  <a:srgbClr val="4C5A53"/>
                </a:solidFill>
              </a:rPr>
              <a:t>Önkéntes</a:t>
            </a:r>
          </a:p>
          <a:p>
            <a:pPr marL="358775" indent="-358775" algn="just">
              <a:lnSpc>
                <a:spcPts val="3000"/>
              </a:lnSpc>
              <a:buClr>
                <a:srgbClr val="C41230"/>
              </a:buClr>
              <a:buFont typeface="Wingdings" panose="05000000000000000000" pitchFamily="2" charset="2"/>
              <a:buChar char="Ø"/>
            </a:pPr>
            <a:r>
              <a:rPr lang="hu-HU" sz="2400" dirty="0" smtClean="0">
                <a:solidFill>
                  <a:srgbClr val="4C5A53"/>
                </a:solidFill>
              </a:rPr>
              <a:t>Megfelelő előzetes tájékoztatáson alapul – érthető, könnyen hozzáférhető, világos és egyszerű nyelvezet</a:t>
            </a:r>
          </a:p>
          <a:p>
            <a:pPr marL="358775" indent="-358775" algn="just">
              <a:lnSpc>
                <a:spcPts val="3000"/>
              </a:lnSpc>
              <a:buClr>
                <a:srgbClr val="C41230"/>
              </a:buClr>
              <a:buFont typeface="Wingdings" panose="05000000000000000000" pitchFamily="2" charset="2"/>
              <a:buChar char="Ø"/>
            </a:pPr>
            <a:r>
              <a:rPr lang="hu-HU" sz="2400" dirty="0" smtClean="0">
                <a:solidFill>
                  <a:srgbClr val="4C5A53"/>
                </a:solidFill>
              </a:rPr>
              <a:t>Hozzájárulás megtagadása vagy visszavonása kár szenvedése nélkül lehetséges</a:t>
            </a:r>
          </a:p>
          <a:p>
            <a:pPr marL="358775" indent="-358775" algn="just">
              <a:lnSpc>
                <a:spcPts val="3000"/>
              </a:lnSpc>
              <a:buClr>
                <a:srgbClr val="C41230"/>
              </a:buClr>
              <a:buFont typeface="Wingdings" panose="05000000000000000000" pitchFamily="2" charset="2"/>
              <a:buChar char="Ø"/>
            </a:pPr>
            <a:r>
              <a:rPr lang="hu-HU" sz="2400" dirty="0" smtClean="0">
                <a:solidFill>
                  <a:srgbClr val="4C5A53"/>
                </a:solidFill>
              </a:rPr>
              <a:t>A hozzájárulás nem lehet a szolgáltatás igénybe vételének előfeltétele, kivéve, ha az szükséges a szolgáltatás nyújtásához (pl. szerződés teljesítéséhez nem szükséges adatok kezelésére való hozzájárulástól nem lehet függővé tenni)</a:t>
            </a:r>
          </a:p>
          <a:p>
            <a:pPr marL="358775" indent="-358775" algn="just">
              <a:lnSpc>
                <a:spcPts val="3000"/>
              </a:lnSpc>
              <a:buClr>
                <a:srgbClr val="C41230"/>
              </a:buClr>
              <a:buFont typeface="Wingdings" panose="05000000000000000000" pitchFamily="2" charset="2"/>
              <a:buChar char="Ø"/>
            </a:pPr>
            <a:r>
              <a:rPr lang="hu-HU" sz="2400" dirty="0" smtClean="0">
                <a:solidFill>
                  <a:srgbClr val="4C5A53"/>
                </a:solidFill>
              </a:rPr>
              <a:t>Bármikor visszavonható, ugyanolyan egyszerűen, mint ahogy megadta</a:t>
            </a:r>
          </a:p>
          <a:p>
            <a:pPr marL="0" indent="0">
              <a:buClr>
                <a:srgbClr val="C41230"/>
              </a:buClr>
              <a:buNone/>
            </a:pPr>
            <a:endParaRPr lang="hu-HU" sz="2400" dirty="0" smtClean="0">
              <a:solidFill>
                <a:srgbClr val="4C5A53"/>
              </a:solidFill>
            </a:endParaRPr>
          </a:p>
          <a:p>
            <a:pPr marL="0" indent="0">
              <a:buClr>
                <a:srgbClr val="C41230"/>
              </a:buClr>
              <a:buNone/>
            </a:pPr>
            <a:endParaRPr lang="hu-HU" sz="2400" dirty="0">
              <a:solidFill>
                <a:srgbClr val="4C5A53"/>
              </a:solidFill>
            </a:endParaRPr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273" y="6307872"/>
            <a:ext cx="2545871" cy="435657"/>
          </a:xfrm>
          <a:prstGeom prst="rect">
            <a:avLst/>
          </a:prstGeom>
        </p:spPr>
      </p:pic>
      <p:pic>
        <p:nvPicPr>
          <p:cNvPr id="15" name="Tartalom helye 3">
            <a:hlinkClick r:id="rId4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8591" y="6307872"/>
            <a:ext cx="435657" cy="435657"/>
          </a:xfrm>
          <a:prstGeom prst="rect">
            <a:avLst/>
          </a:prstGeom>
        </p:spPr>
      </p:pic>
      <p:pic>
        <p:nvPicPr>
          <p:cNvPr id="16" name="Kép 15">
            <a:hlinkClick r:id="rId6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9953" y="6307872"/>
            <a:ext cx="435657" cy="435657"/>
          </a:xfrm>
          <a:prstGeom prst="rect">
            <a:avLst/>
          </a:prstGeom>
        </p:spPr>
      </p:pic>
      <p:sp>
        <p:nvSpPr>
          <p:cNvPr id="17" name="Szövegdoboz 16"/>
          <p:cNvSpPr txBox="1"/>
          <p:nvPr/>
        </p:nvSpPr>
        <p:spPr>
          <a:xfrm>
            <a:off x="7564882" y="6233312"/>
            <a:ext cx="24035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1600" dirty="0" err="1">
                <a:solidFill>
                  <a:srgbClr val="C41230"/>
                </a:solidFill>
                <a:hlinkClick r:id="rId8"/>
              </a:rPr>
              <a:t>sarandpartners.hu</a:t>
            </a:r>
            <a:endParaRPr lang="hu-HU" sz="1600" dirty="0">
              <a:solidFill>
                <a:srgbClr val="C41230"/>
              </a:solidFill>
            </a:endParaRPr>
          </a:p>
          <a:p>
            <a:pPr algn="r"/>
            <a:r>
              <a:rPr lang="hu-HU" sz="1600" dirty="0" err="1">
                <a:solidFill>
                  <a:srgbClr val="C41230"/>
                </a:solidFill>
                <a:hlinkClick r:id="rId9"/>
              </a:rPr>
              <a:t>office</a:t>
            </a:r>
            <a:r>
              <a:rPr lang="hu-HU" sz="1600" dirty="0">
                <a:solidFill>
                  <a:srgbClr val="C41230"/>
                </a:solidFill>
                <a:hlinkClick r:id="rId9"/>
              </a:rPr>
              <a:t>@</a:t>
            </a:r>
            <a:r>
              <a:rPr lang="hu-HU" sz="1600" dirty="0" err="1">
                <a:solidFill>
                  <a:srgbClr val="C41230"/>
                </a:solidFill>
                <a:hlinkClick r:id="rId9"/>
              </a:rPr>
              <a:t>sarandpartners.hu</a:t>
            </a:r>
            <a:endParaRPr lang="hu-HU" sz="1600" dirty="0">
              <a:solidFill>
                <a:srgbClr val="C412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37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57274" y="365127"/>
            <a:ext cx="10086975" cy="788970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>
                <a:solidFill>
                  <a:srgbClr val="C41230"/>
                </a:solidFill>
              </a:rPr>
              <a:t>A hozzájárulás új szabályai</a:t>
            </a:r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>
          <a:xfrm>
            <a:off x="1080719" y="1359877"/>
            <a:ext cx="10086975" cy="4828809"/>
          </a:xfrm>
        </p:spPr>
        <p:txBody>
          <a:bodyPr>
            <a:normAutofit/>
          </a:bodyPr>
          <a:lstStyle/>
          <a:p>
            <a:pPr marL="0" indent="0">
              <a:buClr>
                <a:srgbClr val="C41230"/>
              </a:buClr>
              <a:buNone/>
            </a:pPr>
            <a:r>
              <a:rPr lang="hu-HU" sz="2400" b="1" dirty="0" smtClean="0">
                <a:solidFill>
                  <a:srgbClr val="4C5A53"/>
                </a:solidFill>
              </a:rPr>
              <a:t>A gyermekek hozzájárulása online szolgáltatásoknál</a:t>
            </a:r>
          </a:p>
          <a:p>
            <a:pPr marL="358775" indent="-358775" algn="just">
              <a:lnSpc>
                <a:spcPct val="100000"/>
              </a:lnSpc>
              <a:buClr>
                <a:srgbClr val="C41230"/>
              </a:buClr>
              <a:buFont typeface="Wingdings" panose="05000000000000000000" pitchFamily="2" charset="2"/>
              <a:buChar char="Ø"/>
            </a:pPr>
            <a:r>
              <a:rPr lang="hu-HU" sz="2400" dirty="0">
                <a:solidFill>
                  <a:srgbClr val="4C5A53"/>
                </a:solidFill>
              </a:rPr>
              <a:t>16 éven aluli gyerek nevében törvényes képviselője adhat csak hozzájárulást – az adatkezelőnek ésszerűen ellenőriznie kell, hogy ki adta a hozzájárulást</a:t>
            </a:r>
          </a:p>
          <a:p>
            <a:pPr marL="358775" indent="-358775" algn="just">
              <a:lnSpc>
                <a:spcPct val="150000"/>
              </a:lnSpc>
              <a:buClr>
                <a:srgbClr val="C41230"/>
              </a:buClr>
              <a:buFont typeface="Wingdings" panose="05000000000000000000" pitchFamily="2" charset="2"/>
              <a:buChar char="Ø"/>
            </a:pPr>
            <a:r>
              <a:rPr lang="hu-HU" sz="2400" dirty="0">
                <a:solidFill>
                  <a:srgbClr val="4C5A53"/>
                </a:solidFill>
              </a:rPr>
              <a:t>16 éven felüli gyerek maga adhat hozzájárulást maga is</a:t>
            </a:r>
          </a:p>
          <a:p>
            <a:pPr marL="358775" indent="-358775" algn="just">
              <a:lnSpc>
                <a:spcPct val="150000"/>
              </a:lnSpc>
              <a:buClr>
                <a:srgbClr val="C41230"/>
              </a:buClr>
              <a:buFont typeface="Wingdings" panose="05000000000000000000" pitchFamily="2" charset="2"/>
              <a:buChar char="Ø"/>
            </a:pPr>
            <a:r>
              <a:rPr lang="hu-HU" sz="2400" dirty="0">
                <a:solidFill>
                  <a:srgbClr val="4C5A53"/>
                </a:solidFill>
              </a:rPr>
              <a:t>Tagállam ennél alacsonyabb korhatárt is megállapíthat, de minimum 13 évet.</a:t>
            </a:r>
          </a:p>
          <a:p>
            <a:pPr marL="358775" indent="-358775" algn="just">
              <a:lnSpc>
                <a:spcPct val="150000"/>
              </a:lnSpc>
              <a:buClr>
                <a:srgbClr val="C41230"/>
              </a:buClr>
              <a:buFont typeface="Wingdings" panose="05000000000000000000" pitchFamily="2" charset="2"/>
              <a:buChar char="Ø"/>
            </a:pPr>
            <a:r>
              <a:rPr lang="hu-HU" sz="2400" dirty="0">
                <a:solidFill>
                  <a:srgbClr val="4C5A53"/>
                </a:solidFill>
              </a:rPr>
              <a:t>Ha eléri az önálló nyilatkozattételi kort, újra nyilatkoztatni kell</a:t>
            </a:r>
          </a:p>
          <a:p>
            <a:pPr marL="358775" indent="-358775" algn="just">
              <a:lnSpc>
                <a:spcPct val="150000"/>
              </a:lnSpc>
              <a:buClr>
                <a:srgbClr val="C41230"/>
              </a:buClr>
              <a:buFont typeface="Wingdings" panose="05000000000000000000" pitchFamily="2" charset="2"/>
              <a:buChar char="Ø"/>
            </a:pPr>
            <a:r>
              <a:rPr lang="hu-HU" sz="2400" dirty="0" smtClean="0">
                <a:solidFill>
                  <a:srgbClr val="4C5A53"/>
                </a:solidFill>
              </a:rPr>
              <a:t>Életkor-igazoló </a:t>
            </a:r>
            <a:r>
              <a:rPr lang="hu-HU" sz="2400" dirty="0">
                <a:solidFill>
                  <a:srgbClr val="4C5A53"/>
                </a:solidFill>
              </a:rPr>
              <a:t>módszert kell bevezetni</a:t>
            </a:r>
          </a:p>
          <a:p>
            <a:pPr marL="0" indent="0">
              <a:buClr>
                <a:srgbClr val="C41230"/>
              </a:buClr>
              <a:buNone/>
            </a:pPr>
            <a:endParaRPr lang="hu-HU" sz="2400" dirty="0">
              <a:solidFill>
                <a:srgbClr val="4C5A53"/>
              </a:solidFill>
            </a:endParaRPr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273" y="6307872"/>
            <a:ext cx="2545871" cy="435657"/>
          </a:xfrm>
          <a:prstGeom prst="rect">
            <a:avLst/>
          </a:prstGeom>
        </p:spPr>
      </p:pic>
      <p:pic>
        <p:nvPicPr>
          <p:cNvPr id="15" name="Tartalom helye 3">
            <a:hlinkClick r:id="rId4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8591" y="6307872"/>
            <a:ext cx="435657" cy="435657"/>
          </a:xfrm>
          <a:prstGeom prst="rect">
            <a:avLst/>
          </a:prstGeom>
        </p:spPr>
      </p:pic>
      <p:pic>
        <p:nvPicPr>
          <p:cNvPr id="16" name="Kép 15">
            <a:hlinkClick r:id="rId6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9953" y="6307872"/>
            <a:ext cx="435657" cy="435657"/>
          </a:xfrm>
          <a:prstGeom prst="rect">
            <a:avLst/>
          </a:prstGeom>
        </p:spPr>
      </p:pic>
      <p:sp>
        <p:nvSpPr>
          <p:cNvPr id="17" name="Szövegdoboz 16"/>
          <p:cNvSpPr txBox="1"/>
          <p:nvPr/>
        </p:nvSpPr>
        <p:spPr>
          <a:xfrm>
            <a:off x="7564882" y="6233312"/>
            <a:ext cx="24035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1600" dirty="0" err="1">
                <a:solidFill>
                  <a:srgbClr val="C41230"/>
                </a:solidFill>
                <a:hlinkClick r:id="rId8"/>
              </a:rPr>
              <a:t>sarandpartners.hu</a:t>
            </a:r>
            <a:endParaRPr lang="hu-HU" sz="1600" dirty="0">
              <a:solidFill>
                <a:srgbClr val="C41230"/>
              </a:solidFill>
            </a:endParaRPr>
          </a:p>
          <a:p>
            <a:pPr algn="r"/>
            <a:r>
              <a:rPr lang="hu-HU" sz="1600" dirty="0" err="1">
                <a:solidFill>
                  <a:srgbClr val="C41230"/>
                </a:solidFill>
                <a:hlinkClick r:id="rId9"/>
              </a:rPr>
              <a:t>office</a:t>
            </a:r>
            <a:r>
              <a:rPr lang="hu-HU" sz="1600" dirty="0">
                <a:solidFill>
                  <a:srgbClr val="C41230"/>
                </a:solidFill>
                <a:hlinkClick r:id="rId9"/>
              </a:rPr>
              <a:t>@</a:t>
            </a:r>
            <a:r>
              <a:rPr lang="hu-HU" sz="1600" dirty="0" err="1">
                <a:solidFill>
                  <a:srgbClr val="C41230"/>
                </a:solidFill>
                <a:hlinkClick r:id="rId9"/>
              </a:rPr>
              <a:t>sarandpartners.hu</a:t>
            </a:r>
            <a:endParaRPr lang="hu-HU" sz="1600" dirty="0">
              <a:solidFill>
                <a:srgbClr val="C412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71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57274" y="365127"/>
            <a:ext cx="10086975" cy="788970"/>
          </a:xfrm>
        </p:spPr>
        <p:txBody>
          <a:bodyPr>
            <a:normAutofit/>
          </a:bodyPr>
          <a:lstStyle/>
          <a:p>
            <a:pPr algn="ctr"/>
            <a:r>
              <a:rPr lang="hu-HU" sz="3600" b="1" dirty="0">
                <a:solidFill>
                  <a:srgbClr val="C41230"/>
                </a:solidFill>
              </a:rPr>
              <a:t>A hozzájárulás új szabályai</a:t>
            </a:r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>
          <a:xfrm>
            <a:off x="1080719" y="1359877"/>
            <a:ext cx="10086975" cy="4828809"/>
          </a:xfrm>
        </p:spPr>
        <p:txBody>
          <a:bodyPr>
            <a:normAutofit/>
          </a:bodyPr>
          <a:lstStyle/>
          <a:p>
            <a:pPr marL="0" indent="0">
              <a:buClr>
                <a:srgbClr val="C41230"/>
              </a:buClr>
              <a:buNone/>
            </a:pPr>
            <a:r>
              <a:rPr lang="hu-HU" sz="2400" b="1" dirty="0">
                <a:solidFill>
                  <a:srgbClr val="4C5A53"/>
                </a:solidFill>
              </a:rPr>
              <a:t>Május 25. után kell-e újra nyilatkoztatni</a:t>
            </a:r>
            <a:r>
              <a:rPr lang="hu-HU" sz="2400" b="1" dirty="0" smtClean="0">
                <a:solidFill>
                  <a:srgbClr val="4C5A53"/>
                </a:solidFill>
              </a:rPr>
              <a:t>?</a:t>
            </a:r>
          </a:p>
          <a:p>
            <a:pPr marL="0" indent="0">
              <a:buClr>
                <a:srgbClr val="C41230"/>
              </a:buClr>
              <a:buNone/>
            </a:pPr>
            <a:endParaRPr lang="hu-HU" sz="2400" b="1" dirty="0">
              <a:solidFill>
                <a:srgbClr val="4C5A53"/>
              </a:solidFill>
            </a:endParaRPr>
          </a:p>
          <a:p>
            <a:pPr marL="358775" indent="-358775" algn="just">
              <a:lnSpc>
                <a:spcPct val="150000"/>
              </a:lnSpc>
              <a:buClr>
                <a:srgbClr val="C41230"/>
              </a:buClr>
              <a:buFont typeface="Wingdings" panose="05000000000000000000" pitchFamily="2" charset="2"/>
              <a:buChar char="Ø"/>
            </a:pPr>
            <a:r>
              <a:rPr lang="hu-HU" sz="2400" dirty="0" smtClean="0">
                <a:solidFill>
                  <a:srgbClr val="4C5A53"/>
                </a:solidFill>
              </a:rPr>
              <a:t>A </a:t>
            </a:r>
            <a:r>
              <a:rPr lang="hu-HU" sz="2400" dirty="0">
                <a:solidFill>
                  <a:srgbClr val="4C5A53"/>
                </a:solidFill>
              </a:rPr>
              <a:t>felhasználók ismételt nyilatkoztatása </a:t>
            </a:r>
            <a:r>
              <a:rPr lang="hu-HU" sz="2400" dirty="0" smtClean="0">
                <a:solidFill>
                  <a:srgbClr val="4C5A53"/>
                </a:solidFill>
              </a:rPr>
              <a:t>az </a:t>
            </a:r>
            <a:r>
              <a:rPr lang="hu-HU" sz="2400" dirty="0">
                <a:solidFill>
                  <a:srgbClr val="4C5A53"/>
                </a:solidFill>
              </a:rPr>
              <a:t>új szabályoknak megfelelően</a:t>
            </a:r>
          </a:p>
          <a:p>
            <a:pPr marL="358775" indent="-358775" algn="just">
              <a:lnSpc>
                <a:spcPct val="150000"/>
              </a:lnSpc>
              <a:buClr>
                <a:srgbClr val="C41230"/>
              </a:buClr>
              <a:buFont typeface="Wingdings" panose="05000000000000000000" pitchFamily="2" charset="2"/>
              <a:buChar char="Ø"/>
            </a:pPr>
            <a:r>
              <a:rPr lang="hu-HU" sz="2400" dirty="0">
                <a:solidFill>
                  <a:srgbClr val="4C5A53"/>
                </a:solidFill>
              </a:rPr>
              <a:t>A rendelet hatályba lépésétől nem lehet a régi hozzájárulások alapján </a:t>
            </a:r>
            <a:r>
              <a:rPr lang="hu-HU" sz="2400" dirty="0" smtClean="0">
                <a:solidFill>
                  <a:srgbClr val="4C5A53"/>
                </a:solidFill>
              </a:rPr>
              <a:t>eljárni</a:t>
            </a:r>
          </a:p>
          <a:p>
            <a:pPr marL="358775" indent="-358775" algn="just">
              <a:lnSpc>
                <a:spcPct val="150000"/>
              </a:lnSpc>
              <a:buClr>
                <a:srgbClr val="C41230"/>
              </a:buClr>
              <a:buFont typeface="Wingdings" panose="05000000000000000000" pitchFamily="2" charset="2"/>
              <a:buChar char="Ø"/>
            </a:pPr>
            <a:r>
              <a:rPr lang="hu-HU" sz="2400" b="1" dirty="0" smtClean="0">
                <a:solidFill>
                  <a:srgbClr val="4C5A53"/>
                </a:solidFill>
                <a:latin typeface="+mj-lt"/>
              </a:rPr>
              <a:t>Kivétel: ha a hozzájárulás kérés eddig is megfelelt a </a:t>
            </a:r>
            <a:r>
              <a:rPr lang="hu-HU" sz="2400" b="1" dirty="0" err="1" smtClean="0">
                <a:solidFill>
                  <a:srgbClr val="4C5A53"/>
                </a:solidFill>
                <a:latin typeface="+mj-lt"/>
              </a:rPr>
              <a:t>GDPR-nak</a:t>
            </a:r>
            <a:endParaRPr lang="hu-HU" b="1" dirty="0">
              <a:solidFill>
                <a:srgbClr val="C41230"/>
              </a:solidFill>
              <a:latin typeface="+mj-lt"/>
            </a:endParaRPr>
          </a:p>
          <a:p>
            <a:pPr marL="0" indent="0">
              <a:buClr>
                <a:srgbClr val="C41230"/>
              </a:buClr>
              <a:buNone/>
            </a:pPr>
            <a:endParaRPr lang="hu-HU" sz="2400" dirty="0">
              <a:solidFill>
                <a:srgbClr val="4C5A53"/>
              </a:solidFill>
            </a:endParaRPr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273" y="6307872"/>
            <a:ext cx="2545871" cy="435657"/>
          </a:xfrm>
          <a:prstGeom prst="rect">
            <a:avLst/>
          </a:prstGeom>
        </p:spPr>
      </p:pic>
      <p:pic>
        <p:nvPicPr>
          <p:cNvPr id="15" name="Tartalom helye 3">
            <a:hlinkClick r:id="rId4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8591" y="6307872"/>
            <a:ext cx="435657" cy="435657"/>
          </a:xfrm>
          <a:prstGeom prst="rect">
            <a:avLst/>
          </a:prstGeom>
        </p:spPr>
      </p:pic>
      <p:pic>
        <p:nvPicPr>
          <p:cNvPr id="16" name="Kép 15">
            <a:hlinkClick r:id="rId6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9953" y="6307872"/>
            <a:ext cx="435657" cy="435657"/>
          </a:xfrm>
          <a:prstGeom prst="rect">
            <a:avLst/>
          </a:prstGeom>
        </p:spPr>
      </p:pic>
      <p:sp>
        <p:nvSpPr>
          <p:cNvPr id="17" name="Szövegdoboz 16"/>
          <p:cNvSpPr txBox="1"/>
          <p:nvPr/>
        </p:nvSpPr>
        <p:spPr>
          <a:xfrm>
            <a:off x="7564882" y="6233312"/>
            <a:ext cx="24035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1600" dirty="0" err="1">
                <a:solidFill>
                  <a:srgbClr val="C41230"/>
                </a:solidFill>
                <a:hlinkClick r:id="rId8"/>
              </a:rPr>
              <a:t>sarandpartners.hu</a:t>
            </a:r>
            <a:endParaRPr lang="hu-HU" sz="1600" dirty="0">
              <a:solidFill>
                <a:srgbClr val="C41230"/>
              </a:solidFill>
            </a:endParaRPr>
          </a:p>
          <a:p>
            <a:pPr algn="r"/>
            <a:r>
              <a:rPr lang="hu-HU" sz="1600" dirty="0" err="1">
                <a:solidFill>
                  <a:srgbClr val="C41230"/>
                </a:solidFill>
                <a:hlinkClick r:id="rId9"/>
              </a:rPr>
              <a:t>office</a:t>
            </a:r>
            <a:r>
              <a:rPr lang="hu-HU" sz="1600" dirty="0">
                <a:solidFill>
                  <a:srgbClr val="C41230"/>
                </a:solidFill>
                <a:hlinkClick r:id="rId9"/>
              </a:rPr>
              <a:t>@</a:t>
            </a:r>
            <a:r>
              <a:rPr lang="hu-HU" sz="1600" dirty="0" err="1">
                <a:solidFill>
                  <a:srgbClr val="C41230"/>
                </a:solidFill>
                <a:hlinkClick r:id="rId9"/>
              </a:rPr>
              <a:t>sarandpartners.hu</a:t>
            </a:r>
            <a:endParaRPr lang="hu-HU" sz="1600" dirty="0">
              <a:solidFill>
                <a:srgbClr val="C412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94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Simuló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-tém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231</TotalTime>
  <Words>637</Words>
  <Application>Microsoft Office PowerPoint</Application>
  <PresentationFormat>Szélesvásznú</PresentationFormat>
  <Paragraphs>150</Paragraphs>
  <Slides>14</Slides>
  <Notes>12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Office-téma</vt:lpstr>
      <vt:lpstr>GDPR, A UX Design kihívás</vt:lpstr>
      <vt:lpstr>Mi az a GDPR?</vt:lpstr>
      <vt:lpstr>Hogyan hat a GDPR a UX tervezésre?</vt:lpstr>
      <vt:lpstr>Hogyan hat a GDPR a UX tervezésre?</vt:lpstr>
      <vt:lpstr>A hozzájárulás új szabályai</vt:lpstr>
      <vt:lpstr>A hozzájárulás új szabályai</vt:lpstr>
      <vt:lpstr>A hozzájárulás új szabályai</vt:lpstr>
      <vt:lpstr>A hozzájárulás új szabályai</vt:lpstr>
      <vt:lpstr>A hozzájárulás új szabályai</vt:lpstr>
      <vt:lpstr>A hozzájárulás új szabályai</vt:lpstr>
      <vt:lpstr>Profilalkotás új szabályai</vt:lpstr>
      <vt:lpstr>Profilalkotás új szabályai</vt:lpstr>
      <vt:lpstr>Cookie kezelés új szabályai Viszlát pop-ups és cookie notification, hello GDPR consent!</vt:lpstr>
      <vt:lpstr>PowerPoint bemutató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Kata</dc:creator>
  <cp:lastModifiedBy>haboklilla</cp:lastModifiedBy>
  <cp:revision>35</cp:revision>
  <dcterms:created xsi:type="dcterms:W3CDTF">2017-03-13T10:15:05Z</dcterms:created>
  <dcterms:modified xsi:type="dcterms:W3CDTF">2017-11-20T09:28:42Z</dcterms:modified>
</cp:coreProperties>
</file>