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2" r:id="rId2"/>
    <p:sldId id="258" r:id="rId3"/>
    <p:sldId id="259" r:id="rId4"/>
    <p:sldId id="260" r:id="rId5"/>
    <p:sldId id="279" r:id="rId6"/>
    <p:sldId id="281" r:id="rId7"/>
    <p:sldId id="286" r:id="rId8"/>
    <p:sldId id="284" r:id="rId9"/>
    <p:sldId id="282" r:id="rId10"/>
    <p:sldId id="287" r:id="rId11"/>
    <p:sldId id="288" r:id="rId12"/>
    <p:sldId id="291" r:id="rId13"/>
    <p:sldId id="283" r:id="rId14"/>
    <p:sldId id="290" r:id="rId15"/>
    <p:sldId id="289" r:id="rId16"/>
    <p:sldId id="292" r:id="rId17"/>
    <p:sldId id="293" r:id="rId18"/>
    <p:sldId id="295" r:id="rId19"/>
    <p:sldId id="299" r:id="rId20"/>
    <p:sldId id="296" r:id="rId21"/>
    <p:sldId id="300" r:id="rId22"/>
    <p:sldId id="30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U_KVRX_4868@diakoffice.onmicrosoft.com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B"/>
    <a:srgbClr val="4F818B"/>
    <a:srgbClr val="1A3765"/>
    <a:srgbClr val="7DA7D8"/>
    <a:srgbClr val="027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/>
    <p:restoredTop sz="94674"/>
  </p:normalViewPr>
  <p:slideViewPr>
    <p:cSldViewPr snapToGrid="0" snapToObjects="1">
      <p:cViewPr>
        <p:scale>
          <a:sx n="96" d="100"/>
          <a:sy n="96" d="100"/>
        </p:scale>
        <p:origin x="1584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FA0BB-1AB6-5649-9F3F-FAC41AEC85E4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EC2B9-7C94-574E-82CC-BC2CEA391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7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5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3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2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4BCCB-E939-E843-B7F2-0F02B1B1DD1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12CCA-3FD8-E641-A5DD-3E11BB83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9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ndras.door@codevision.hu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edium.com/codevisionH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22" y="742122"/>
            <a:ext cx="5830198" cy="6115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2559" y="1881808"/>
            <a:ext cx="3235089" cy="2749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9" y="1881808"/>
            <a:ext cx="3235089" cy="27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hu-HU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Tőgybetegségek!</a:t>
            </a:r>
            <a:endParaRPr lang="hu-HU" sz="85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Tőgybetegségek okai a gépi fejésnél:</a:t>
            </a:r>
            <a:endParaRPr lang="hu-HU" sz="50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nem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megfelelő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hardverelemek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túlfejés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vakfejés</a:t>
            </a:r>
            <a:endParaRPr lang="en-US" sz="3400" dirty="0" smtClean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bakteriális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fertőzés</a:t>
            </a:r>
            <a:endParaRPr lang="en-US" sz="3400" dirty="0" smtClean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egyedenként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eltérő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fejési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igény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és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hozam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6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62" y="990598"/>
            <a:ext cx="2810241" cy="2388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1672572"/>
            <a:ext cx="7871791" cy="5024827"/>
          </a:xfrm>
          <a:prstGeom prst="rect">
            <a:avLst/>
          </a:prstGeom>
        </p:spPr>
      </p:pic>
      <p:sp>
        <p:nvSpPr>
          <p:cNvPr id="4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Laktációs görbe</a:t>
            </a:r>
            <a:endParaRPr lang="hu-HU" sz="50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Megoldás...</a:t>
            </a:r>
            <a:endParaRPr lang="hu-HU" sz="8500" b="1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Minden </a:t>
            </a:r>
            <a:r>
              <a:rPr lang="en-US" sz="85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egyes</a:t>
            </a:r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/>
            </a:r>
            <a:br>
              <a:rPr lang="en-US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85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tehenet</a:t>
            </a:r>
            <a:r>
              <a:rPr lang="en-US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85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fejjünk</a:t>
            </a:r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85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az</a:t>
            </a:r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/>
            </a:r>
            <a:br>
              <a:rPr lang="en-US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85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egyedi</a:t>
            </a:r>
            <a:r>
              <a:rPr lang="en-US" sz="85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85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igénynek</a:t>
            </a:r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85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megfelelően</a:t>
            </a:r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.</a:t>
            </a:r>
            <a:endParaRPr lang="hu-HU" sz="85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Mi</a:t>
            </a:r>
            <a:r>
              <a:rPr lang="en-US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50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kell</a:t>
            </a:r>
            <a:r>
              <a:rPr lang="en-US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50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hozzá</a:t>
            </a:r>
            <a:r>
              <a:rPr lang="en-US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?</a:t>
            </a:r>
            <a:endParaRPr lang="en-US" sz="50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pontos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kép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a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fejés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aktuális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állapotáról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adaptivitás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: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fajta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laktációs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görbe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apasztás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tehenek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azonosítása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 baseline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meghatározása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folyamatos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finomhangolás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9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IoT</a:t>
            </a:r>
            <a:endParaRPr lang="en-US" sz="50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</a:pPr>
            <a:r>
              <a:rPr lang="en-US" sz="3400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„</a:t>
            </a:r>
            <a:r>
              <a:rPr lang="en-US" sz="3400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Okosítsuk</a:t>
            </a:r>
            <a:r>
              <a:rPr lang="en-US" sz="3400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fel</a:t>
            </a:r>
            <a:r>
              <a:rPr lang="en-US" sz="3400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” a </a:t>
            </a:r>
            <a:r>
              <a:rPr lang="en-US" sz="3400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meglévő</a:t>
            </a:r>
            <a:r>
              <a:rPr lang="en-US" sz="3400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fejőgépeket</a:t>
            </a:r>
            <a:r>
              <a:rPr lang="en-US" sz="3400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:</a:t>
            </a:r>
          </a:p>
          <a:p>
            <a:pPr marL="800100" lvl="1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nyomásérzékelő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szívófejen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800100" lvl="1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áteresztés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meghatározása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/>
            </a:r>
            <a:b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</a:br>
            <a:r>
              <a:rPr lang="en-US" sz="3400" dirty="0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(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másodpercenként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250 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alkalommal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)</a:t>
            </a:r>
          </a:p>
          <a:p>
            <a:pPr marL="800100" lvl="1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mérési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adatok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továbbítása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/>
            </a:r>
            <a:b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</a:br>
            <a:r>
              <a:rPr lang="en-US" sz="3400" dirty="0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(Bluetooth 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Low Energy)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748" y="452165"/>
            <a:ext cx="3366052" cy="7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Mobil </a:t>
            </a:r>
            <a:r>
              <a:rPr lang="en-US" sz="50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alkalmazás</a:t>
            </a:r>
            <a:endParaRPr lang="en-US" sz="5000" b="1" dirty="0" smtClean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519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adatok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gyűjtése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fejőállásonként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 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/>
            </a:r>
            <a:b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</a:b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továbbítás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központi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szerverre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adatok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vizualizációja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(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fejőgép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beállítás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)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mérések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továbbítása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(PDF)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fejőházak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és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fejőállások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kezelése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telepszintű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adatelemzés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(backend)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183" y="621653"/>
            <a:ext cx="2729948" cy="5641200"/>
          </a:xfrm>
          <a:prstGeom prst="rect">
            <a:avLst/>
          </a:prstGeom>
          <a:effectLst>
            <a:outerShdw blurRad="266700" dist="1397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9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Hol tartunk?</a:t>
            </a:r>
            <a:endParaRPr lang="hu-HU" sz="8500" b="1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Gyakorlatban</a:t>
            </a:r>
            <a:endParaRPr lang="en-US" sz="5000" b="1" dirty="0" smtClean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6549652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tesztüzem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4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hónapja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öbb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hazai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és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külföldi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tehenészet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</a:t>
            </a:r>
            <a:b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</a:b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többszáz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egyed</a:t>
            </a:r>
            <a:endParaRPr lang="en-US" sz="3400" dirty="0" smtClean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csökkentek</a:t>
            </a:r>
            <a:r>
              <a:rPr lang="en-US" sz="34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a </a:t>
            </a:r>
            <a:r>
              <a:rPr lang="en-US" sz="34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tőgybetegségek</a:t>
            </a:r>
            <a:endParaRPr lang="en-US" sz="34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új</a:t>
            </a:r>
            <a:r>
              <a:rPr lang="en-US" sz="34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34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fejési</a:t>
            </a:r>
            <a:r>
              <a:rPr lang="en-US" sz="34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34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eljárás</a:t>
            </a:r>
            <a:endParaRPr lang="en-US" sz="34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" y="3159000"/>
            <a:ext cx="10084843" cy="5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sz="85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+30% </a:t>
            </a:r>
            <a:r>
              <a:rPr lang="en-US" sz="85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tejhozam</a:t>
            </a:r>
            <a:endParaRPr lang="hu-HU" sz="85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Hogyan tovább?</a:t>
            </a:r>
            <a:endParaRPr lang="hu-HU" sz="8500" b="1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Tovább</a:t>
            </a:r>
            <a:r>
              <a:rPr lang="en-US" sz="50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50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fejlesztés</a:t>
            </a:r>
            <a:endParaRPr lang="en-US" sz="5000" b="1" dirty="0" smtClean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108301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egyedek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azonosítása</a:t>
            </a:r>
            <a:r>
              <a:rPr lang="en-US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(barcode, RFID)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tippek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a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gép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beállításaihoz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(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laktációs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görbe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követése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)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beállítások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elvégzése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a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fejőgépen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(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hardver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fejlesztés</a:t>
            </a:r>
            <a:r>
              <a:rPr lang="en-US" sz="3400" dirty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)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eltérések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figyelése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, </a:t>
            </a:r>
            <a:r>
              <a:rPr lang="en-US" sz="340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riasztások</a:t>
            </a:r>
            <a:endParaRPr lang="en-US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1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ctrTitle"/>
          </p:nvPr>
        </p:nvSpPr>
        <p:spPr>
          <a:xfrm>
            <a:off x="0" y="2579131"/>
            <a:ext cx="12192000" cy="1764145"/>
          </a:xfrm>
        </p:spPr>
        <p:txBody>
          <a:bodyPr>
            <a:normAutofit/>
          </a:bodyPr>
          <a:lstStyle/>
          <a:p>
            <a:r>
              <a:rPr lang="hu-HU" sz="8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Köszönöm a figyelmet!</a:t>
            </a:r>
            <a:endParaRPr lang="hu-HU" sz="80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4" name="Szövegdoboz 13"/>
          <p:cNvSpPr txBox="1"/>
          <p:nvPr/>
        </p:nvSpPr>
        <p:spPr>
          <a:xfrm>
            <a:off x="0" y="59694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FB7E0"/>
              </a:buClr>
              <a:buSzPct val="120000"/>
            </a:pPr>
            <a:r>
              <a:rPr lang="hu-HU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A bemutatott technológia ismertetője illetve az előadás elérhető</a:t>
            </a:r>
          </a:p>
          <a:p>
            <a:pPr algn="ctr">
              <a:buClr>
                <a:srgbClr val="8FB7E0"/>
              </a:buClr>
              <a:buSzPct val="120000"/>
            </a:pPr>
            <a:r>
              <a:rPr lang="hu-HU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  <a:hlinkClick r:id="rId2"/>
              </a:rPr>
              <a:t>https://medium.com/codevisionHU</a:t>
            </a:r>
            <a:r>
              <a:rPr lang="hu-HU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oldalon.</a:t>
            </a:r>
          </a:p>
        </p:txBody>
      </p:sp>
      <p:sp>
        <p:nvSpPr>
          <p:cNvPr id="6" name="Szövegdoboz 13"/>
          <p:cNvSpPr txBox="1"/>
          <p:nvPr/>
        </p:nvSpPr>
        <p:spPr>
          <a:xfrm>
            <a:off x="5480377" y="1105384"/>
            <a:ext cx="31925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8FB7E0"/>
              </a:buClr>
              <a:buSzPct val="120000"/>
            </a:pPr>
            <a:r>
              <a:rPr lang="hu-HU" sz="2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Door András</a:t>
            </a:r>
          </a:p>
          <a:p>
            <a:pPr>
              <a:spcBef>
                <a:spcPts val="600"/>
              </a:spcBef>
              <a:buClr>
                <a:srgbClr val="8FB7E0"/>
              </a:buClr>
              <a:buSzPct val="120000"/>
            </a:pPr>
            <a:r>
              <a:rPr lang="en-US" sz="2000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  <a:hlinkClick r:id="rId3"/>
              </a:rPr>
              <a:t>a</a:t>
            </a:r>
            <a:r>
              <a:rPr lang="hu-HU" sz="2000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  <a:hlinkClick r:id="rId3"/>
              </a:rPr>
              <a:t>ndras.door@codevision.hu</a:t>
            </a:r>
            <a:endParaRPr lang="hu-HU" sz="2000" dirty="0" smtClean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30" y="784726"/>
            <a:ext cx="1426146" cy="14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-344556"/>
            <a:ext cx="11705600" cy="75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Ipari mobil</a:t>
            </a:r>
            <a:b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alkalmazások</a:t>
            </a:r>
            <a:endParaRPr lang="hu-HU" sz="8500" b="1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Jellemzők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ipari </a:t>
            </a:r>
            <a:r>
              <a:rPr lang="hu-HU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környezetben működő eszközök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költséghatékony hardver + </a:t>
            </a: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perifériák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in-house terjesztés, hozzáférés-kezelés, eszközfelügyelet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ergonómia</a:t>
            </a:r>
            <a:endParaRPr lang="hu-HU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00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Alkalmazási területek</a:t>
            </a:r>
            <a:endParaRPr lang="hu-HU" sz="50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logisztika, szállítmányozás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munkafolyamatok kezelése, dokumentálása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folyamatkövetés és szabályozás</a:t>
            </a: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kommunikáció és eszközvezérlés (</a:t>
            </a:r>
            <a:r>
              <a:rPr lang="hu-HU" sz="3400" dirty="0" err="1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IoT</a:t>
            </a:r>
            <a:r>
              <a:rPr lang="hu-HU" sz="3400" dirty="0" smtClean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)</a:t>
            </a:r>
            <a:endParaRPr lang="hu-HU" sz="3400" dirty="0">
              <a:solidFill>
                <a:srgbClr val="0071BB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5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46" y="408872"/>
            <a:ext cx="6646889" cy="6972588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1577009" y="0"/>
            <a:ext cx="5393634" cy="6858000"/>
          </a:xfrm>
        </p:spPr>
        <p:txBody>
          <a:bodyPr anchor="ctr">
            <a:normAutofit/>
          </a:bodyPr>
          <a:lstStyle/>
          <a:p>
            <a:pPr algn="l"/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Fejjünk tehenet!</a:t>
            </a:r>
            <a:endParaRPr lang="hu-HU" sz="8500" b="1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576" y="6418735"/>
            <a:ext cx="33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8800" y="452165"/>
            <a:ext cx="10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Tejipar</a:t>
            </a:r>
            <a:r>
              <a:rPr lang="en-US" sz="50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5000" b="1" dirty="0" err="1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Magyarországon</a:t>
            </a:r>
            <a:r>
              <a:rPr lang="en-US" sz="5000" b="1" dirty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2016-ban:</a:t>
            </a:r>
            <a:endParaRPr lang="en-US" sz="5000" b="1" dirty="0" smtClean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83600" y="1483217"/>
            <a:ext cx="995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termelés</a:t>
            </a:r>
            <a:r>
              <a:rPr lang="en-US" sz="3400" dirty="0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:</a:t>
            </a:r>
          </a:p>
          <a:p>
            <a:pPr marL="1257300" lvl="2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1 867 </a:t>
            </a:r>
            <a:r>
              <a:rPr lang="en-US" sz="34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millió</a:t>
            </a:r>
            <a:r>
              <a:rPr lang="en-US" sz="34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liter</a:t>
            </a:r>
            <a:endParaRPr lang="en-US" sz="3400" b="1" dirty="0">
              <a:solidFill>
                <a:srgbClr val="0071BB"/>
              </a:solidFill>
              <a:latin typeface="Roboto Condensed" charset="0"/>
              <a:ea typeface="Roboto Condensed" charset="0"/>
              <a:cs typeface="Roboto Condensed" charset="0"/>
            </a:endParaRPr>
          </a:p>
          <a:p>
            <a:pPr marL="342900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dirty="0" err="1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felvásárlási</a:t>
            </a:r>
            <a:r>
              <a:rPr lang="en-US" sz="3400" dirty="0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 </a:t>
            </a:r>
            <a:r>
              <a:rPr lang="en-US" sz="3400" dirty="0" err="1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ára</a:t>
            </a:r>
            <a:r>
              <a:rPr lang="en-US" sz="3400" dirty="0" smtClean="0">
                <a:solidFill>
                  <a:srgbClr val="0071BB">
                    <a:alpha val="50000"/>
                  </a:srgb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:</a:t>
            </a:r>
          </a:p>
          <a:p>
            <a:pPr marL="1257300" lvl="2" indent="-342900">
              <a:lnSpc>
                <a:spcPct val="125000"/>
              </a:lnSpc>
              <a:spcBef>
                <a:spcPts val="2400"/>
              </a:spcBef>
              <a:buClr>
                <a:srgbClr val="8FB7E0"/>
              </a:buClr>
              <a:buSzPct val="120000"/>
              <a:buFont typeface="Arial" charset="0"/>
              <a:buChar char="•"/>
            </a:pPr>
            <a:r>
              <a:rPr lang="en-US" sz="34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~168 </a:t>
            </a:r>
            <a:r>
              <a:rPr lang="en-US" sz="3400" b="1" dirty="0" err="1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milliárd</a:t>
            </a:r>
            <a:r>
              <a:rPr lang="en-US" sz="3400" b="1" dirty="0" smtClean="0">
                <a:solidFill>
                  <a:srgbClr val="0071BB"/>
                </a:solidFill>
                <a:latin typeface="Roboto Condensed" charset="0"/>
                <a:ea typeface="Roboto Condensed" charset="0"/>
                <a:cs typeface="Roboto Condensed" charset="0"/>
              </a:rPr>
              <a:t> Forint </a:t>
            </a:r>
            <a:r>
              <a:rPr lang="en-US" sz="3400" dirty="0">
                <a:solidFill>
                  <a:srgbClr val="0071BB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(~ GDP 0,5 %-a)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6260976"/>
            <a:ext cx="2851200" cy="157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3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hu-HU" sz="8500" b="1" dirty="0" smtClean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Mi a gond?</a:t>
            </a:r>
            <a:endParaRPr lang="hu-HU" sz="8500" b="1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3323</TotalTime>
  <Words>222</Words>
  <Application>Microsoft Macintosh PowerPoint</Application>
  <PresentationFormat>Widescreen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Roboto Condensed</vt:lpstr>
      <vt:lpstr>Roboto Condensed Light</vt:lpstr>
      <vt:lpstr>Arial</vt:lpstr>
      <vt:lpstr>Office Theme</vt:lpstr>
      <vt:lpstr>PowerPoint Presentation</vt:lpstr>
      <vt:lpstr>PowerPoint Presentation</vt:lpstr>
      <vt:lpstr>PowerPoint Presentation</vt:lpstr>
      <vt:lpstr>Ipari mobil alkalmazások</vt:lpstr>
      <vt:lpstr>PowerPoint Presentation</vt:lpstr>
      <vt:lpstr>PowerPoint Presentation</vt:lpstr>
      <vt:lpstr>Fejjünk tehenet!</vt:lpstr>
      <vt:lpstr>PowerPoint Presentation</vt:lpstr>
      <vt:lpstr>Mi a gond?</vt:lpstr>
      <vt:lpstr>Tőgybetegségek!</vt:lpstr>
      <vt:lpstr>PowerPoint Presentation</vt:lpstr>
      <vt:lpstr>PowerPoint Presentation</vt:lpstr>
      <vt:lpstr>Megoldás...</vt:lpstr>
      <vt:lpstr>Minden egyes  tehenet fejjünk az  egyedi igénynek megfelelően.</vt:lpstr>
      <vt:lpstr>PowerPoint Presentation</vt:lpstr>
      <vt:lpstr>PowerPoint Presentation</vt:lpstr>
      <vt:lpstr>PowerPoint Presentation</vt:lpstr>
      <vt:lpstr>Hol tartunk?</vt:lpstr>
      <vt:lpstr>PowerPoint Presentation</vt:lpstr>
      <vt:lpstr>+30% tejhozam</vt:lpstr>
      <vt:lpstr>Hogyan tovább?</vt:lpstr>
      <vt:lpstr>PowerPoint Presentation</vt:lpstr>
      <vt:lpstr>Köszönöm a figyelmet!</vt:lpstr>
    </vt:vector>
  </TitlesOfParts>
  <Manager/>
  <Company>CodeVision Kft.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Ipari mobil alkalmazások</dc:title>
  <dc:subject>A mobil alkalmazások ipari felhasználásának áttekintése egy tejipari esettanulmánnyal.</dc:subject>
  <dc:creator>Door András</dc:creator>
  <cp:keywords>mobil alkalmazás, applikáció, mobil alkalmazás fejlesztés, ipari informatika</cp:keywords>
  <dc:description/>
  <cp:lastModifiedBy>Door András</cp:lastModifiedBy>
  <cp:revision>70</cp:revision>
  <dcterms:created xsi:type="dcterms:W3CDTF">2017-03-02T11:08:02Z</dcterms:created>
  <dcterms:modified xsi:type="dcterms:W3CDTF">2017-11-28T17:29:04Z</dcterms:modified>
  <cp:category>mobil alkalmazás fejlesztés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Hungarian</vt:lpwstr>
  </property>
  <property fmtid="{D5CDD505-2E9C-101B-9397-08002B2CF9AE}" pid="3" name="Publisher">
    <vt:lpwstr>CodeVision Kft. - Door András</vt:lpwstr>
  </property>
</Properties>
</file>